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8" r:id="rId2"/>
    <p:sldId id="302" r:id="rId3"/>
    <p:sldId id="277" r:id="rId4"/>
    <p:sldId id="289" r:id="rId5"/>
    <p:sldId id="279" r:id="rId6"/>
    <p:sldId id="290" r:id="rId7"/>
    <p:sldId id="291" r:id="rId8"/>
    <p:sldId id="292" r:id="rId9"/>
    <p:sldId id="300" r:id="rId10"/>
    <p:sldId id="293" r:id="rId11"/>
    <p:sldId id="294" r:id="rId12"/>
    <p:sldId id="295" r:id="rId13"/>
    <p:sldId id="297" r:id="rId14"/>
    <p:sldId id="298" r:id="rId15"/>
    <p:sldId id="287" r:id="rId16"/>
    <p:sldId id="257" r:id="rId17"/>
  </p:sldIdLst>
  <p:sldSz cx="9144000" cy="6858000" type="screen4x3"/>
  <p:notesSz cx="6834188" cy="9979025"/>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868B8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524" y="-114"/>
      </p:cViewPr>
      <p:guideLst>
        <p:guide orient="horz" pos="2160"/>
        <p:guide pos="2835"/>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A44FC2-B77B-4594-B547-5475DBF5C4A6}" type="doc">
      <dgm:prSet loTypeId="urn:microsoft.com/office/officeart/2005/8/layout/list1" loCatId="list" qsTypeId="urn:microsoft.com/office/officeart/2005/8/quickstyle/simple1#1" qsCatId="simple" csTypeId="urn:microsoft.com/office/officeart/2005/8/colors/accent1_2#1" csCatId="accent1" phldr="1"/>
      <dgm:spPr/>
      <dgm:t>
        <a:bodyPr/>
        <a:lstStyle/>
        <a:p>
          <a:endParaRPr lang="zh-CN" altLang="en-US"/>
        </a:p>
      </dgm:t>
    </dgm:pt>
    <dgm:pt modelId="{C61F585D-5F21-4F9F-9F78-FE0E0C130714}">
      <dgm:prSet phldrT="[文本]"/>
      <dgm:spPr/>
      <dgm:t>
        <a:bodyPr/>
        <a:lstStyle/>
        <a:p>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1.</a:t>
          </a:r>
          <a:r>
            <a:rPr lang="zh-CN" altLang="en-US" dirty="0" smtClean="0">
              <a:latin typeface="Arial Unicode MS" panose="020B0604020202020204" pitchFamily="34" charset="-122"/>
              <a:ea typeface="Arial Unicode MS" panose="020B0604020202020204" pitchFamily="34" charset="-122"/>
              <a:cs typeface="Arial Unicode MS" panose="020B0604020202020204" pitchFamily="34" charset="-122"/>
            </a:rPr>
            <a:t>问题的提出</a:t>
          </a:r>
          <a:r>
            <a:rPr lang="en-US" altLang="zh-CN" smtClean="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mtClean="0">
              <a:latin typeface="Arial Unicode MS" panose="020B0604020202020204" pitchFamily="34" charset="-122"/>
              <a:ea typeface="Arial Unicode MS" panose="020B0604020202020204" pitchFamily="34" charset="-122"/>
              <a:cs typeface="Arial Unicode MS" panose="020B0604020202020204" pitchFamily="34" charset="-122"/>
            </a:rPr>
            <a:t>Problem </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Statement</a:t>
          </a:r>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dgm:t>
    </dgm:pt>
    <dgm:pt modelId="{F86D7BB2-A30B-4061-A561-E6D16E4562AC}" type="parTrans" cxnId="{5201A5D1-FFEE-4E62-B1A0-A75E83C93C73}">
      <dgm:prSet/>
      <dgm:spPr/>
      <dgm:t>
        <a:bodyPr/>
        <a:lstStyle/>
        <a:p>
          <a:endParaRPr lang="zh-CN" altLang="en-US"/>
        </a:p>
      </dgm:t>
    </dgm:pt>
    <dgm:pt modelId="{51EC546D-A7A4-4672-BF79-C56419D5328A}" type="sibTrans" cxnId="{5201A5D1-FFEE-4E62-B1A0-A75E83C93C73}">
      <dgm:prSet/>
      <dgm:spPr/>
      <dgm:t>
        <a:bodyPr/>
        <a:lstStyle/>
        <a:p>
          <a:endParaRPr lang="zh-CN" altLang="en-US"/>
        </a:p>
      </dgm:t>
    </dgm:pt>
    <dgm:pt modelId="{EE253970-252D-49AC-B131-F440E7D45D17}">
      <dgm:prSet phldrT="[文本]"/>
      <dgm:spPr/>
      <dgm:t>
        <a:bodyPr/>
        <a:lstStyle/>
        <a:p>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2.</a:t>
          </a:r>
          <a:r>
            <a:rPr lang="zh-CN" altLang="en-US" dirty="0" smtClean="0">
              <a:latin typeface="Arial Unicode MS" panose="020B0604020202020204" pitchFamily="34" charset="-122"/>
              <a:ea typeface="Arial Unicode MS" panose="020B0604020202020204" pitchFamily="34" charset="-122"/>
              <a:cs typeface="Arial Unicode MS" panose="020B0604020202020204" pitchFamily="34" charset="-122"/>
            </a:rPr>
            <a:t>中国现状</a:t>
          </a:r>
          <a:r>
            <a:rPr lang="en-US" altLang="zh-CN" smtClean="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mtClean="0">
              <a:latin typeface="Arial Unicode MS" panose="020B0604020202020204" pitchFamily="34" charset="-122"/>
              <a:ea typeface="Arial Unicode MS" panose="020B0604020202020204" pitchFamily="34" charset="-122"/>
              <a:cs typeface="Arial Unicode MS" panose="020B0604020202020204" pitchFamily="34" charset="-122"/>
            </a:rPr>
            <a:t>The </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Current China Situation</a:t>
          </a:r>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dgm:t>
    </dgm:pt>
    <dgm:pt modelId="{15E878ED-9BCC-4FCC-985C-C795073CF6D1}" type="parTrans" cxnId="{893A3943-2082-457C-B7BF-15FC9C436E7E}">
      <dgm:prSet/>
      <dgm:spPr/>
      <dgm:t>
        <a:bodyPr/>
        <a:lstStyle/>
        <a:p>
          <a:endParaRPr lang="zh-CN" altLang="en-US"/>
        </a:p>
      </dgm:t>
    </dgm:pt>
    <dgm:pt modelId="{3B9466EF-6A6A-4BB6-A585-C5E4A51D5425}" type="sibTrans" cxnId="{893A3943-2082-457C-B7BF-15FC9C436E7E}">
      <dgm:prSet/>
      <dgm:spPr/>
      <dgm:t>
        <a:bodyPr/>
        <a:lstStyle/>
        <a:p>
          <a:endParaRPr lang="zh-CN" altLang="en-US"/>
        </a:p>
      </dgm:t>
    </dgm:pt>
    <dgm:pt modelId="{748D1EDF-5BD0-4BCB-B034-1A80659E0B1B}">
      <dgm:prSet phldrT="[文本]"/>
      <dgm:spPr/>
      <dgm:t>
        <a:bodyPr/>
        <a:lstStyle/>
        <a:p>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5.</a:t>
          </a:r>
          <a:r>
            <a:rPr lang="zh-CN" altLang="en-US" dirty="0" smtClean="0">
              <a:latin typeface="Arial Unicode MS" panose="020B0604020202020204" pitchFamily="34" charset="-122"/>
              <a:ea typeface="Arial Unicode MS" panose="020B0604020202020204" pitchFamily="34" charset="-122"/>
              <a:cs typeface="Arial Unicode MS" panose="020B0604020202020204" pitchFamily="34" charset="-122"/>
            </a:rPr>
            <a:t>政策建议</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	Policy Recommendations</a:t>
          </a:r>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dgm:t>
    </dgm:pt>
    <dgm:pt modelId="{D6FA0A7F-9C19-4F93-9F7B-F2F30C5B8D58}" type="parTrans" cxnId="{C20DE637-7EA5-486B-8A71-978CEAECDA85}">
      <dgm:prSet/>
      <dgm:spPr/>
      <dgm:t>
        <a:bodyPr/>
        <a:lstStyle/>
        <a:p>
          <a:endParaRPr lang="zh-CN" altLang="en-US"/>
        </a:p>
      </dgm:t>
    </dgm:pt>
    <dgm:pt modelId="{BBF9FE2A-8C66-4EA6-9EF3-62754305070F}" type="sibTrans" cxnId="{C20DE637-7EA5-486B-8A71-978CEAECDA85}">
      <dgm:prSet/>
      <dgm:spPr/>
      <dgm:t>
        <a:bodyPr/>
        <a:lstStyle/>
        <a:p>
          <a:endParaRPr lang="zh-CN" altLang="en-US"/>
        </a:p>
      </dgm:t>
    </dgm:pt>
    <dgm:pt modelId="{2DE1EE41-511A-4717-BD0B-C71136AAC36E}">
      <dgm:prSet phldrT="[文本]"/>
      <dgm:spPr/>
      <dgm:t>
        <a:bodyPr/>
        <a:lstStyle/>
        <a:p>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3.</a:t>
          </a:r>
          <a:r>
            <a:rPr lang="zh-CN" altLang="en-US" dirty="0" smtClean="0">
              <a:latin typeface="Arial Unicode MS" panose="020B0604020202020204" pitchFamily="34" charset="-122"/>
              <a:ea typeface="Arial Unicode MS" panose="020B0604020202020204" pitchFamily="34" charset="-122"/>
              <a:cs typeface="Arial Unicode MS" panose="020B0604020202020204" pitchFamily="34" charset="-122"/>
            </a:rPr>
            <a:t>国际视角</a:t>
          </a:r>
          <a:r>
            <a:rPr lang="en-US" altLang="zh-CN" smtClean="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mtClean="0">
              <a:latin typeface="Arial Unicode MS" panose="020B0604020202020204" pitchFamily="34" charset="-122"/>
              <a:ea typeface="Arial Unicode MS" panose="020B0604020202020204" pitchFamily="34" charset="-122"/>
              <a:cs typeface="Arial Unicode MS" panose="020B0604020202020204" pitchFamily="34" charset="-122"/>
            </a:rPr>
            <a:t>Perspectives </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From International  Practice and Theory</a:t>
          </a:r>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dgm:t>
    </dgm:pt>
    <dgm:pt modelId="{FF0BE87C-40F8-48F1-AF69-FAA29C096F97}" type="parTrans" cxnId="{A000431C-D3B5-43E6-A0FF-D220B432F0FB}">
      <dgm:prSet/>
      <dgm:spPr/>
      <dgm:t>
        <a:bodyPr/>
        <a:lstStyle/>
        <a:p>
          <a:endParaRPr lang="zh-CN" altLang="en-US"/>
        </a:p>
      </dgm:t>
    </dgm:pt>
    <dgm:pt modelId="{1622AE29-C410-41C4-A9C1-B15A9EF01EA4}" type="sibTrans" cxnId="{A000431C-D3B5-43E6-A0FF-D220B432F0FB}">
      <dgm:prSet/>
      <dgm:spPr/>
      <dgm:t>
        <a:bodyPr/>
        <a:lstStyle/>
        <a:p>
          <a:endParaRPr lang="zh-CN" altLang="en-US"/>
        </a:p>
      </dgm:t>
    </dgm:pt>
    <dgm:pt modelId="{726F88C5-E418-40B2-8BE1-78C1D5C3A090}">
      <dgm:prSet phldrT="[文本]"/>
      <dgm:spPr/>
      <dgm:t>
        <a:bodyPr/>
        <a:lstStyle/>
        <a:p>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4.</a:t>
          </a:r>
          <a:r>
            <a:rPr lang="zh-CN" altLang="en-US" dirty="0" smtClean="0">
              <a:latin typeface="Arial Unicode MS" panose="020B0604020202020204" pitchFamily="34" charset="-122"/>
              <a:ea typeface="Arial Unicode MS" panose="020B0604020202020204" pitchFamily="34" charset="-122"/>
              <a:cs typeface="Arial Unicode MS" panose="020B0604020202020204" pitchFamily="34" charset="-122"/>
            </a:rPr>
            <a:t>政策和行动框架</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	A Framework for Policy and Action</a:t>
          </a:r>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dgm:t>
    </dgm:pt>
    <dgm:pt modelId="{1638BF6C-7386-402C-92A3-E54B1D3727A9}" type="parTrans" cxnId="{30C9717D-657D-4E2D-AA29-73A0415B7E2C}">
      <dgm:prSet/>
      <dgm:spPr/>
      <dgm:t>
        <a:bodyPr/>
        <a:lstStyle/>
        <a:p>
          <a:endParaRPr lang="zh-CN" altLang="en-US"/>
        </a:p>
      </dgm:t>
    </dgm:pt>
    <dgm:pt modelId="{21897CEC-F052-427D-BC48-209E9284983A}" type="sibTrans" cxnId="{30C9717D-657D-4E2D-AA29-73A0415B7E2C}">
      <dgm:prSet/>
      <dgm:spPr/>
      <dgm:t>
        <a:bodyPr/>
        <a:lstStyle/>
        <a:p>
          <a:endParaRPr lang="zh-CN" altLang="en-US"/>
        </a:p>
      </dgm:t>
    </dgm:pt>
    <dgm:pt modelId="{166A43CF-A5D7-40D0-8FC3-C46A0C9942E4}">
      <dgm:prSet phldrT="[文本]"/>
      <dgm:spPr/>
      <dgm:t>
        <a:bodyPr/>
        <a:lstStyle/>
        <a:p>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6.</a:t>
          </a:r>
          <a:r>
            <a:rPr lang="zh-CN" altLang="en-US" dirty="0" smtClean="0">
              <a:latin typeface="Arial Unicode MS" panose="020B0604020202020204" pitchFamily="34" charset="-122"/>
              <a:ea typeface="Arial Unicode MS" panose="020B0604020202020204" pitchFamily="34" charset="-122"/>
              <a:cs typeface="Arial Unicode MS" panose="020B0604020202020204" pitchFamily="34" charset="-122"/>
            </a:rPr>
            <a:t>结论与展望</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	Conclusions and Outlook</a:t>
          </a:r>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dgm:t>
    </dgm:pt>
    <dgm:pt modelId="{A7596085-533D-4DCB-A4C8-FF54C6D832B0}" type="parTrans" cxnId="{46891922-3F93-4EB9-B74C-4AC8F2B7014F}">
      <dgm:prSet/>
      <dgm:spPr/>
      <dgm:t>
        <a:bodyPr/>
        <a:lstStyle/>
        <a:p>
          <a:endParaRPr lang="zh-CN" altLang="en-US"/>
        </a:p>
      </dgm:t>
    </dgm:pt>
    <dgm:pt modelId="{03B8F04F-83CF-4153-AE9C-FC9FE9EEEEAB}" type="sibTrans" cxnId="{46891922-3F93-4EB9-B74C-4AC8F2B7014F}">
      <dgm:prSet/>
      <dgm:spPr/>
      <dgm:t>
        <a:bodyPr/>
        <a:lstStyle/>
        <a:p>
          <a:endParaRPr lang="zh-CN" altLang="en-US"/>
        </a:p>
      </dgm:t>
    </dgm:pt>
    <dgm:pt modelId="{53F0CD2D-BB09-489E-887D-A03A1BBE0096}" type="pres">
      <dgm:prSet presAssocID="{81A44FC2-B77B-4594-B547-5475DBF5C4A6}" presName="linear" presStyleCnt="0">
        <dgm:presLayoutVars>
          <dgm:dir/>
          <dgm:animLvl val="lvl"/>
          <dgm:resizeHandles val="exact"/>
        </dgm:presLayoutVars>
      </dgm:prSet>
      <dgm:spPr/>
      <dgm:t>
        <a:bodyPr/>
        <a:lstStyle/>
        <a:p>
          <a:endParaRPr lang="zh-CN" altLang="en-US"/>
        </a:p>
      </dgm:t>
    </dgm:pt>
    <dgm:pt modelId="{E799DC74-046D-46DD-9676-28C927E5BFC0}" type="pres">
      <dgm:prSet presAssocID="{C61F585D-5F21-4F9F-9F78-FE0E0C130714}" presName="parentLin" presStyleCnt="0"/>
      <dgm:spPr/>
    </dgm:pt>
    <dgm:pt modelId="{6F745FD2-4441-4AB7-85E4-38D4C83343CD}" type="pres">
      <dgm:prSet presAssocID="{C61F585D-5F21-4F9F-9F78-FE0E0C130714}" presName="parentLeftMargin" presStyleLbl="node1" presStyleIdx="0" presStyleCnt="6"/>
      <dgm:spPr/>
      <dgm:t>
        <a:bodyPr/>
        <a:lstStyle/>
        <a:p>
          <a:endParaRPr lang="zh-CN" altLang="en-US"/>
        </a:p>
      </dgm:t>
    </dgm:pt>
    <dgm:pt modelId="{D3EB9E31-4383-440A-9298-86C13FB69FE2}" type="pres">
      <dgm:prSet presAssocID="{C61F585D-5F21-4F9F-9F78-FE0E0C130714}" presName="parentText" presStyleLbl="node1" presStyleIdx="0" presStyleCnt="6" custScaleY="97004">
        <dgm:presLayoutVars>
          <dgm:chMax val="0"/>
          <dgm:bulletEnabled val="1"/>
        </dgm:presLayoutVars>
      </dgm:prSet>
      <dgm:spPr/>
      <dgm:t>
        <a:bodyPr/>
        <a:lstStyle/>
        <a:p>
          <a:endParaRPr lang="zh-CN" altLang="en-US"/>
        </a:p>
      </dgm:t>
    </dgm:pt>
    <dgm:pt modelId="{42EAC99E-2571-47C9-BE99-40BA194BE14D}" type="pres">
      <dgm:prSet presAssocID="{C61F585D-5F21-4F9F-9F78-FE0E0C130714}" presName="negativeSpace" presStyleCnt="0"/>
      <dgm:spPr/>
    </dgm:pt>
    <dgm:pt modelId="{C46FA972-478C-4A5D-A0EC-9621C5DEA0A6}" type="pres">
      <dgm:prSet presAssocID="{C61F585D-5F21-4F9F-9F78-FE0E0C130714}" presName="childText" presStyleLbl="conFgAcc1" presStyleIdx="0" presStyleCnt="6">
        <dgm:presLayoutVars>
          <dgm:bulletEnabled val="1"/>
        </dgm:presLayoutVars>
      </dgm:prSet>
      <dgm:spPr/>
    </dgm:pt>
    <dgm:pt modelId="{89847728-F15B-4666-BA34-7B7EB5D546CA}" type="pres">
      <dgm:prSet presAssocID="{51EC546D-A7A4-4672-BF79-C56419D5328A}" presName="spaceBetweenRectangles" presStyleCnt="0"/>
      <dgm:spPr/>
    </dgm:pt>
    <dgm:pt modelId="{F24FF164-6DD8-435E-99A5-4B02F12E1362}" type="pres">
      <dgm:prSet presAssocID="{EE253970-252D-49AC-B131-F440E7D45D17}" presName="parentLin" presStyleCnt="0"/>
      <dgm:spPr/>
    </dgm:pt>
    <dgm:pt modelId="{FAD27CBD-6E5A-4C65-A89C-B996CE73F4F5}" type="pres">
      <dgm:prSet presAssocID="{EE253970-252D-49AC-B131-F440E7D45D17}" presName="parentLeftMargin" presStyleLbl="node1" presStyleIdx="0" presStyleCnt="6"/>
      <dgm:spPr/>
      <dgm:t>
        <a:bodyPr/>
        <a:lstStyle/>
        <a:p>
          <a:endParaRPr lang="zh-CN" altLang="en-US"/>
        </a:p>
      </dgm:t>
    </dgm:pt>
    <dgm:pt modelId="{932D04A7-B881-44C0-B2E2-3301B2C87854}" type="pres">
      <dgm:prSet presAssocID="{EE253970-252D-49AC-B131-F440E7D45D17}" presName="parentText" presStyleLbl="node1" presStyleIdx="1" presStyleCnt="6">
        <dgm:presLayoutVars>
          <dgm:chMax val="0"/>
          <dgm:bulletEnabled val="1"/>
        </dgm:presLayoutVars>
      </dgm:prSet>
      <dgm:spPr/>
      <dgm:t>
        <a:bodyPr/>
        <a:lstStyle/>
        <a:p>
          <a:endParaRPr lang="zh-CN" altLang="en-US"/>
        </a:p>
      </dgm:t>
    </dgm:pt>
    <dgm:pt modelId="{312F1BEE-3723-468D-A880-C209CD4C51C3}" type="pres">
      <dgm:prSet presAssocID="{EE253970-252D-49AC-B131-F440E7D45D17}" presName="negativeSpace" presStyleCnt="0"/>
      <dgm:spPr/>
    </dgm:pt>
    <dgm:pt modelId="{96A1AD77-BCA4-4428-99A9-AB288FB08B7C}" type="pres">
      <dgm:prSet presAssocID="{EE253970-252D-49AC-B131-F440E7D45D17}" presName="childText" presStyleLbl="conFgAcc1" presStyleIdx="1" presStyleCnt="6">
        <dgm:presLayoutVars>
          <dgm:bulletEnabled val="1"/>
        </dgm:presLayoutVars>
      </dgm:prSet>
      <dgm:spPr/>
    </dgm:pt>
    <dgm:pt modelId="{897A69DD-DDD5-4208-BB48-155EFDECEF07}" type="pres">
      <dgm:prSet presAssocID="{3B9466EF-6A6A-4BB6-A585-C5E4A51D5425}" presName="spaceBetweenRectangles" presStyleCnt="0"/>
      <dgm:spPr/>
    </dgm:pt>
    <dgm:pt modelId="{7706C23B-E494-4592-817C-0080DED3DE2F}" type="pres">
      <dgm:prSet presAssocID="{2DE1EE41-511A-4717-BD0B-C71136AAC36E}" presName="parentLin" presStyleCnt="0"/>
      <dgm:spPr/>
    </dgm:pt>
    <dgm:pt modelId="{6F33921E-8C5F-4CEF-8B54-B738BB9E8972}" type="pres">
      <dgm:prSet presAssocID="{2DE1EE41-511A-4717-BD0B-C71136AAC36E}" presName="parentLeftMargin" presStyleLbl="node1" presStyleIdx="1" presStyleCnt="6"/>
      <dgm:spPr/>
      <dgm:t>
        <a:bodyPr/>
        <a:lstStyle/>
        <a:p>
          <a:endParaRPr lang="zh-CN" altLang="en-US"/>
        </a:p>
      </dgm:t>
    </dgm:pt>
    <dgm:pt modelId="{BB785677-ED23-42ED-B5DC-E56C09F10EF0}" type="pres">
      <dgm:prSet presAssocID="{2DE1EE41-511A-4717-BD0B-C71136AAC36E}" presName="parentText" presStyleLbl="node1" presStyleIdx="2" presStyleCnt="6">
        <dgm:presLayoutVars>
          <dgm:chMax val="0"/>
          <dgm:bulletEnabled val="1"/>
        </dgm:presLayoutVars>
      </dgm:prSet>
      <dgm:spPr/>
      <dgm:t>
        <a:bodyPr/>
        <a:lstStyle/>
        <a:p>
          <a:endParaRPr lang="zh-CN" altLang="en-US"/>
        </a:p>
      </dgm:t>
    </dgm:pt>
    <dgm:pt modelId="{25A9E1F5-2328-43A6-B357-4A565404DB1A}" type="pres">
      <dgm:prSet presAssocID="{2DE1EE41-511A-4717-BD0B-C71136AAC36E}" presName="negativeSpace" presStyleCnt="0"/>
      <dgm:spPr/>
    </dgm:pt>
    <dgm:pt modelId="{E8CB12EC-76C8-4A31-B02D-D83C174B0FAB}" type="pres">
      <dgm:prSet presAssocID="{2DE1EE41-511A-4717-BD0B-C71136AAC36E}" presName="childText" presStyleLbl="conFgAcc1" presStyleIdx="2" presStyleCnt="6">
        <dgm:presLayoutVars>
          <dgm:bulletEnabled val="1"/>
        </dgm:presLayoutVars>
      </dgm:prSet>
      <dgm:spPr/>
    </dgm:pt>
    <dgm:pt modelId="{C05275E1-50B3-411C-BB05-76EADEB54C23}" type="pres">
      <dgm:prSet presAssocID="{1622AE29-C410-41C4-A9C1-B15A9EF01EA4}" presName="spaceBetweenRectangles" presStyleCnt="0"/>
      <dgm:spPr/>
    </dgm:pt>
    <dgm:pt modelId="{9310DA68-C9C9-4244-8D02-9F58CBE6BE30}" type="pres">
      <dgm:prSet presAssocID="{726F88C5-E418-40B2-8BE1-78C1D5C3A090}" presName="parentLin" presStyleCnt="0"/>
      <dgm:spPr/>
    </dgm:pt>
    <dgm:pt modelId="{A5520D14-E1AA-4888-95D9-86033734FAB6}" type="pres">
      <dgm:prSet presAssocID="{726F88C5-E418-40B2-8BE1-78C1D5C3A090}" presName="parentLeftMargin" presStyleLbl="node1" presStyleIdx="2" presStyleCnt="6"/>
      <dgm:spPr/>
      <dgm:t>
        <a:bodyPr/>
        <a:lstStyle/>
        <a:p>
          <a:endParaRPr lang="zh-CN" altLang="en-US"/>
        </a:p>
      </dgm:t>
    </dgm:pt>
    <dgm:pt modelId="{93238E26-F998-4B33-90A1-F4AA146A3350}" type="pres">
      <dgm:prSet presAssocID="{726F88C5-E418-40B2-8BE1-78C1D5C3A090}" presName="parentText" presStyleLbl="node1" presStyleIdx="3" presStyleCnt="6">
        <dgm:presLayoutVars>
          <dgm:chMax val="0"/>
          <dgm:bulletEnabled val="1"/>
        </dgm:presLayoutVars>
      </dgm:prSet>
      <dgm:spPr/>
      <dgm:t>
        <a:bodyPr/>
        <a:lstStyle/>
        <a:p>
          <a:endParaRPr lang="zh-CN" altLang="en-US"/>
        </a:p>
      </dgm:t>
    </dgm:pt>
    <dgm:pt modelId="{99C93786-431E-4F3E-8C69-409BE87F11FB}" type="pres">
      <dgm:prSet presAssocID="{726F88C5-E418-40B2-8BE1-78C1D5C3A090}" presName="negativeSpace" presStyleCnt="0"/>
      <dgm:spPr/>
    </dgm:pt>
    <dgm:pt modelId="{112EDF81-13C4-4E0D-B50A-5B66C4A099CC}" type="pres">
      <dgm:prSet presAssocID="{726F88C5-E418-40B2-8BE1-78C1D5C3A090}" presName="childText" presStyleLbl="conFgAcc1" presStyleIdx="3" presStyleCnt="6">
        <dgm:presLayoutVars>
          <dgm:bulletEnabled val="1"/>
        </dgm:presLayoutVars>
      </dgm:prSet>
      <dgm:spPr/>
    </dgm:pt>
    <dgm:pt modelId="{B0725498-12E8-4CA8-BFAA-495CD46F52A8}" type="pres">
      <dgm:prSet presAssocID="{21897CEC-F052-427D-BC48-209E9284983A}" presName="spaceBetweenRectangles" presStyleCnt="0"/>
      <dgm:spPr/>
    </dgm:pt>
    <dgm:pt modelId="{AAAD1E7F-6A70-4DCA-A68D-0E3EB1C9F3E2}" type="pres">
      <dgm:prSet presAssocID="{748D1EDF-5BD0-4BCB-B034-1A80659E0B1B}" presName="parentLin" presStyleCnt="0"/>
      <dgm:spPr/>
    </dgm:pt>
    <dgm:pt modelId="{B2DE73B8-BE65-429E-8AAB-643617DE4FCC}" type="pres">
      <dgm:prSet presAssocID="{748D1EDF-5BD0-4BCB-B034-1A80659E0B1B}" presName="parentLeftMargin" presStyleLbl="node1" presStyleIdx="3" presStyleCnt="6"/>
      <dgm:spPr/>
      <dgm:t>
        <a:bodyPr/>
        <a:lstStyle/>
        <a:p>
          <a:endParaRPr lang="zh-CN" altLang="en-US"/>
        </a:p>
      </dgm:t>
    </dgm:pt>
    <dgm:pt modelId="{8291B608-FA73-4A3B-99BD-C4E375983F50}" type="pres">
      <dgm:prSet presAssocID="{748D1EDF-5BD0-4BCB-B034-1A80659E0B1B}" presName="parentText" presStyleLbl="node1" presStyleIdx="4" presStyleCnt="6">
        <dgm:presLayoutVars>
          <dgm:chMax val="0"/>
          <dgm:bulletEnabled val="1"/>
        </dgm:presLayoutVars>
      </dgm:prSet>
      <dgm:spPr/>
      <dgm:t>
        <a:bodyPr/>
        <a:lstStyle/>
        <a:p>
          <a:endParaRPr lang="zh-CN" altLang="en-US"/>
        </a:p>
      </dgm:t>
    </dgm:pt>
    <dgm:pt modelId="{02132DFB-A94C-42C9-AB70-0E07BC99AD70}" type="pres">
      <dgm:prSet presAssocID="{748D1EDF-5BD0-4BCB-B034-1A80659E0B1B}" presName="negativeSpace" presStyleCnt="0"/>
      <dgm:spPr/>
    </dgm:pt>
    <dgm:pt modelId="{112BA26A-B798-41EE-BA78-E4585DA15A2B}" type="pres">
      <dgm:prSet presAssocID="{748D1EDF-5BD0-4BCB-B034-1A80659E0B1B}" presName="childText" presStyleLbl="conFgAcc1" presStyleIdx="4" presStyleCnt="6">
        <dgm:presLayoutVars>
          <dgm:bulletEnabled val="1"/>
        </dgm:presLayoutVars>
      </dgm:prSet>
      <dgm:spPr/>
    </dgm:pt>
    <dgm:pt modelId="{D33F6DDA-D1A1-40F4-9CA8-7187ECEE306C}" type="pres">
      <dgm:prSet presAssocID="{BBF9FE2A-8C66-4EA6-9EF3-62754305070F}" presName="spaceBetweenRectangles" presStyleCnt="0"/>
      <dgm:spPr/>
    </dgm:pt>
    <dgm:pt modelId="{F5A37613-4816-4046-AFFC-F748804211BD}" type="pres">
      <dgm:prSet presAssocID="{166A43CF-A5D7-40D0-8FC3-C46A0C9942E4}" presName="parentLin" presStyleCnt="0"/>
      <dgm:spPr/>
    </dgm:pt>
    <dgm:pt modelId="{C9769CE2-8F3B-4085-AC6C-8CD671E13AF7}" type="pres">
      <dgm:prSet presAssocID="{166A43CF-A5D7-40D0-8FC3-C46A0C9942E4}" presName="parentLeftMargin" presStyleLbl="node1" presStyleIdx="4" presStyleCnt="6"/>
      <dgm:spPr/>
      <dgm:t>
        <a:bodyPr/>
        <a:lstStyle/>
        <a:p>
          <a:endParaRPr lang="zh-CN" altLang="en-US"/>
        </a:p>
      </dgm:t>
    </dgm:pt>
    <dgm:pt modelId="{1CE8E1D3-C696-44D9-8772-96D4A19EFA75}" type="pres">
      <dgm:prSet presAssocID="{166A43CF-A5D7-40D0-8FC3-C46A0C9942E4}" presName="parentText" presStyleLbl="node1" presStyleIdx="5" presStyleCnt="6">
        <dgm:presLayoutVars>
          <dgm:chMax val="0"/>
          <dgm:bulletEnabled val="1"/>
        </dgm:presLayoutVars>
      </dgm:prSet>
      <dgm:spPr/>
      <dgm:t>
        <a:bodyPr/>
        <a:lstStyle/>
        <a:p>
          <a:endParaRPr lang="zh-CN" altLang="en-US"/>
        </a:p>
      </dgm:t>
    </dgm:pt>
    <dgm:pt modelId="{FD2CF7A5-7F7D-492C-9966-2118B536A86F}" type="pres">
      <dgm:prSet presAssocID="{166A43CF-A5D7-40D0-8FC3-C46A0C9942E4}" presName="negativeSpace" presStyleCnt="0"/>
      <dgm:spPr/>
    </dgm:pt>
    <dgm:pt modelId="{C009FE96-1D18-4652-B904-DEBB3610DD9F}" type="pres">
      <dgm:prSet presAssocID="{166A43CF-A5D7-40D0-8FC3-C46A0C9942E4}" presName="childText" presStyleLbl="conFgAcc1" presStyleIdx="5" presStyleCnt="6">
        <dgm:presLayoutVars>
          <dgm:bulletEnabled val="1"/>
        </dgm:presLayoutVars>
      </dgm:prSet>
      <dgm:spPr/>
    </dgm:pt>
  </dgm:ptLst>
  <dgm:cxnLst>
    <dgm:cxn modelId="{1A8E1F15-7B5A-4082-B3AE-1F77A4C385FF}" type="presOf" srcId="{726F88C5-E418-40B2-8BE1-78C1D5C3A090}" destId="{93238E26-F998-4B33-90A1-F4AA146A3350}" srcOrd="1" destOrd="0" presId="urn:microsoft.com/office/officeart/2005/8/layout/list1"/>
    <dgm:cxn modelId="{ABF74AAC-9286-4505-B2EA-AFE366E1F23C}" type="presOf" srcId="{166A43CF-A5D7-40D0-8FC3-C46A0C9942E4}" destId="{C9769CE2-8F3B-4085-AC6C-8CD671E13AF7}" srcOrd="0" destOrd="0" presId="urn:microsoft.com/office/officeart/2005/8/layout/list1"/>
    <dgm:cxn modelId="{038B27DB-59EE-4054-9FAD-D217EC20589D}" type="presOf" srcId="{748D1EDF-5BD0-4BCB-B034-1A80659E0B1B}" destId="{B2DE73B8-BE65-429E-8AAB-643617DE4FCC}" srcOrd="0" destOrd="0" presId="urn:microsoft.com/office/officeart/2005/8/layout/list1"/>
    <dgm:cxn modelId="{A000431C-D3B5-43E6-A0FF-D220B432F0FB}" srcId="{81A44FC2-B77B-4594-B547-5475DBF5C4A6}" destId="{2DE1EE41-511A-4717-BD0B-C71136AAC36E}" srcOrd="2" destOrd="0" parTransId="{FF0BE87C-40F8-48F1-AF69-FAA29C096F97}" sibTransId="{1622AE29-C410-41C4-A9C1-B15A9EF01EA4}"/>
    <dgm:cxn modelId="{C20DE637-7EA5-486B-8A71-978CEAECDA85}" srcId="{81A44FC2-B77B-4594-B547-5475DBF5C4A6}" destId="{748D1EDF-5BD0-4BCB-B034-1A80659E0B1B}" srcOrd="4" destOrd="0" parTransId="{D6FA0A7F-9C19-4F93-9F7B-F2F30C5B8D58}" sibTransId="{BBF9FE2A-8C66-4EA6-9EF3-62754305070F}"/>
    <dgm:cxn modelId="{B038A06C-BFC7-4225-B7A9-F7C93A1BCFE7}" type="presOf" srcId="{EE253970-252D-49AC-B131-F440E7D45D17}" destId="{FAD27CBD-6E5A-4C65-A89C-B996CE73F4F5}" srcOrd="0" destOrd="0" presId="urn:microsoft.com/office/officeart/2005/8/layout/list1"/>
    <dgm:cxn modelId="{46891922-3F93-4EB9-B74C-4AC8F2B7014F}" srcId="{81A44FC2-B77B-4594-B547-5475DBF5C4A6}" destId="{166A43CF-A5D7-40D0-8FC3-C46A0C9942E4}" srcOrd="5" destOrd="0" parTransId="{A7596085-533D-4DCB-A4C8-FF54C6D832B0}" sibTransId="{03B8F04F-83CF-4153-AE9C-FC9FE9EEEEAB}"/>
    <dgm:cxn modelId="{3616E774-CD41-4F32-9B96-7076906FF8A5}" type="presOf" srcId="{166A43CF-A5D7-40D0-8FC3-C46A0C9942E4}" destId="{1CE8E1D3-C696-44D9-8772-96D4A19EFA75}" srcOrd="1" destOrd="0" presId="urn:microsoft.com/office/officeart/2005/8/layout/list1"/>
    <dgm:cxn modelId="{30C9717D-657D-4E2D-AA29-73A0415B7E2C}" srcId="{81A44FC2-B77B-4594-B547-5475DBF5C4A6}" destId="{726F88C5-E418-40B2-8BE1-78C1D5C3A090}" srcOrd="3" destOrd="0" parTransId="{1638BF6C-7386-402C-92A3-E54B1D3727A9}" sibTransId="{21897CEC-F052-427D-BC48-209E9284983A}"/>
    <dgm:cxn modelId="{BA155D17-4675-4F9E-A360-6F8CDEE8FBB9}" type="presOf" srcId="{2DE1EE41-511A-4717-BD0B-C71136AAC36E}" destId="{6F33921E-8C5F-4CEF-8B54-B738BB9E8972}" srcOrd="0" destOrd="0" presId="urn:microsoft.com/office/officeart/2005/8/layout/list1"/>
    <dgm:cxn modelId="{78C2294E-FA0F-40CB-95DE-6F878082105F}" type="presOf" srcId="{81A44FC2-B77B-4594-B547-5475DBF5C4A6}" destId="{53F0CD2D-BB09-489E-887D-A03A1BBE0096}" srcOrd="0" destOrd="0" presId="urn:microsoft.com/office/officeart/2005/8/layout/list1"/>
    <dgm:cxn modelId="{08E4938B-89BE-4FB4-A298-987B13BDF755}" type="presOf" srcId="{C61F585D-5F21-4F9F-9F78-FE0E0C130714}" destId="{D3EB9E31-4383-440A-9298-86C13FB69FE2}" srcOrd="1" destOrd="0" presId="urn:microsoft.com/office/officeart/2005/8/layout/list1"/>
    <dgm:cxn modelId="{E9BEC089-4B12-431E-A836-F5508F2BFB05}" type="presOf" srcId="{748D1EDF-5BD0-4BCB-B034-1A80659E0B1B}" destId="{8291B608-FA73-4A3B-99BD-C4E375983F50}" srcOrd="1" destOrd="0" presId="urn:microsoft.com/office/officeart/2005/8/layout/list1"/>
    <dgm:cxn modelId="{6F064D09-0218-48B8-9F22-0025F17C8967}" type="presOf" srcId="{2DE1EE41-511A-4717-BD0B-C71136AAC36E}" destId="{BB785677-ED23-42ED-B5DC-E56C09F10EF0}" srcOrd="1" destOrd="0" presId="urn:microsoft.com/office/officeart/2005/8/layout/list1"/>
    <dgm:cxn modelId="{E846B428-162B-4D34-BB6A-2BFE06319A8B}" type="presOf" srcId="{726F88C5-E418-40B2-8BE1-78C1D5C3A090}" destId="{A5520D14-E1AA-4888-95D9-86033734FAB6}" srcOrd="0" destOrd="0" presId="urn:microsoft.com/office/officeart/2005/8/layout/list1"/>
    <dgm:cxn modelId="{5201A5D1-FFEE-4E62-B1A0-A75E83C93C73}" srcId="{81A44FC2-B77B-4594-B547-5475DBF5C4A6}" destId="{C61F585D-5F21-4F9F-9F78-FE0E0C130714}" srcOrd="0" destOrd="0" parTransId="{F86D7BB2-A30B-4061-A561-E6D16E4562AC}" sibTransId="{51EC546D-A7A4-4672-BF79-C56419D5328A}"/>
    <dgm:cxn modelId="{CBF36F8E-584A-434B-9391-446EDBEE93CC}" type="presOf" srcId="{C61F585D-5F21-4F9F-9F78-FE0E0C130714}" destId="{6F745FD2-4441-4AB7-85E4-38D4C83343CD}" srcOrd="0" destOrd="0" presId="urn:microsoft.com/office/officeart/2005/8/layout/list1"/>
    <dgm:cxn modelId="{893A3943-2082-457C-B7BF-15FC9C436E7E}" srcId="{81A44FC2-B77B-4594-B547-5475DBF5C4A6}" destId="{EE253970-252D-49AC-B131-F440E7D45D17}" srcOrd="1" destOrd="0" parTransId="{15E878ED-9BCC-4FCC-985C-C795073CF6D1}" sibTransId="{3B9466EF-6A6A-4BB6-A585-C5E4A51D5425}"/>
    <dgm:cxn modelId="{24C023F0-B767-4305-864B-4D591BA81546}" type="presOf" srcId="{EE253970-252D-49AC-B131-F440E7D45D17}" destId="{932D04A7-B881-44C0-B2E2-3301B2C87854}" srcOrd="1" destOrd="0" presId="urn:microsoft.com/office/officeart/2005/8/layout/list1"/>
    <dgm:cxn modelId="{0F48C01B-EB01-45C8-9385-5B1101BD3285}" type="presParOf" srcId="{53F0CD2D-BB09-489E-887D-A03A1BBE0096}" destId="{E799DC74-046D-46DD-9676-28C927E5BFC0}" srcOrd="0" destOrd="0" presId="urn:microsoft.com/office/officeart/2005/8/layout/list1"/>
    <dgm:cxn modelId="{687E9BA2-7219-4A50-B799-43557C7350A8}" type="presParOf" srcId="{E799DC74-046D-46DD-9676-28C927E5BFC0}" destId="{6F745FD2-4441-4AB7-85E4-38D4C83343CD}" srcOrd="0" destOrd="0" presId="urn:microsoft.com/office/officeart/2005/8/layout/list1"/>
    <dgm:cxn modelId="{6BC45F99-0502-4FCB-B4C1-49CAD1C5BD0E}" type="presParOf" srcId="{E799DC74-046D-46DD-9676-28C927E5BFC0}" destId="{D3EB9E31-4383-440A-9298-86C13FB69FE2}" srcOrd="1" destOrd="0" presId="urn:microsoft.com/office/officeart/2005/8/layout/list1"/>
    <dgm:cxn modelId="{AE6ECD62-A442-4579-BF40-1429238D0114}" type="presParOf" srcId="{53F0CD2D-BB09-489E-887D-A03A1BBE0096}" destId="{42EAC99E-2571-47C9-BE99-40BA194BE14D}" srcOrd="1" destOrd="0" presId="urn:microsoft.com/office/officeart/2005/8/layout/list1"/>
    <dgm:cxn modelId="{8B05CEAD-465F-41EE-8E94-05CC3A03EB51}" type="presParOf" srcId="{53F0CD2D-BB09-489E-887D-A03A1BBE0096}" destId="{C46FA972-478C-4A5D-A0EC-9621C5DEA0A6}" srcOrd="2" destOrd="0" presId="urn:microsoft.com/office/officeart/2005/8/layout/list1"/>
    <dgm:cxn modelId="{61D2B648-C2EF-4F9D-A32B-2C2E68259DD4}" type="presParOf" srcId="{53F0CD2D-BB09-489E-887D-A03A1BBE0096}" destId="{89847728-F15B-4666-BA34-7B7EB5D546CA}" srcOrd="3" destOrd="0" presId="urn:microsoft.com/office/officeart/2005/8/layout/list1"/>
    <dgm:cxn modelId="{F6CAD154-F6C9-4EA4-A3D0-0B88D83AEDF6}" type="presParOf" srcId="{53F0CD2D-BB09-489E-887D-A03A1BBE0096}" destId="{F24FF164-6DD8-435E-99A5-4B02F12E1362}" srcOrd="4" destOrd="0" presId="urn:microsoft.com/office/officeart/2005/8/layout/list1"/>
    <dgm:cxn modelId="{79A4C5E6-4CE6-4E47-BCF0-ABFF81899CD5}" type="presParOf" srcId="{F24FF164-6DD8-435E-99A5-4B02F12E1362}" destId="{FAD27CBD-6E5A-4C65-A89C-B996CE73F4F5}" srcOrd="0" destOrd="0" presId="urn:microsoft.com/office/officeart/2005/8/layout/list1"/>
    <dgm:cxn modelId="{5AB30573-91C1-409C-89FF-3F2317F5EA34}" type="presParOf" srcId="{F24FF164-6DD8-435E-99A5-4B02F12E1362}" destId="{932D04A7-B881-44C0-B2E2-3301B2C87854}" srcOrd="1" destOrd="0" presId="urn:microsoft.com/office/officeart/2005/8/layout/list1"/>
    <dgm:cxn modelId="{07D36583-DE4F-4B57-B72F-490EAAEA9950}" type="presParOf" srcId="{53F0CD2D-BB09-489E-887D-A03A1BBE0096}" destId="{312F1BEE-3723-468D-A880-C209CD4C51C3}" srcOrd="5" destOrd="0" presId="urn:microsoft.com/office/officeart/2005/8/layout/list1"/>
    <dgm:cxn modelId="{7CBDDEF8-DD73-40E6-88E4-55D5F6B1346E}" type="presParOf" srcId="{53F0CD2D-BB09-489E-887D-A03A1BBE0096}" destId="{96A1AD77-BCA4-4428-99A9-AB288FB08B7C}" srcOrd="6" destOrd="0" presId="urn:microsoft.com/office/officeart/2005/8/layout/list1"/>
    <dgm:cxn modelId="{548C96A3-6C02-458A-8B2B-8066E104784F}" type="presParOf" srcId="{53F0CD2D-BB09-489E-887D-A03A1BBE0096}" destId="{897A69DD-DDD5-4208-BB48-155EFDECEF07}" srcOrd="7" destOrd="0" presId="urn:microsoft.com/office/officeart/2005/8/layout/list1"/>
    <dgm:cxn modelId="{AAF3A56F-9B45-4546-8EAE-9FFAE75B375B}" type="presParOf" srcId="{53F0CD2D-BB09-489E-887D-A03A1BBE0096}" destId="{7706C23B-E494-4592-817C-0080DED3DE2F}" srcOrd="8" destOrd="0" presId="urn:microsoft.com/office/officeart/2005/8/layout/list1"/>
    <dgm:cxn modelId="{E01900D5-0930-4D93-B6D2-2D011830D58C}" type="presParOf" srcId="{7706C23B-E494-4592-817C-0080DED3DE2F}" destId="{6F33921E-8C5F-4CEF-8B54-B738BB9E8972}" srcOrd="0" destOrd="0" presId="urn:microsoft.com/office/officeart/2005/8/layout/list1"/>
    <dgm:cxn modelId="{61046397-4485-46DC-8392-E90030748D6B}" type="presParOf" srcId="{7706C23B-E494-4592-817C-0080DED3DE2F}" destId="{BB785677-ED23-42ED-B5DC-E56C09F10EF0}" srcOrd="1" destOrd="0" presId="urn:microsoft.com/office/officeart/2005/8/layout/list1"/>
    <dgm:cxn modelId="{AEA79EB9-E13B-4303-BB76-99C2964FBCEA}" type="presParOf" srcId="{53F0CD2D-BB09-489E-887D-A03A1BBE0096}" destId="{25A9E1F5-2328-43A6-B357-4A565404DB1A}" srcOrd="9" destOrd="0" presId="urn:microsoft.com/office/officeart/2005/8/layout/list1"/>
    <dgm:cxn modelId="{0C0C33D5-213D-41A3-9C01-F2192115E168}" type="presParOf" srcId="{53F0CD2D-BB09-489E-887D-A03A1BBE0096}" destId="{E8CB12EC-76C8-4A31-B02D-D83C174B0FAB}" srcOrd="10" destOrd="0" presId="urn:microsoft.com/office/officeart/2005/8/layout/list1"/>
    <dgm:cxn modelId="{B52F2308-7D3A-4022-99C4-AF8E27E5BE56}" type="presParOf" srcId="{53F0CD2D-BB09-489E-887D-A03A1BBE0096}" destId="{C05275E1-50B3-411C-BB05-76EADEB54C23}" srcOrd="11" destOrd="0" presId="urn:microsoft.com/office/officeart/2005/8/layout/list1"/>
    <dgm:cxn modelId="{81383995-FF89-4E77-9DE7-DC8A0A17DAB0}" type="presParOf" srcId="{53F0CD2D-BB09-489E-887D-A03A1BBE0096}" destId="{9310DA68-C9C9-4244-8D02-9F58CBE6BE30}" srcOrd="12" destOrd="0" presId="urn:microsoft.com/office/officeart/2005/8/layout/list1"/>
    <dgm:cxn modelId="{70B18563-EFA6-4083-A49E-4ADC9B7C65F3}" type="presParOf" srcId="{9310DA68-C9C9-4244-8D02-9F58CBE6BE30}" destId="{A5520D14-E1AA-4888-95D9-86033734FAB6}" srcOrd="0" destOrd="0" presId="urn:microsoft.com/office/officeart/2005/8/layout/list1"/>
    <dgm:cxn modelId="{961D1F46-437A-4FD7-966A-CD69FB7297D9}" type="presParOf" srcId="{9310DA68-C9C9-4244-8D02-9F58CBE6BE30}" destId="{93238E26-F998-4B33-90A1-F4AA146A3350}" srcOrd="1" destOrd="0" presId="urn:microsoft.com/office/officeart/2005/8/layout/list1"/>
    <dgm:cxn modelId="{D21C19B6-8905-4352-AD02-179DDA1C02FE}" type="presParOf" srcId="{53F0CD2D-BB09-489E-887D-A03A1BBE0096}" destId="{99C93786-431E-4F3E-8C69-409BE87F11FB}" srcOrd="13" destOrd="0" presId="urn:microsoft.com/office/officeart/2005/8/layout/list1"/>
    <dgm:cxn modelId="{E9766A70-D32B-4945-8D69-986874888C40}" type="presParOf" srcId="{53F0CD2D-BB09-489E-887D-A03A1BBE0096}" destId="{112EDF81-13C4-4E0D-B50A-5B66C4A099CC}" srcOrd="14" destOrd="0" presId="urn:microsoft.com/office/officeart/2005/8/layout/list1"/>
    <dgm:cxn modelId="{398EA70D-7ED8-4804-9292-7C704F411BBE}" type="presParOf" srcId="{53F0CD2D-BB09-489E-887D-A03A1BBE0096}" destId="{B0725498-12E8-4CA8-BFAA-495CD46F52A8}" srcOrd="15" destOrd="0" presId="urn:microsoft.com/office/officeart/2005/8/layout/list1"/>
    <dgm:cxn modelId="{F5809F68-2345-4259-9E55-EF22C1F42D6F}" type="presParOf" srcId="{53F0CD2D-BB09-489E-887D-A03A1BBE0096}" destId="{AAAD1E7F-6A70-4DCA-A68D-0E3EB1C9F3E2}" srcOrd="16" destOrd="0" presId="urn:microsoft.com/office/officeart/2005/8/layout/list1"/>
    <dgm:cxn modelId="{00AFF6ED-67C0-4302-B693-786DA5536EF4}" type="presParOf" srcId="{AAAD1E7F-6A70-4DCA-A68D-0E3EB1C9F3E2}" destId="{B2DE73B8-BE65-429E-8AAB-643617DE4FCC}" srcOrd="0" destOrd="0" presId="urn:microsoft.com/office/officeart/2005/8/layout/list1"/>
    <dgm:cxn modelId="{B19C9C34-0CC6-46D5-90A9-423BA59FF04D}" type="presParOf" srcId="{AAAD1E7F-6A70-4DCA-A68D-0E3EB1C9F3E2}" destId="{8291B608-FA73-4A3B-99BD-C4E375983F50}" srcOrd="1" destOrd="0" presId="urn:microsoft.com/office/officeart/2005/8/layout/list1"/>
    <dgm:cxn modelId="{B44E4A39-A6A5-47E7-8F40-1FA781FDC048}" type="presParOf" srcId="{53F0CD2D-BB09-489E-887D-A03A1BBE0096}" destId="{02132DFB-A94C-42C9-AB70-0E07BC99AD70}" srcOrd="17" destOrd="0" presId="urn:microsoft.com/office/officeart/2005/8/layout/list1"/>
    <dgm:cxn modelId="{CB3BAD07-54B0-45FF-8BF1-D2B1B359AF75}" type="presParOf" srcId="{53F0CD2D-BB09-489E-887D-A03A1BBE0096}" destId="{112BA26A-B798-41EE-BA78-E4585DA15A2B}" srcOrd="18" destOrd="0" presId="urn:microsoft.com/office/officeart/2005/8/layout/list1"/>
    <dgm:cxn modelId="{CC70EEAD-9350-4387-9022-2EC63B0801CA}" type="presParOf" srcId="{53F0CD2D-BB09-489E-887D-A03A1BBE0096}" destId="{D33F6DDA-D1A1-40F4-9CA8-7187ECEE306C}" srcOrd="19" destOrd="0" presId="urn:microsoft.com/office/officeart/2005/8/layout/list1"/>
    <dgm:cxn modelId="{AFB18450-5D59-47B0-9367-8B4F4F89264C}" type="presParOf" srcId="{53F0CD2D-BB09-489E-887D-A03A1BBE0096}" destId="{F5A37613-4816-4046-AFFC-F748804211BD}" srcOrd="20" destOrd="0" presId="urn:microsoft.com/office/officeart/2005/8/layout/list1"/>
    <dgm:cxn modelId="{73E82866-C441-4570-BF23-B0EEE7B6304A}" type="presParOf" srcId="{F5A37613-4816-4046-AFFC-F748804211BD}" destId="{C9769CE2-8F3B-4085-AC6C-8CD671E13AF7}" srcOrd="0" destOrd="0" presId="urn:microsoft.com/office/officeart/2005/8/layout/list1"/>
    <dgm:cxn modelId="{8258C84D-6E77-4982-AAD0-3C85C3A87FC7}" type="presParOf" srcId="{F5A37613-4816-4046-AFFC-F748804211BD}" destId="{1CE8E1D3-C696-44D9-8772-96D4A19EFA75}" srcOrd="1" destOrd="0" presId="urn:microsoft.com/office/officeart/2005/8/layout/list1"/>
    <dgm:cxn modelId="{CB688A6D-0039-44E5-A16B-B381092BA372}" type="presParOf" srcId="{53F0CD2D-BB09-489E-887D-A03A1BBE0096}" destId="{FD2CF7A5-7F7D-492C-9966-2118B536A86F}" srcOrd="21" destOrd="0" presId="urn:microsoft.com/office/officeart/2005/8/layout/list1"/>
    <dgm:cxn modelId="{89970C83-1465-4A87-B73E-099DF9E4D83B}" type="presParOf" srcId="{53F0CD2D-BB09-489E-887D-A03A1BBE0096}" destId="{C009FE96-1D18-4652-B904-DEBB3610DD9F}" srcOrd="22"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62275" cy="49847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71913" y="0"/>
            <a:ext cx="2960687" cy="498475"/>
          </a:xfrm>
          <a:prstGeom prst="rect">
            <a:avLst/>
          </a:prstGeom>
        </p:spPr>
        <p:txBody>
          <a:bodyPr vert="horz" lIns="91440" tIns="45720" rIns="91440" bIns="45720" rtlCol="0"/>
          <a:lstStyle>
            <a:lvl1pPr algn="r">
              <a:defRPr sz="1200"/>
            </a:lvl1pPr>
          </a:lstStyle>
          <a:p>
            <a:fld id="{8B1774BD-F47F-4656-9BDE-CC7437C7000A}" type="datetimeFigureOut">
              <a:rPr lang="zh-CN" altLang="en-US" smtClean="0"/>
              <a:t>2013/11/5</a:t>
            </a:fld>
            <a:endParaRPr lang="zh-CN" altLang="en-US"/>
          </a:p>
        </p:txBody>
      </p:sp>
      <p:sp>
        <p:nvSpPr>
          <p:cNvPr id="4" name="页脚占位符 3"/>
          <p:cNvSpPr>
            <a:spLocks noGrp="1"/>
          </p:cNvSpPr>
          <p:nvPr>
            <p:ph type="ftr" sz="quarter" idx="2"/>
          </p:nvPr>
        </p:nvSpPr>
        <p:spPr>
          <a:xfrm>
            <a:off x="0" y="9478963"/>
            <a:ext cx="2962275" cy="498475"/>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71913" y="9478963"/>
            <a:ext cx="2960687" cy="498475"/>
          </a:xfrm>
          <a:prstGeom prst="rect">
            <a:avLst/>
          </a:prstGeom>
        </p:spPr>
        <p:txBody>
          <a:bodyPr vert="horz" lIns="91440" tIns="45720" rIns="91440" bIns="45720" rtlCol="0" anchor="b"/>
          <a:lstStyle>
            <a:lvl1pPr algn="r">
              <a:defRPr sz="1200"/>
            </a:lvl1pPr>
          </a:lstStyle>
          <a:p>
            <a:fld id="{492810FA-26AF-4FAF-8438-F3BC34A00DAA}"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60688" cy="498475"/>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71913" y="0"/>
            <a:ext cx="2960687" cy="498475"/>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39F44C00-3831-47B6-B346-BC5C0C275FB7}" type="datetimeFigureOut">
              <a:rPr lang="zh-CN" altLang="en-US"/>
              <a:pPr>
                <a:defRPr/>
              </a:pPr>
              <a:t>2013/11/5</a:t>
            </a:fld>
            <a:endParaRPr lang="zh-CN" altLang="en-US"/>
          </a:p>
        </p:txBody>
      </p:sp>
      <p:sp>
        <p:nvSpPr>
          <p:cNvPr id="4" name="幻灯片图像占位符 3"/>
          <p:cNvSpPr>
            <a:spLocks noGrp="1" noRot="1" noChangeAspect="1"/>
          </p:cNvSpPr>
          <p:nvPr>
            <p:ph type="sldImg" idx="2"/>
          </p:nvPr>
        </p:nvSpPr>
        <p:spPr>
          <a:xfrm>
            <a:off x="922338" y="747713"/>
            <a:ext cx="4991100" cy="3743325"/>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4213" y="4740275"/>
            <a:ext cx="5467350" cy="4491038"/>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9478963"/>
            <a:ext cx="2960688" cy="49847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71913" y="9478963"/>
            <a:ext cx="2960687" cy="498475"/>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EB632EF8-AFD3-48C0-BA0B-1C5356E8041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p:cNvSpPr>
          <p:nvPr>
            <p:ph type="sldImg"/>
          </p:nvPr>
        </p:nvSpPr>
        <p:spPr bwMode="auto">
          <a:noFill/>
          <a:ln>
            <a:solidFill>
              <a:srgbClr val="000000"/>
            </a:solidFill>
            <a:miter lim="800000"/>
            <a:headEnd/>
            <a:tailEnd/>
          </a:ln>
        </p:spPr>
      </p:sp>
      <p:sp>
        <p:nvSpPr>
          <p:cNvPr id="1638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638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CE5149-CD20-44A8-96EC-FF3028A00037}" type="slidenum">
              <a:rPr lang="zh-CN" altLang="en-US"/>
              <a:pPr fontAlgn="base">
                <a:spcBef>
                  <a:spcPct val="0"/>
                </a:spcBef>
                <a:spcAft>
                  <a:spcPct val="0"/>
                </a:spcAft>
                <a:defRPr/>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p:cNvSpPr>
          <p:nvPr>
            <p:ph type="sldImg"/>
          </p:nvPr>
        </p:nvSpPr>
        <p:spPr bwMode="auto">
          <a:noFill/>
          <a:ln>
            <a:solidFill>
              <a:srgbClr val="000000"/>
            </a:solidFill>
            <a:miter lim="800000"/>
            <a:headEnd/>
            <a:tailEnd/>
          </a:ln>
        </p:spPr>
      </p:sp>
      <p:sp>
        <p:nvSpPr>
          <p:cNvPr id="3686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686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7207FF-365D-467F-BDD5-3BFC568C2686}" type="slidenum">
              <a:rPr lang="zh-CN" altLang="en-US"/>
              <a:pPr fontAlgn="base">
                <a:spcBef>
                  <a:spcPct val="0"/>
                </a:spcBef>
                <a:spcAft>
                  <a:spcPct val="0"/>
                </a:spcAft>
                <a:defRPr/>
              </a:pPr>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p:cNvSpPr>
          <p:nvPr>
            <p:ph type="sldImg"/>
          </p:nvPr>
        </p:nvSpPr>
        <p:spPr bwMode="auto">
          <a:noFill/>
          <a:ln>
            <a:solidFill>
              <a:srgbClr val="000000"/>
            </a:solidFill>
            <a:miter lim="800000"/>
            <a:headEnd/>
            <a:tailEnd/>
          </a:ln>
        </p:spPr>
      </p:sp>
      <p:sp>
        <p:nvSpPr>
          <p:cNvPr id="3891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891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4985DF-E9AA-42FB-B1D7-5A345BB5D1F7}" type="slidenum">
              <a:rPr lang="zh-CN" altLang="en-US"/>
              <a:pPr fontAlgn="base">
                <a:spcBef>
                  <a:spcPct val="0"/>
                </a:spcBef>
                <a:spcAft>
                  <a:spcPct val="0"/>
                </a:spcAft>
                <a:defRPr/>
              </a:pPr>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p:cNvSpPr>
            <a:spLocks noGrp="1" noRot="1" noChangeAspect="1"/>
          </p:cNvSpPr>
          <p:nvPr>
            <p:ph type="sldImg"/>
          </p:nvPr>
        </p:nvSpPr>
        <p:spPr bwMode="auto">
          <a:noFill/>
          <a:ln>
            <a:solidFill>
              <a:srgbClr val="000000"/>
            </a:solidFill>
            <a:miter lim="800000"/>
            <a:headEnd/>
            <a:tailEnd/>
          </a:ln>
        </p:spPr>
      </p:sp>
      <p:sp>
        <p:nvSpPr>
          <p:cNvPr id="4096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096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F70732-2519-4951-BA92-DC1AD9AFED86}" type="slidenum">
              <a:rPr lang="zh-CN" altLang="en-US"/>
              <a:pPr fontAlgn="base">
                <a:spcBef>
                  <a:spcPct val="0"/>
                </a:spcBef>
                <a:spcAft>
                  <a:spcPct val="0"/>
                </a:spcAft>
                <a:defRPr/>
              </a:pPr>
              <a:t>14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p:cNvSpPr>
          <p:nvPr>
            <p:ph type="sldImg"/>
          </p:nvPr>
        </p:nvSpPr>
        <p:spPr bwMode="auto">
          <a:noFill/>
          <a:ln>
            <a:solidFill>
              <a:srgbClr val="000000"/>
            </a:solidFill>
            <a:miter lim="800000"/>
            <a:headEnd/>
            <a:tailEnd/>
          </a:ln>
        </p:spPr>
      </p:sp>
      <p:sp>
        <p:nvSpPr>
          <p:cNvPr id="4301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301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4664F8-88D7-4236-BED9-AC9520765EBD}" type="slidenum">
              <a:rPr lang="zh-CN" altLang="en-US"/>
              <a:pPr fontAlgn="base">
                <a:spcBef>
                  <a:spcPct val="0"/>
                </a:spcBef>
                <a:spcAft>
                  <a:spcPct val="0"/>
                </a:spcAft>
                <a:defRPr/>
              </a:pPr>
              <a:t>15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幻灯片图像占位符 1"/>
          <p:cNvSpPr>
            <a:spLocks noGrp="1" noRot="1" noChangeAspect="1"/>
          </p:cNvSpPr>
          <p:nvPr>
            <p:ph type="sldImg"/>
          </p:nvPr>
        </p:nvSpPr>
        <p:spPr bwMode="auto">
          <a:noFill/>
          <a:ln>
            <a:solidFill>
              <a:srgbClr val="000000"/>
            </a:solidFill>
            <a:miter lim="800000"/>
            <a:headEnd/>
            <a:tailEnd/>
          </a:ln>
        </p:spPr>
      </p:sp>
      <p:sp>
        <p:nvSpPr>
          <p:cNvPr id="4505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5059"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812D00-E772-4188-88FE-257C8F2F97F8}" type="slidenum">
              <a:rPr lang="zh-CN" altLang="en-US"/>
              <a:pPr fontAlgn="base">
                <a:spcBef>
                  <a:spcPct val="0"/>
                </a:spcBef>
                <a:spcAft>
                  <a:spcPct val="0"/>
                </a:spcAft>
                <a:defRPr/>
              </a:pPr>
              <a:t>16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p:cNvSpPr>
          <p:nvPr>
            <p:ph type="sldImg"/>
          </p:nvPr>
        </p:nvSpPr>
        <p:spPr bwMode="auto">
          <a:noFill/>
          <a:ln>
            <a:solidFill>
              <a:srgbClr val="000000"/>
            </a:solidFill>
            <a:miter lim="800000"/>
            <a:headEnd/>
            <a:tailEnd/>
          </a:ln>
        </p:spPr>
      </p:sp>
      <p:sp>
        <p:nvSpPr>
          <p:cNvPr id="1945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048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2E26EB-2BB1-41D6-B7D5-ED29F8E598C0}" type="slidenum">
              <a:rPr lang="zh-CN" altLang="en-US"/>
              <a:pPr fontAlgn="base">
                <a:spcBef>
                  <a:spcPct val="0"/>
                </a:spcBef>
                <a:spcAft>
                  <a:spcPct val="0"/>
                </a:spcAft>
                <a:defRPr/>
              </a:pPr>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p:cNvSpPr>
          <p:nvPr>
            <p:ph type="sldImg"/>
          </p:nvPr>
        </p:nvSpPr>
        <p:spPr bwMode="auto">
          <a:noFill/>
          <a:ln>
            <a:solidFill>
              <a:srgbClr val="000000"/>
            </a:solidFill>
            <a:miter lim="800000"/>
            <a:headEnd/>
            <a:tailEnd/>
          </a:ln>
        </p:spPr>
      </p:sp>
      <p:sp>
        <p:nvSpPr>
          <p:cNvPr id="2150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253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6CFA97-62B6-4826-9220-656930074607}" type="slidenum">
              <a:rPr lang="zh-CN" altLang="en-US"/>
              <a:pPr fontAlgn="base">
                <a:spcBef>
                  <a:spcPct val="0"/>
                </a:spcBef>
                <a:spcAft>
                  <a:spcPct val="0"/>
                </a:spcAft>
                <a:defRPr/>
              </a:pPr>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p:cNvSpPr>
          <p:nvPr>
            <p:ph type="sldImg"/>
          </p:nvPr>
        </p:nvSpPr>
        <p:spPr bwMode="auto">
          <a:noFill/>
          <a:ln>
            <a:solidFill>
              <a:srgbClr val="000000"/>
            </a:solidFill>
            <a:miter lim="800000"/>
            <a:headEnd/>
            <a:tailEnd/>
          </a:ln>
        </p:spPr>
      </p:sp>
      <p:sp>
        <p:nvSpPr>
          <p:cNvPr id="2355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4579"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29ABB8-C224-46C3-9A7B-BDEFFFC02D92}" type="slidenum">
              <a:rPr lang="zh-CN" altLang="en-US"/>
              <a:pPr fontAlgn="base">
                <a:spcBef>
                  <a:spcPct val="0"/>
                </a:spcBef>
                <a:spcAft>
                  <a:spcPct val="0"/>
                </a:spcAft>
                <a:defRPr/>
              </a:pPr>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p:cNvSpPr>
          <p:nvPr>
            <p:ph type="sldImg"/>
          </p:nvPr>
        </p:nvSpPr>
        <p:spPr bwMode="auto">
          <a:noFill/>
          <a:ln>
            <a:solidFill>
              <a:srgbClr val="000000"/>
            </a:solidFill>
            <a:miter lim="800000"/>
            <a:headEnd/>
            <a:tailEnd/>
          </a:ln>
        </p:spPr>
      </p:sp>
      <p:sp>
        <p:nvSpPr>
          <p:cNvPr id="2560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662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53371D-9A56-4BAA-A7BA-741B2E1E36A5}" type="slidenum">
              <a:rPr lang="zh-CN" altLang="en-US"/>
              <a:pPr fontAlgn="base">
                <a:spcBef>
                  <a:spcPct val="0"/>
                </a:spcBef>
                <a:spcAft>
                  <a:spcPct val="0"/>
                </a:spcAft>
                <a:defRPr/>
              </a:pPr>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867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614B55-C92B-40FA-B7EB-2F8BB2EAD63A}" type="slidenum">
              <a:rPr lang="zh-CN" altLang="en-US"/>
              <a:pPr fontAlgn="base">
                <a:spcBef>
                  <a:spcPct val="0"/>
                </a:spcBef>
                <a:spcAft>
                  <a:spcPct val="0"/>
                </a:spcAft>
                <a:defRPr/>
              </a:pPr>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p:cNvSpPr>
          <p:nvPr>
            <p:ph type="sldImg"/>
          </p:nvPr>
        </p:nvSpPr>
        <p:spPr bwMode="auto">
          <a:noFill/>
          <a:ln>
            <a:solidFill>
              <a:srgbClr val="000000"/>
            </a:solidFill>
            <a:miter lim="800000"/>
            <a:headEnd/>
            <a:tailEnd/>
          </a:ln>
        </p:spPr>
      </p:sp>
      <p:sp>
        <p:nvSpPr>
          <p:cNvPr id="2969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072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C7EB1C-9329-4467-8044-6337A69F564C}" type="slidenum">
              <a:rPr lang="zh-CN" altLang="en-US"/>
              <a:pPr fontAlgn="base">
                <a:spcBef>
                  <a:spcPct val="0"/>
                </a:spcBef>
                <a:spcAft>
                  <a:spcPct val="0"/>
                </a:spcAft>
                <a:defRPr/>
              </a:pPr>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bwMode="auto">
          <a:noFill/>
          <a:ln>
            <a:solidFill>
              <a:srgbClr val="000000"/>
            </a:solidFill>
            <a:miter lim="800000"/>
            <a:headEnd/>
            <a:tailEnd/>
          </a:ln>
        </p:spPr>
      </p:sp>
      <p:sp>
        <p:nvSpPr>
          <p:cNvPr id="3277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277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E41C01-9121-47DD-87FD-8AC4CF76087F}" type="slidenum">
              <a:rPr lang="zh-CN" altLang="en-US"/>
              <a:pPr fontAlgn="base">
                <a:spcBef>
                  <a:spcPct val="0"/>
                </a:spcBef>
                <a:spcAft>
                  <a:spcPct val="0"/>
                </a:spcAft>
                <a:defRPr/>
              </a:pPr>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p:cNvSpPr>
          <p:nvPr>
            <p:ph type="sldImg"/>
          </p:nvPr>
        </p:nvSpPr>
        <p:spPr bwMode="auto">
          <a:noFill/>
          <a:ln>
            <a:solidFill>
              <a:srgbClr val="000000"/>
            </a:solidFill>
            <a:miter lim="800000"/>
            <a:headEnd/>
            <a:tailEnd/>
          </a:ln>
        </p:spPr>
      </p:sp>
      <p:sp>
        <p:nvSpPr>
          <p:cNvPr id="3481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4819"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8023A9-9613-4CC3-A054-CB9F76F61DE8}" type="slidenum">
              <a:rPr lang="zh-CN" altLang="en-US"/>
              <a:pPr fontAlgn="base">
                <a:spcBef>
                  <a:spcPct val="0"/>
                </a:spcBef>
                <a:spcAft>
                  <a:spcPct val="0"/>
                </a:spcAft>
                <a:defRPr/>
              </a:pPr>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11B58D41-1E49-4E59-9895-8D87E530A864}" type="datetimeFigureOut">
              <a:rPr lang="zh-CN" altLang="en-US"/>
              <a:pPr>
                <a:defRPr/>
              </a:pPr>
              <a:t>2013/11/5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3A45CEC-0500-4E55-B941-3510F861059C}"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C38FE20-9AC2-4A2D-BE67-4A2B0EE39AD9}" type="datetimeFigureOut">
              <a:rPr lang="zh-CN" altLang="en-US"/>
              <a:pPr>
                <a:defRPr/>
              </a:pPr>
              <a:t>2013/11/5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4AB59DA-E01A-454F-B55E-534BF8158F58}"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1F7509A-3EDE-479C-BF7F-468F7F7FCF1E}" type="datetimeFigureOut">
              <a:rPr lang="zh-CN" altLang="en-US"/>
              <a:pPr>
                <a:defRPr/>
              </a:pPr>
              <a:t>2013/11/5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1163BBE-07B7-40BD-88CC-6F4E28944396}"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grpSp>
        <p:nvGrpSpPr>
          <p:cNvPr id="2" name="组合 1"/>
          <p:cNvGrpSpPr>
            <a:grpSpLocks/>
          </p:cNvGrpSpPr>
          <p:nvPr userDrawn="1"/>
        </p:nvGrpSpPr>
        <p:grpSpPr bwMode="auto">
          <a:xfrm>
            <a:off x="0" y="903288"/>
            <a:ext cx="7812088" cy="77787"/>
            <a:chOff x="0" y="836712"/>
            <a:chExt cx="7812360" cy="77362"/>
          </a:xfrm>
        </p:grpSpPr>
        <p:cxnSp>
          <p:nvCxnSpPr>
            <p:cNvPr id="3" name="直接连接符 2"/>
            <p:cNvCxnSpPr/>
            <p:nvPr/>
          </p:nvCxnSpPr>
          <p:spPr>
            <a:xfrm>
              <a:off x="0" y="836712"/>
              <a:ext cx="78123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841448"/>
              <a:ext cx="2519451" cy="726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90511FD-4F02-46C1-A0D8-B9807BF3514C}" type="datetimeFigureOut">
              <a:rPr lang="zh-CN" altLang="en-US"/>
              <a:pPr>
                <a:defRPr/>
              </a:pPr>
              <a:t>2013/11/5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AEC9A03-E17A-4AD0-B570-410D1121A069}"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F63F2824-71B0-45D5-8E30-A833DAFB9948}" type="datetimeFigureOut">
              <a:rPr lang="zh-CN" altLang="en-US"/>
              <a:pPr>
                <a:defRPr/>
              </a:pPr>
              <a:t>2013/11/5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C28CA66-A4CB-41D2-B104-E7EA5E67777B}"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A1B5EB67-F8FA-43ED-A0D5-1A4D835EEC1C}" type="datetimeFigureOut">
              <a:rPr lang="zh-CN" altLang="en-US"/>
              <a:pPr>
                <a:defRPr/>
              </a:pPr>
              <a:t>2013/11/5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0F56485-19A3-4A7D-B3F3-AF99E26FA7E2}"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97770DF0-E0A6-4D5C-95C4-B31F1CF3C1E0}" type="datetimeFigureOut">
              <a:rPr lang="zh-CN" altLang="en-US"/>
              <a:pPr>
                <a:defRPr/>
              </a:pPr>
              <a:t>2013/11/5</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414D5020-18DC-4275-A9B0-CF87544DA29A}"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CA75A58B-DAC5-47B5-8346-4836CE6DF99C}" type="datetimeFigureOut">
              <a:rPr lang="zh-CN" altLang="en-US"/>
              <a:pPr>
                <a:defRPr/>
              </a:pPr>
              <a:t>2013/11/5</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BEFD6D69-4142-4F90-B053-FD95168B2012}"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1F9C2C3-9C3F-492B-8E1F-006ED1B82E7F}" type="datetimeFigureOut">
              <a:rPr lang="zh-CN" altLang="en-US"/>
              <a:pPr>
                <a:defRPr/>
              </a:pPr>
              <a:t>2013/11/5</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C87449A-E5D8-4D52-8785-83DCE61F5BD1}"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27D187F1-5B3F-4ECA-9B15-4C8A8010D2FA}" type="datetimeFigureOut">
              <a:rPr lang="zh-CN" altLang="en-US"/>
              <a:pPr>
                <a:defRPr/>
              </a:pPr>
              <a:t>2013/11/5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AA63EDE-BFCE-4E5E-A5F1-35835E903765}"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786D7AB-5A2B-4131-8067-9FEF098BD543}" type="datetimeFigureOut">
              <a:rPr lang="zh-CN" altLang="en-US"/>
              <a:pPr>
                <a:defRPr/>
              </a:pPr>
              <a:t>2013/11/5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462967B-2E0E-424D-A4CA-B957104C556A}"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B4ADBA7B-ECDF-465E-9D16-658BF9E845BE}" type="datetimeFigureOut">
              <a:rPr lang="zh-CN" altLang="en-US"/>
              <a:pPr>
                <a:defRPr/>
              </a:pPr>
              <a:t>2013/11/5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231597FC-6C11-4598-A11C-B531C887C5C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内容占位符 2"/>
          <p:cNvSpPr>
            <a:spLocks/>
          </p:cNvSpPr>
          <p:nvPr/>
        </p:nvSpPr>
        <p:spPr bwMode="auto">
          <a:xfrm>
            <a:off x="539750" y="1341438"/>
            <a:ext cx="8208963" cy="4465637"/>
          </a:xfrm>
          <a:prstGeom prst="rect">
            <a:avLst/>
          </a:prstGeom>
          <a:noFill/>
          <a:ln w="9525">
            <a:noFill/>
            <a:miter lim="800000"/>
            <a:headEnd/>
            <a:tailEnd/>
          </a:ln>
        </p:spPr>
        <p:txBody>
          <a:bodyPr/>
          <a:lstStyle/>
          <a:p>
            <a:pPr algn="ctr" eaLnBrk="0" hangingPunct="0">
              <a:spcBef>
                <a:spcPct val="20000"/>
              </a:spcBef>
            </a:pPr>
            <a:r>
              <a:rPr lang="zh-CN" altLang="en-US" sz="3600" b="1" dirty="0">
                <a:solidFill>
                  <a:schemeClr val="tx2"/>
                </a:solidFill>
                <a:latin typeface="黑体" pitchFamily="49" charset="-122"/>
                <a:ea typeface="黑体" pitchFamily="49" charset="-122"/>
                <a:cs typeface="Arial Unicode MS"/>
              </a:rPr>
              <a:t>中国环境保护与社会发展研究</a:t>
            </a:r>
            <a:endParaRPr lang="en-US" altLang="zh-CN" sz="3600" b="1" dirty="0">
              <a:solidFill>
                <a:schemeClr val="tx2"/>
              </a:solidFill>
              <a:latin typeface="黑体" pitchFamily="49" charset="-122"/>
              <a:ea typeface="黑体" pitchFamily="49" charset="-122"/>
              <a:cs typeface="Arial Unicode MS"/>
            </a:endParaRPr>
          </a:p>
          <a:p>
            <a:pPr algn="ctr" eaLnBrk="0" hangingPunct="0">
              <a:spcBef>
                <a:spcPct val="20000"/>
              </a:spcBef>
            </a:pPr>
            <a:r>
              <a:rPr lang="zh-CN" altLang="en-US" sz="3200" b="1" dirty="0">
                <a:solidFill>
                  <a:schemeClr val="tx2"/>
                </a:solidFill>
                <a:latin typeface="Arial Unicode MS"/>
                <a:ea typeface="黑体" pitchFamily="49" charset="-122"/>
                <a:cs typeface="Arial Unicode MS"/>
              </a:rPr>
              <a:t>Study on China’s Environmental Protection </a:t>
            </a:r>
            <a:r>
              <a:rPr lang="en-US" altLang="zh-CN" sz="3200" b="1" dirty="0">
                <a:solidFill>
                  <a:schemeClr val="tx2"/>
                </a:solidFill>
                <a:latin typeface="Arial Unicode MS"/>
                <a:ea typeface="黑体" pitchFamily="49" charset="-122"/>
                <a:cs typeface="Arial Unicode MS"/>
              </a:rPr>
              <a:t>and Social Development </a:t>
            </a:r>
          </a:p>
          <a:p>
            <a:pPr eaLnBrk="0" hangingPunct="0">
              <a:spcBef>
                <a:spcPct val="20000"/>
              </a:spcBef>
            </a:pPr>
            <a:endParaRPr lang="zh-CN" altLang="en-US" sz="2000" b="1" dirty="0">
              <a:solidFill>
                <a:schemeClr val="tx2"/>
              </a:solidFill>
              <a:latin typeface="Arial Unicode MS"/>
              <a:ea typeface="黑体" pitchFamily="49" charset="-122"/>
              <a:cs typeface="Arial Unicode MS"/>
            </a:endParaRPr>
          </a:p>
          <a:p>
            <a:pPr eaLnBrk="0" hangingPunct="0">
              <a:spcBef>
                <a:spcPct val="20000"/>
              </a:spcBef>
            </a:pPr>
            <a:endParaRPr lang="zh-CN" altLang="en-US" sz="2000" b="1" dirty="0">
              <a:solidFill>
                <a:schemeClr val="tx2"/>
              </a:solidFill>
              <a:latin typeface="Arial Unicode MS"/>
              <a:ea typeface="黑体" pitchFamily="49" charset="-122"/>
              <a:cs typeface="Arial Unicode MS"/>
            </a:endParaRPr>
          </a:p>
          <a:p>
            <a:pPr eaLnBrk="0" hangingPunct="0">
              <a:spcBef>
                <a:spcPct val="20000"/>
              </a:spcBef>
            </a:pPr>
            <a:endParaRPr lang="zh-CN" altLang="en-US" sz="2000" b="1" dirty="0">
              <a:solidFill>
                <a:schemeClr val="tx2"/>
              </a:solidFill>
              <a:latin typeface="Arial Unicode MS"/>
              <a:ea typeface="黑体" pitchFamily="49" charset="-122"/>
              <a:cs typeface="Arial Unicode MS"/>
            </a:endParaRPr>
          </a:p>
          <a:p>
            <a:pPr algn="ctr" eaLnBrk="0" hangingPunct="0">
              <a:spcBef>
                <a:spcPct val="20000"/>
              </a:spcBef>
            </a:pPr>
            <a:r>
              <a:rPr lang="zh-CN" altLang="en-US" sz="2800" b="1" dirty="0">
                <a:solidFill>
                  <a:schemeClr val="tx2"/>
                </a:solidFill>
                <a:latin typeface="黑体" pitchFamily="49" charset="-122"/>
                <a:ea typeface="黑体" pitchFamily="49" charset="-122"/>
                <a:cs typeface="Arial Unicode MS"/>
              </a:rPr>
              <a:t>国合会</a:t>
            </a:r>
            <a:r>
              <a:rPr lang="en-US" altLang="zh-CN" sz="2800" b="1" dirty="0">
                <a:solidFill>
                  <a:schemeClr val="tx2"/>
                </a:solidFill>
                <a:latin typeface="黑体" pitchFamily="49" charset="-122"/>
                <a:ea typeface="黑体" pitchFamily="49" charset="-122"/>
                <a:cs typeface="Arial Unicode MS"/>
              </a:rPr>
              <a:t>2013</a:t>
            </a:r>
            <a:r>
              <a:rPr lang="zh-CN" altLang="en-US" sz="2800" b="1" dirty="0">
                <a:solidFill>
                  <a:schemeClr val="tx2"/>
                </a:solidFill>
                <a:latin typeface="黑体" pitchFamily="49" charset="-122"/>
                <a:ea typeface="黑体" pitchFamily="49" charset="-122"/>
                <a:cs typeface="Arial Unicode MS"/>
              </a:rPr>
              <a:t>年年会</a:t>
            </a:r>
          </a:p>
          <a:p>
            <a:pPr algn="ctr" eaLnBrk="0" hangingPunct="0">
              <a:spcBef>
                <a:spcPct val="20000"/>
              </a:spcBef>
            </a:pPr>
            <a:r>
              <a:rPr lang="en-US" altLang="zh-CN" sz="2800" b="1" dirty="0">
                <a:solidFill>
                  <a:schemeClr val="tx2"/>
                </a:solidFill>
                <a:latin typeface="Arial Unicode MS"/>
                <a:ea typeface="Arial Unicode MS"/>
                <a:cs typeface="Arial Unicode MS"/>
              </a:rPr>
              <a:t>CCICED AGM 2013</a:t>
            </a:r>
          </a:p>
          <a:p>
            <a:pPr algn="ctr" eaLnBrk="0" hangingPunct="0">
              <a:spcBef>
                <a:spcPct val="20000"/>
              </a:spcBef>
            </a:pPr>
            <a:r>
              <a:rPr lang="en-US" altLang="zh-CN" sz="2800" b="1" dirty="0">
                <a:solidFill>
                  <a:schemeClr val="tx2"/>
                </a:solidFill>
                <a:latin typeface="Arial Unicode MS"/>
                <a:ea typeface="Arial Unicode MS"/>
                <a:cs typeface="Arial Unicode MS"/>
              </a:rPr>
              <a:t>2013.11.15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txBox="1">
            <a:spLocks noChangeArrowheads="1"/>
          </p:cNvSpPr>
          <p:nvPr/>
        </p:nvSpPr>
        <p:spPr bwMode="gray">
          <a:xfrm>
            <a:off x="352425" y="273050"/>
            <a:ext cx="8323263" cy="563563"/>
          </a:xfrm>
          <a:prstGeom prst="rect">
            <a:avLst/>
          </a:prstGeom>
          <a:noFill/>
          <a:ln w="9525">
            <a:noFill/>
            <a:miter lim="800000"/>
            <a:headEnd/>
            <a:tailEnd/>
          </a:ln>
        </p:spPr>
        <p:txBody>
          <a:bodyPr anchor="ctr"/>
          <a:lstStyle/>
          <a:p>
            <a:r>
              <a:rPr lang="en-US" altLang="zh-CN" sz="2800" b="1">
                <a:solidFill>
                  <a:schemeClr val="tx2"/>
                </a:solidFill>
                <a:latin typeface="Arial Unicode MS"/>
                <a:ea typeface="Arial Unicode MS"/>
                <a:cs typeface="Arial Unicode MS"/>
              </a:rPr>
              <a:t>5.</a:t>
            </a:r>
            <a:r>
              <a:rPr lang="zh-CN" altLang="zh-CN" sz="2800" b="1">
                <a:solidFill>
                  <a:schemeClr val="tx2"/>
                </a:solidFill>
                <a:latin typeface="宋体" charset="-122"/>
                <a:ea typeface="Arial Unicode MS"/>
                <a:cs typeface="Arial Unicode MS"/>
              </a:rPr>
              <a:t>政策建议</a:t>
            </a:r>
            <a:r>
              <a:rPr lang="zh-CN" altLang="zh-CN" sz="2800" b="1">
                <a:solidFill>
                  <a:schemeClr val="tx2"/>
                </a:solidFill>
                <a:latin typeface="Arial Unicode MS"/>
                <a:ea typeface="Arial Unicode MS"/>
                <a:cs typeface="Arial Unicode MS"/>
              </a:rPr>
              <a:t>   Policy Recommendations</a:t>
            </a:r>
          </a:p>
        </p:txBody>
      </p:sp>
      <p:sp>
        <p:nvSpPr>
          <p:cNvPr id="31746" name="Rectangle 3"/>
          <p:cNvSpPr txBox="1">
            <a:spLocks noChangeArrowheads="1"/>
          </p:cNvSpPr>
          <p:nvPr/>
        </p:nvSpPr>
        <p:spPr bwMode="black">
          <a:xfrm>
            <a:off x="250825" y="1268413"/>
            <a:ext cx="8424863" cy="5327650"/>
          </a:xfrm>
          <a:prstGeom prst="rect">
            <a:avLst/>
          </a:prstGeom>
          <a:noFill/>
          <a:ln w="9525">
            <a:noFill/>
            <a:miter lim="800000"/>
            <a:headEnd/>
            <a:tailEnd/>
          </a:ln>
        </p:spPr>
        <p:txBody>
          <a:bodyPr/>
          <a:lstStyle/>
          <a:p>
            <a:pPr marL="342900" indent="-342900">
              <a:buClr>
                <a:srgbClr val="6E815B"/>
              </a:buClr>
              <a:buFont typeface="Wingdings" pitchFamily="2" charset="2"/>
              <a:buChar char="v"/>
            </a:pPr>
            <a:r>
              <a:rPr lang="zh-CN" altLang="zh-CN" sz="2400" b="1">
                <a:solidFill>
                  <a:srgbClr val="0070C0"/>
                </a:solidFill>
                <a:latin typeface="宋体" charset="-122"/>
                <a:ea typeface="Arial Unicode MS"/>
                <a:cs typeface="Arial Unicode MS"/>
              </a:rPr>
              <a:t>建议2：形成生态文明的社会规范和价值观</a:t>
            </a:r>
            <a:endParaRPr lang="zh-CN" altLang="en-US" sz="2400" b="1">
              <a:solidFill>
                <a:srgbClr val="0070C0"/>
              </a:solidFill>
              <a:latin typeface="宋体" charset="-122"/>
              <a:ea typeface="Arial Unicode MS"/>
              <a:cs typeface="Arial Unicode MS"/>
            </a:endParaRPr>
          </a:p>
          <a:p>
            <a:pPr marL="342900" indent="-342900">
              <a:buClr>
                <a:srgbClr val="6E815B"/>
              </a:buClr>
            </a:pPr>
            <a:r>
              <a:rPr lang="zh-CN" altLang="en-US" sz="2400" b="1">
                <a:solidFill>
                  <a:srgbClr val="0070C0"/>
                </a:solidFill>
                <a:latin typeface="Arial Unicode MS"/>
                <a:ea typeface="Arial Unicode MS"/>
                <a:cs typeface="Arial Unicode MS"/>
              </a:rPr>
              <a:t>	</a:t>
            </a:r>
            <a:r>
              <a:rPr lang="zh-CN" altLang="zh-CN" sz="2400" b="1">
                <a:solidFill>
                  <a:srgbClr val="0070C0"/>
                </a:solidFill>
                <a:latin typeface="Arial Unicode MS"/>
                <a:ea typeface="Arial Unicode MS"/>
                <a:cs typeface="Arial Unicode MS"/>
              </a:rPr>
              <a:t>Recommendation</a:t>
            </a:r>
            <a:r>
              <a:rPr lang="zh-CN" altLang="en-US" sz="2400" b="1">
                <a:solidFill>
                  <a:srgbClr val="0070C0"/>
                </a:solidFill>
                <a:latin typeface="Arial Unicode MS"/>
                <a:ea typeface="Arial Unicode MS"/>
                <a:cs typeface="Arial Unicode MS"/>
              </a:rPr>
              <a:t> </a:t>
            </a:r>
            <a:r>
              <a:rPr lang="en-US" altLang="zh-CN" sz="2400" b="1">
                <a:solidFill>
                  <a:srgbClr val="0070C0"/>
                </a:solidFill>
                <a:latin typeface="Arial Unicode MS"/>
                <a:ea typeface="Arial Unicode MS"/>
                <a:cs typeface="Arial Unicode MS"/>
              </a:rPr>
              <a:t>2: Promoting social norms and values related to ecological civilization</a:t>
            </a:r>
            <a:endParaRPr lang="zh-CN" altLang="zh-CN" sz="2400" b="1">
              <a:solidFill>
                <a:srgbClr val="0070C0"/>
              </a:solidFill>
              <a:latin typeface="Arial Unicode MS"/>
              <a:ea typeface="Arial Unicode MS"/>
              <a:cs typeface="Arial Unicode MS"/>
            </a:endParaRPr>
          </a:p>
          <a:p>
            <a:pPr marL="742950" lvl="1" indent="-285750">
              <a:spcBef>
                <a:spcPts val="1200"/>
              </a:spcBef>
              <a:buClr>
                <a:srgbClr val="6E815B"/>
              </a:buClr>
              <a:buFont typeface="Wingdings" pitchFamily="2" charset="2"/>
              <a:buChar char="n"/>
            </a:pPr>
            <a:r>
              <a:rPr lang="zh-CN" altLang="zh-CN" sz="2000" b="1">
                <a:solidFill>
                  <a:srgbClr val="0070C0"/>
                </a:solidFill>
                <a:latin typeface="宋体" charset="-122"/>
                <a:ea typeface="Arial Unicode MS"/>
                <a:cs typeface="Arial Unicode MS"/>
              </a:rPr>
              <a:t>制定教育和培训计划</a:t>
            </a:r>
            <a:endParaRPr lang="zh-CN" altLang="en-US" sz="2000" b="1">
              <a:solidFill>
                <a:srgbClr val="0070C0"/>
              </a:solidFill>
              <a:latin typeface="宋体" charset="-122"/>
              <a:ea typeface="Arial Unicode MS"/>
              <a:cs typeface="Arial Unicode MS"/>
            </a:endParaRPr>
          </a:p>
          <a:p>
            <a:pPr marL="742950" lvl="1" indent="-285750">
              <a:buClr>
                <a:srgbClr val="6E815B"/>
              </a:buClr>
            </a:pPr>
            <a:r>
              <a:rPr lang="zh-CN" altLang="en-US" sz="2000" b="1">
                <a:solidFill>
                  <a:srgbClr val="0070C0"/>
                </a:solidFill>
                <a:latin typeface="Arial Unicode MS"/>
                <a:ea typeface="Arial Unicode MS"/>
                <a:cs typeface="Arial Unicode MS"/>
              </a:rPr>
              <a:t>Developing education and training plans</a:t>
            </a:r>
            <a:endParaRPr lang="zh-CN" altLang="zh-CN" sz="2000" b="1">
              <a:solidFill>
                <a:srgbClr val="0070C0"/>
              </a:solidFill>
              <a:latin typeface="Arial Unicode MS"/>
              <a:ea typeface="Arial Unicode MS"/>
              <a:cs typeface="Arial Unicode MS"/>
            </a:endParaRPr>
          </a:p>
          <a:p>
            <a:pPr marL="742950" lvl="1" indent="-285750">
              <a:spcBef>
                <a:spcPts val="1200"/>
              </a:spcBef>
              <a:buClr>
                <a:srgbClr val="6E815B"/>
              </a:buClr>
              <a:buFont typeface="Wingdings" pitchFamily="2" charset="2"/>
              <a:buChar char="n"/>
            </a:pPr>
            <a:r>
              <a:rPr lang="zh-CN" altLang="zh-CN" sz="2000" b="1">
                <a:solidFill>
                  <a:srgbClr val="0070C0"/>
                </a:solidFill>
                <a:latin typeface="宋体" charset="-122"/>
                <a:ea typeface="Arial Unicode MS"/>
                <a:cs typeface="Arial Unicode MS"/>
              </a:rPr>
              <a:t>支持理论和政策研究</a:t>
            </a:r>
            <a:endParaRPr lang="zh-CN" altLang="en-US" sz="2000" b="1">
              <a:solidFill>
                <a:srgbClr val="0070C0"/>
              </a:solidFill>
              <a:latin typeface="宋体" charset="-122"/>
              <a:ea typeface="Arial Unicode MS"/>
              <a:cs typeface="Arial Unicode MS"/>
            </a:endParaRPr>
          </a:p>
          <a:p>
            <a:pPr marL="742950" lvl="1" indent="-285750">
              <a:buClr>
                <a:srgbClr val="6E815B"/>
              </a:buClr>
            </a:pPr>
            <a:r>
              <a:rPr lang="zh-CN" altLang="en-US" sz="2000" b="1">
                <a:solidFill>
                  <a:srgbClr val="0070C0"/>
                </a:solidFill>
                <a:latin typeface="Arial Unicode MS"/>
                <a:ea typeface="Arial Unicode MS"/>
                <a:cs typeface="Arial Unicode MS"/>
              </a:rPr>
              <a:t>Supporting conceptual and policy-oriented research</a:t>
            </a:r>
            <a:endParaRPr lang="zh-CN" altLang="zh-CN" sz="2000" b="1">
              <a:solidFill>
                <a:srgbClr val="0070C0"/>
              </a:solidFill>
              <a:latin typeface="Arial Unicode MS"/>
              <a:ea typeface="Arial Unicode MS"/>
              <a:cs typeface="Arial Unicode MS"/>
            </a:endParaRPr>
          </a:p>
          <a:p>
            <a:pPr marL="742950" lvl="1" indent="-285750">
              <a:spcBef>
                <a:spcPts val="1200"/>
              </a:spcBef>
              <a:buClr>
                <a:srgbClr val="6E815B"/>
              </a:buClr>
              <a:buFont typeface="Wingdings" pitchFamily="2" charset="2"/>
              <a:buChar char="n"/>
            </a:pPr>
            <a:r>
              <a:rPr lang="zh-CN" altLang="zh-CN" sz="2000" b="1">
                <a:solidFill>
                  <a:srgbClr val="0070C0"/>
                </a:solidFill>
                <a:latin typeface="宋体" charset="-122"/>
                <a:ea typeface="Arial Unicode MS"/>
                <a:cs typeface="Arial Unicode MS"/>
              </a:rPr>
              <a:t>运用多种媒体广泛传播生态文明价值观</a:t>
            </a:r>
            <a:endParaRPr lang="zh-CN" altLang="en-US" sz="2000" b="1">
              <a:solidFill>
                <a:srgbClr val="0070C0"/>
              </a:solidFill>
              <a:latin typeface="宋体" charset="-122"/>
              <a:ea typeface="Arial Unicode MS"/>
              <a:cs typeface="Arial Unicode MS"/>
            </a:endParaRPr>
          </a:p>
          <a:p>
            <a:pPr marL="742950" lvl="1" indent="-285750">
              <a:buClr>
                <a:srgbClr val="6E815B"/>
              </a:buClr>
            </a:pPr>
            <a:r>
              <a:rPr lang="zh-CN" altLang="en-US" sz="2000" b="1">
                <a:solidFill>
                  <a:srgbClr val="0070C0"/>
                </a:solidFill>
                <a:latin typeface="Arial Unicode MS"/>
                <a:ea typeface="Arial Unicode MS"/>
                <a:cs typeface="Arial Unicode MS"/>
              </a:rPr>
              <a:t>Promoting values related to ecological civilization through extensive use of media</a:t>
            </a:r>
            <a:endParaRPr lang="en-US" altLang="zh-CN" sz="2000">
              <a:solidFill>
                <a:srgbClr val="0070C0"/>
              </a:solidFill>
              <a:latin typeface="Arial Unicode MS"/>
              <a:ea typeface="Arial Unicode MS"/>
              <a:cs typeface="Arial Unicode M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txBox="1">
            <a:spLocks noChangeArrowheads="1"/>
          </p:cNvSpPr>
          <p:nvPr/>
        </p:nvSpPr>
        <p:spPr bwMode="gray">
          <a:xfrm>
            <a:off x="352425" y="273050"/>
            <a:ext cx="7604125" cy="563563"/>
          </a:xfrm>
          <a:prstGeom prst="rect">
            <a:avLst/>
          </a:prstGeom>
          <a:noFill/>
          <a:ln w="9525">
            <a:noFill/>
            <a:miter lim="800000"/>
            <a:headEnd/>
            <a:tailEnd/>
          </a:ln>
        </p:spPr>
        <p:txBody>
          <a:bodyPr anchor="ctr"/>
          <a:lstStyle/>
          <a:p>
            <a:r>
              <a:rPr lang="en-US" altLang="zh-CN" sz="2800" b="1">
                <a:solidFill>
                  <a:schemeClr val="tx2"/>
                </a:solidFill>
                <a:latin typeface="Arial Unicode MS"/>
                <a:ea typeface="Arial Unicode MS"/>
                <a:cs typeface="Arial Unicode MS"/>
              </a:rPr>
              <a:t>5.</a:t>
            </a:r>
            <a:r>
              <a:rPr lang="zh-CN" altLang="zh-CN" sz="2800" b="1">
                <a:solidFill>
                  <a:schemeClr val="tx2"/>
                </a:solidFill>
                <a:latin typeface="宋体" charset="-122"/>
                <a:ea typeface="Arial Unicode MS"/>
                <a:cs typeface="Arial Unicode MS"/>
              </a:rPr>
              <a:t>政策建议</a:t>
            </a:r>
            <a:r>
              <a:rPr lang="zh-CN" altLang="zh-CN" sz="2800" b="1">
                <a:solidFill>
                  <a:schemeClr val="tx2"/>
                </a:solidFill>
                <a:latin typeface="Arial Unicode MS"/>
                <a:ea typeface="Arial Unicode MS"/>
                <a:cs typeface="Arial Unicode MS"/>
              </a:rPr>
              <a:t>   Policy Recommendations</a:t>
            </a:r>
          </a:p>
        </p:txBody>
      </p:sp>
      <p:sp>
        <p:nvSpPr>
          <p:cNvPr id="33794" name="Rectangle 3"/>
          <p:cNvSpPr txBox="1">
            <a:spLocks noChangeArrowheads="1"/>
          </p:cNvSpPr>
          <p:nvPr/>
        </p:nvSpPr>
        <p:spPr bwMode="black">
          <a:xfrm>
            <a:off x="250825" y="1196975"/>
            <a:ext cx="8712200" cy="5327650"/>
          </a:xfrm>
          <a:prstGeom prst="rect">
            <a:avLst/>
          </a:prstGeom>
          <a:noFill/>
          <a:ln w="9525">
            <a:noFill/>
            <a:miter lim="800000"/>
            <a:headEnd/>
            <a:tailEnd/>
          </a:ln>
        </p:spPr>
        <p:txBody>
          <a:bodyPr/>
          <a:lstStyle/>
          <a:p>
            <a:pPr marL="342900" indent="-342900">
              <a:buClr>
                <a:srgbClr val="6E815B"/>
              </a:buClr>
              <a:buFont typeface="Wingdings" pitchFamily="2" charset="2"/>
              <a:buChar char="v"/>
            </a:pPr>
            <a:r>
              <a:rPr lang="zh-CN" altLang="zh-CN" sz="2400" b="1">
                <a:solidFill>
                  <a:srgbClr val="0070C0"/>
                </a:solidFill>
                <a:latin typeface="宋体" charset="-122"/>
                <a:ea typeface="Arial Unicode MS"/>
                <a:cs typeface="Arial Unicode MS"/>
              </a:rPr>
              <a:t>建议3：鼓励各类社会主体发挥作用</a:t>
            </a:r>
            <a:endParaRPr lang="zh-CN" altLang="en-US" sz="2400" b="1">
              <a:solidFill>
                <a:srgbClr val="0070C0"/>
              </a:solidFill>
              <a:latin typeface="宋体" charset="-122"/>
              <a:ea typeface="Arial Unicode MS"/>
              <a:cs typeface="Arial Unicode MS"/>
            </a:endParaRPr>
          </a:p>
          <a:p>
            <a:pPr marL="342900" indent="-342900">
              <a:buClr>
                <a:srgbClr val="6E815B"/>
              </a:buClr>
            </a:pPr>
            <a:r>
              <a:rPr lang="zh-CN" altLang="en-US" sz="2400" b="1">
                <a:solidFill>
                  <a:srgbClr val="0070C0"/>
                </a:solidFill>
                <a:latin typeface="Arial Unicode MS"/>
                <a:ea typeface="Arial Unicode MS"/>
                <a:cs typeface="Arial Unicode MS"/>
              </a:rPr>
              <a:t>	Recommendation 3: Encouraging all in society to exercise their appropriate roles </a:t>
            </a:r>
            <a:endParaRPr lang="zh-CN" altLang="zh-CN" sz="2400" b="1">
              <a:solidFill>
                <a:srgbClr val="0070C0"/>
              </a:solidFill>
              <a:latin typeface="Arial Unicode MS"/>
              <a:ea typeface="Arial Unicode MS"/>
              <a:cs typeface="Arial Unicode MS"/>
            </a:endParaRPr>
          </a:p>
          <a:p>
            <a:pPr marL="800100" lvl="1" indent="-342900">
              <a:spcBef>
                <a:spcPts val="1200"/>
              </a:spcBef>
              <a:buClr>
                <a:srgbClr val="6E815B"/>
              </a:buClr>
              <a:buFont typeface="Wingdings" pitchFamily="2" charset="2"/>
              <a:buChar char="n"/>
            </a:pPr>
            <a:r>
              <a:rPr lang="zh-CN" altLang="zh-CN" sz="2000" b="1">
                <a:solidFill>
                  <a:srgbClr val="0070C0"/>
                </a:solidFill>
                <a:latin typeface="宋体" charset="-122"/>
                <a:ea typeface="Arial Unicode MS"/>
                <a:cs typeface="Arial Unicode MS"/>
              </a:rPr>
              <a:t>鼓励健康、可持续的生活方式</a:t>
            </a:r>
            <a:endParaRPr lang="zh-CN" altLang="en-US" sz="2000" b="1">
              <a:solidFill>
                <a:srgbClr val="0070C0"/>
              </a:solidFill>
              <a:latin typeface="宋体" charset="-122"/>
              <a:ea typeface="Arial Unicode MS"/>
              <a:cs typeface="Arial Unicode MS"/>
            </a:endParaRPr>
          </a:p>
          <a:p>
            <a:pPr marL="800100" lvl="1" indent="-342900">
              <a:buClr>
                <a:srgbClr val="6E815B"/>
              </a:buClr>
            </a:pPr>
            <a:r>
              <a:rPr lang="zh-CN" altLang="en-US" sz="2000" b="1">
                <a:solidFill>
                  <a:srgbClr val="0070C0"/>
                </a:solidFill>
                <a:latin typeface="Arial Unicode MS"/>
                <a:ea typeface="Arial Unicode MS"/>
                <a:cs typeface="Arial Unicode MS"/>
              </a:rPr>
              <a:t>	Advocating healthy and sustainable life styles</a:t>
            </a:r>
          </a:p>
          <a:p>
            <a:pPr marL="800100" lvl="1" indent="-342900">
              <a:spcBef>
                <a:spcPts val="1200"/>
              </a:spcBef>
              <a:buClr>
                <a:srgbClr val="6E815B"/>
              </a:buClr>
              <a:buFont typeface="Wingdings" pitchFamily="2" charset="2"/>
              <a:buChar char="n"/>
            </a:pPr>
            <a:r>
              <a:rPr lang="zh-CN" altLang="zh-CN" sz="2000" b="1">
                <a:solidFill>
                  <a:srgbClr val="0070C0"/>
                </a:solidFill>
                <a:latin typeface="宋体" charset="-122"/>
                <a:ea typeface="Arial Unicode MS"/>
                <a:cs typeface="Arial Unicode MS"/>
              </a:rPr>
              <a:t>公众参与决策过程</a:t>
            </a:r>
            <a:endParaRPr lang="zh-CN" altLang="en-US" sz="2000" b="1">
              <a:solidFill>
                <a:srgbClr val="0070C0"/>
              </a:solidFill>
              <a:latin typeface="宋体" charset="-122"/>
              <a:ea typeface="Arial Unicode MS"/>
              <a:cs typeface="Arial Unicode MS"/>
            </a:endParaRPr>
          </a:p>
          <a:p>
            <a:pPr marL="800100" lvl="1" indent="-342900">
              <a:buClr>
                <a:srgbClr val="6E815B"/>
              </a:buClr>
            </a:pPr>
            <a:r>
              <a:rPr lang="zh-CN" altLang="en-US" sz="2000" b="1">
                <a:solidFill>
                  <a:srgbClr val="0070C0"/>
                </a:solidFill>
                <a:latin typeface="Arial Unicode MS"/>
                <a:ea typeface="Arial Unicode MS"/>
                <a:cs typeface="Arial Unicode MS"/>
              </a:rPr>
              <a:t>	</a:t>
            </a:r>
            <a:r>
              <a:rPr lang="zh-CN" altLang="zh-CN" sz="2000" b="1">
                <a:solidFill>
                  <a:srgbClr val="0070C0"/>
                </a:solidFill>
                <a:latin typeface="Arial Unicode MS"/>
                <a:ea typeface="Arial Unicode MS"/>
                <a:cs typeface="Arial Unicode MS"/>
              </a:rPr>
              <a:t>Public participation</a:t>
            </a:r>
          </a:p>
          <a:p>
            <a:pPr marL="800100" lvl="1" indent="-342900">
              <a:spcBef>
                <a:spcPts val="1200"/>
              </a:spcBef>
              <a:buClr>
                <a:srgbClr val="6E815B"/>
              </a:buClr>
              <a:buFont typeface="Wingdings" pitchFamily="2" charset="2"/>
              <a:buChar char="n"/>
            </a:pPr>
            <a:r>
              <a:rPr lang="zh-CN" altLang="zh-CN" sz="2000" b="1">
                <a:solidFill>
                  <a:srgbClr val="0070C0"/>
                </a:solidFill>
                <a:latin typeface="宋体" charset="-122"/>
                <a:ea typeface="Arial Unicode MS"/>
                <a:cs typeface="Arial Unicode MS"/>
              </a:rPr>
              <a:t>促进企业履行环境社会责任</a:t>
            </a:r>
            <a:endParaRPr lang="zh-CN" altLang="en-US" sz="2000" b="1">
              <a:solidFill>
                <a:srgbClr val="0070C0"/>
              </a:solidFill>
              <a:latin typeface="宋体" charset="-122"/>
              <a:ea typeface="Arial Unicode MS"/>
              <a:cs typeface="Arial Unicode MS"/>
            </a:endParaRPr>
          </a:p>
          <a:p>
            <a:pPr marL="800100" lvl="1" indent="-342900">
              <a:buClr>
                <a:srgbClr val="6E815B"/>
              </a:buClr>
            </a:pPr>
            <a:r>
              <a:rPr lang="zh-CN" altLang="en-US" sz="2000" b="1">
                <a:solidFill>
                  <a:srgbClr val="0070C0"/>
                </a:solidFill>
                <a:latin typeface="Arial Unicode MS"/>
                <a:ea typeface="Arial Unicode MS"/>
                <a:cs typeface="Arial Unicode MS"/>
              </a:rPr>
              <a:t>	Promoting acceptance by enterprises of their environmental and social responsibilities</a:t>
            </a:r>
            <a:endParaRPr lang="zh-CN" altLang="zh-CN" sz="2000" b="1">
              <a:solidFill>
                <a:srgbClr val="0070C0"/>
              </a:solidFill>
              <a:latin typeface="Arial Unicode MS"/>
              <a:ea typeface="Arial Unicode MS"/>
              <a:cs typeface="Arial Unicode MS"/>
            </a:endParaRPr>
          </a:p>
          <a:p>
            <a:pPr marL="800100" lvl="1" indent="-342900">
              <a:spcBef>
                <a:spcPts val="1200"/>
              </a:spcBef>
              <a:buClr>
                <a:srgbClr val="6E815B"/>
              </a:buClr>
              <a:buFont typeface="Wingdings" pitchFamily="2" charset="2"/>
              <a:buChar char="n"/>
            </a:pPr>
            <a:r>
              <a:rPr lang="zh-CN" altLang="zh-CN" sz="2000" b="1">
                <a:solidFill>
                  <a:srgbClr val="0070C0"/>
                </a:solidFill>
                <a:latin typeface="宋体" charset="-122"/>
                <a:ea typeface="Arial Unicode MS"/>
                <a:cs typeface="Arial Unicode MS"/>
              </a:rPr>
              <a:t>支持环保社会组织进一步发展</a:t>
            </a:r>
            <a:endParaRPr lang="zh-CN" altLang="en-US" sz="2000" b="1">
              <a:solidFill>
                <a:srgbClr val="0070C0"/>
              </a:solidFill>
              <a:latin typeface="宋体" charset="-122"/>
              <a:ea typeface="Arial Unicode MS"/>
              <a:cs typeface="Arial Unicode MS"/>
            </a:endParaRPr>
          </a:p>
          <a:p>
            <a:pPr marL="800100" lvl="1" indent="-342900">
              <a:buClr>
                <a:srgbClr val="6E815B"/>
              </a:buClr>
            </a:pPr>
            <a:r>
              <a:rPr lang="zh-CN" altLang="en-US" sz="2000" b="1">
                <a:solidFill>
                  <a:srgbClr val="0070C0"/>
                </a:solidFill>
                <a:latin typeface="Arial Unicode MS"/>
                <a:ea typeface="Arial Unicode MS"/>
                <a:cs typeface="Arial Unicode MS"/>
              </a:rPr>
              <a:t>	Supporting the further development of environmental and social organizations</a:t>
            </a:r>
            <a:endParaRPr lang="en-US" altLang="zh-CN" sz="2000" b="1">
              <a:solidFill>
                <a:srgbClr val="0070C0"/>
              </a:solidFill>
              <a:latin typeface="Arial Unicode MS"/>
              <a:ea typeface="Arial Unicode MS"/>
              <a:cs typeface="Arial Unicode M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txBox="1">
            <a:spLocks noChangeArrowheads="1"/>
          </p:cNvSpPr>
          <p:nvPr/>
        </p:nvSpPr>
        <p:spPr bwMode="gray">
          <a:xfrm>
            <a:off x="352425" y="273050"/>
            <a:ext cx="7675563" cy="563563"/>
          </a:xfrm>
          <a:prstGeom prst="rect">
            <a:avLst/>
          </a:prstGeom>
          <a:noFill/>
          <a:ln w="9525">
            <a:noFill/>
            <a:miter lim="800000"/>
            <a:headEnd/>
            <a:tailEnd/>
          </a:ln>
        </p:spPr>
        <p:txBody>
          <a:bodyPr anchor="ctr"/>
          <a:lstStyle/>
          <a:p>
            <a:r>
              <a:rPr lang="en-US" altLang="zh-CN" sz="2800" b="1">
                <a:solidFill>
                  <a:schemeClr val="tx2"/>
                </a:solidFill>
                <a:latin typeface="Arial Unicode MS"/>
                <a:ea typeface="Arial Unicode MS"/>
                <a:cs typeface="Arial Unicode MS"/>
              </a:rPr>
              <a:t>5.</a:t>
            </a:r>
            <a:r>
              <a:rPr lang="zh-CN" altLang="zh-CN" sz="2800" b="1">
                <a:solidFill>
                  <a:schemeClr val="tx2"/>
                </a:solidFill>
                <a:latin typeface="宋体" charset="-122"/>
                <a:ea typeface="Arial Unicode MS"/>
                <a:cs typeface="Arial Unicode MS"/>
              </a:rPr>
              <a:t>政策建议</a:t>
            </a:r>
            <a:r>
              <a:rPr lang="zh-CN" altLang="zh-CN" sz="2800" b="1">
                <a:solidFill>
                  <a:schemeClr val="tx2"/>
                </a:solidFill>
                <a:latin typeface="Arial Unicode MS"/>
                <a:ea typeface="Arial Unicode MS"/>
                <a:cs typeface="Arial Unicode MS"/>
              </a:rPr>
              <a:t>   Policy Recommendations</a:t>
            </a:r>
          </a:p>
        </p:txBody>
      </p:sp>
      <p:sp>
        <p:nvSpPr>
          <p:cNvPr id="35842" name="Rectangle 3"/>
          <p:cNvSpPr txBox="1">
            <a:spLocks noChangeArrowheads="1"/>
          </p:cNvSpPr>
          <p:nvPr/>
        </p:nvSpPr>
        <p:spPr bwMode="black">
          <a:xfrm>
            <a:off x="193675" y="1125538"/>
            <a:ext cx="8770938" cy="5327650"/>
          </a:xfrm>
          <a:prstGeom prst="rect">
            <a:avLst/>
          </a:prstGeom>
          <a:noFill/>
          <a:ln w="9525">
            <a:noFill/>
            <a:miter lim="800000"/>
            <a:headEnd/>
            <a:tailEnd/>
          </a:ln>
        </p:spPr>
        <p:txBody>
          <a:bodyPr/>
          <a:lstStyle/>
          <a:p>
            <a:pPr marL="342900" indent="-342900">
              <a:buClr>
                <a:srgbClr val="6E815B"/>
              </a:buClr>
              <a:buFont typeface="Wingdings" pitchFamily="2" charset="2"/>
              <a:buChar char="v"/>
            </a:pPr>
            <a:r>
              <a:rPr lang="zh-CN" altLang="en-US" sz="2600" b="1">
                <a:solidFill>
                  <a:srgbClr val="0070C0"/>
                </a:solidFill>
                <a:latin typeface="宋体" charset="-122"/>
                <a:ea typeface="Arial Unicode MS"/>
                <a:cs typeface="Arial Unicode MS"/>
              </a:rPr>
              <a:t>建议</a:t>
            </a:r>
            <a:r>
              <a:rPr lang="en-US" altLang="zh-CN" sz="2600" b="1">
                <a:solidFill>
                  <a:srgbClr val="0070C0"/>
                </a:solidFill>
                <a:latin typeface="宋体" charset="-122"/>
                <a:ea typeface="Arial Unicode MS"/>
                <a:cs typeface="Arial Unicode MS"/>
              </a:rPr>
              <a:t>4</a:t>
            </a:r>
            <a:r>
              <a:rPr lang="zh-CN" altLang="en-US" sz="2600" b="1">
                <a:solidFill>
                  <a:srgbClr val="0070C0"/>
                </a:solidFill>
                <a:latin typeface="宋体" charset="-122"/>
                <a:ea typeface="Arial Unicode MS"/>
                <a:cs typeface="Arial Unicode MS"/>
              </a:rPr>
              <a:t>：全面改进整个政府的公共治理</a:t>
            </a:r>
          </a:p>
          <a:p>
            <a:pPr marL="342900" indent="-342900">
              <a:buClr>
                <a:srgbClr val="6E815B"/>
              </a:buClr>
            </a:pPr>
            <a:r>
              <a:rPr lang="en-US" altLang="zh-CN" sz="2600" b="1">
                <a:solidFill>
                  <a:srgbClr val="0070C0"/>
                </a:solidFill>
                <a:latin typeface="Arial Unicode MS"/>
                <a:ea typeface="Arial Unicode MS"/>
                <a:cs typeface="Arial Unicode MS"/>
              </a:rPr>
              <a:t>	Recommendation 4: Strengthening public governance </a:t>
            </a:r>
          </a:p>
          <a:p>
            <a:pPr marL="742950" lvl="1" indent="-285750">
              <a:spcBef>
                <a:spcPts val="1200"/>
              </a:spcBef>
              <a:buClr>
                <a:srgbClr val="6E815B"/>
              </a:buClr>
              <a:buFont typeface="Wingdings" pitchFamily="2" charset="2"/>
              <a:buChar char="§"/>
            </a:pPr>
            <a:r>
              <a:rPr lang="zh-CN" altLang="en-US" sz="2200" b="1">
                <a:solidFill>
                  <a:srgbClr val="0070C0"/>
                </a:solidFill>
                <a:latin typeface="宋体" charset="-122"/>
                <a:ea typeface="Arial Unicode MS"/>
                <a:cs typeface="Arial Unicode MS"/>
              </a:rPr>
              <a:t>制定经济、社会和环境“十三五”规划和年度计划报告</a:t>
            </a:r>
          </a:p>
          <a:p>
            <a:pPr marL="742950" lvl="1" indent="-285750">
              <a:buClr>
                <a:srgbClr val="6E815B"/>
              </a:buClr>
            </a:pPr>
            <a:r>
              <a:rPr lang="en-US" altLang="zh-CN" sz="2200" b="1">
                <a:solidFill>
                  <a:srgbClr val="0070C0"/>
                </a:solidFill>
                <a:latin typeface="Arial Unicode MS"/>
                <a:ea typeface="Arial Unicode MS"/>
                <a:cs typeface="Arial Unicode MS"/>
              </a:rPr>
              <a:t>	Developing 13th FYP and annual planning report on economy, society and environment </a:t>
            </a:r>
          </a:p>
          <a:p>
            <a:pPr marL="742950" lvl="1" indent="-285750">
              <a:spcBef>
                <a:spcPts val="1200"/>
              </a:spcBef>
              <a:buClr>
                <a:srgbClr val="6E815B"/>
              </a:buClr>
              <a:buFont typeface="Wingdings" pitchFamily="2" charset="2"/>
              <a:buChar char="§"/>
            </a:pPr>
            <a:r>
              <a:rPr lang="zh-CN" altLang="en-US" sz="2200" b="1">
                <a:solidFill>
                  <a:srgbClr val="0070C0"/>
                </a:solidFill>
                <a:latin typeface="宋体" charset="-122"/>
                <a:ea typeface="Arial Unicode MS"/>
                <a:cs typeface="Arial Unicode MS"/>
              </a:rPr>
              <a:t>建立重大政策的环境社会评估机制</a:t>
            </a:r>
          </a:p>
          <a:p>
            <a:pPr marL="742950" lvl="1" indent="-285750">
              <a:buClr>
                <a:srgbClr val="6E815B"/>
              </a:buClr>
            </a:pPr>
            <a:r>
              <a:rPr lang="en-US" altLang="zh-CN" sz="2200" b="1">
                <a:solidFill>
                  <a:srgbClr val="0070C0"/>
                </a:solidFill>
                <a:latin typeface="Arial Unicode MS"/>
                <a:ea typeface="Arial Unicode MS"/>
                <a:cs typeface="Arial Unicode MS"/>
              </a:rPr>
              <a:t>	Establishing environmental and social evaluation mechanism of major policies</a:t>
            </a:r>
          </a:p>
          <a:p>
            <a:pPr marL="742950" lvl="1" indent="-285750">
              <a:spcBef>
                <a:spcPts val="1200"/>
              </a:spcBef>
              <a:buClr>
                <a:srgbClr val="6E815B"/>
              </a:buClr>
              <a:buFont typeface="Wingdings" pitchFamily="2" charset="2"/>
              <a:buChar char="§"/>
            </a:pPr>
            <a:r>
              <a:rPr lang="zh-CN" altLang="en-US" sz="2200" b="1">
                <a:solidFill>
                  <a:srgbClr val="0070C0"/>
                </a:solidFill>
                <a:latin typeface="宋体" charset="-122"/>
                <a:ea typeface="Arial Unicode MS"/>
                <a:cs typeface="Arial Unicode MS"/>
              </a:rPr>
              <a:t>将环境保护成效纳入政府绩效考核评价体系</a:t>
            </a:r>
          </a:p>
          <a:p>
            <a:pPr marL="742950" lvl="1" indent="-285750">
              <a:buClr>
                <a:srgbClr val="6E815B"/>
              </a:buClr>
            </a:pPr>
            <a:r>
              <a:rPr lang="en-US" altLang="zh-CN" sz="2200" b="1">
                <a:solidFill>
                  <a:srgbClr val="0070C0"/>
                </a:solidFill>
                <a:latin typeface="Arial Unicode MS"/>
                <a:ea typeface="Arial Unicode MS"/>
                <a:cs typeface="Arial Unicode MS"/>
              </a:rPr>
              <a:t>	Incorporating environmental protection results into the government performance appraisal system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txBox="1">
            <a:spLocks noChangeArrowheads="1"/>
          </p:cNvSpPr>
          <p:nvPr/>
        </p:nvSpPr>
        <p:spPr bwMode="gray">
          <a:xfrm>
            <a:off x="323850" y="260350"/>
            <a:ext cx="8467725" cy="563563"/>
          </a:xfrm>
          <a:prstGeom prst="rect">
            <a:avLst/>
          </a:prstGeom>
          <a:noFill/>
          <a:ln w="9525">
            <a:noFill/>
            <a:miter lim="800000"/>
            <a:headEnd/>
            <a:tailEnd/>
          </a:ln>
        </p:spPr>
        <p:txBody>
          <a:bodyPr anchor="ctr"/>
          <a:lstStyle/>
          <a:p>
            <a:r>
              <a:rPr lang="en-US" altLang="zh-CN" sz="2800" b="1">
                <a:solidFill>
                  <a:schemeClr val="tx2"/>
                </a:solidFill>
                <a:latin typeface="Arial Unicode MS"/>
                <a:ea typeface="Arial Unicode MS"/>
                <a:cs typeface="Arial Unicode MS"/>
              </a:rPr>
              <a:t>5.</a:t>
            </a:r>
            <a:r>
              <a:rPr lang="zh-CN" altLang="zh-CN" sz="2800" b="1">
                <a:solidFill>
                  <a:schemeClr val="tx2"/>
                </a:solidFill>
                <a:latin typeface="宋体" charset="-122"/>
                <a:ea typeface="Arial Unicode MS"/>
                <a:cs typeface="Arial Unicode MS"/>
              </a:rPr>
              <a:t>政策建议</a:t>
            </a:r>
            <a:r>
              <a:rPr lang="zh-CN" altLang="zh-CN" sz="2800" b="1">
                <a:solidFill>
                  <a:schemeClr val="tx2"/>
                </a:solidFill>
                <a:latin typeface="Arial Unicode MS"/>
                <a:ea typeface="Arial Unicode MS"/>
                <a:cs typeface="Arial Unicode MS"/>
              </a:rPr>
              <a:t>   Policy Recommendations</a:t>
            </a:r>
          </a:p>
        </p:txBody>
      </p:sp>
      <p:sp>
        <p:nvSpPr>
          <p:cNvPr id="37890" name="Rectangle 3"/>
          <p:cNvSpPr txBox="1">
            <a:spLocks noChangeArrowheads="1"/>
          </p:cNvSpPr>
          <p:nvPr/>
        </p:nvSpPr>
        <p:spPr bwMode="black">
          <a:xfrm>
            <a:off x="179388" y="1196975"/>
            <a:ext cx="8964612" cy="5327650"/>
          </a:xfrm>
          <a:prstGeom prst="rect">
            <a:avLst/>
          </a:prstGeom>
          <a:noFill/>
          <a:ln w="9525">
            <a:noFill/>
            <a:miter lim="800000"/>
            <a:headEnd/>
            <a:tailEnd/>
          </a:ln>
        </p:spPr>
        <p:txBody>
          <a:bodyPr/>
          <a:lstStyle/>
          <a:p>
            <a:pPr marL="342900" indent="-342900">
              <a:buClr>
                <a:srgbClr val="6E815B"/>
              </a:buClr>
              <a:buFont typeface="Wingdings" pitchFamily="2" charset="2"/>
              <a:buChar char="v"/>
            </a:pPr>
            <a:r>
              <a:rPr lang="zh-CN" altLang="en-US" sz="2400" b="1">
                <a:solidFill>
                  <a:srgbClr val="0070C0"/>
                </a:solidFill>
                <a:latin typeface="宋体" charset="-122"/>
                <a:ea typeface="Arial Unicode MS"/>
                <a:cs typeface="Arial Unicode MS"/>
              </a:rPr>
              <a:t>建议</a:t>
            </a:r>
            <a:r>
              <a:rPr lang="en-US" altLang="zh-CN" sz="2400" b="1">
                <a:solidFill>
                  <a:srgbClr val="0070C0"/>
                </a:solidFill>
                <a:latin typeface="宋体" charset="-122"/>
                <a:ea typeface="Arial Unicode MS"/>
                <a:cs typeface="Arial Unicode MS"/>
              </a:rPr>
              <a:t>5</a:t>
            </a:r>
            <a:r>
              <a:rPr lang="zh-CN" altLang="en-US" sz="2400" b="1">
                <a:solidFill>
                  <a:srgbClr val="0070C0"/>
                </a:solidFill>
                <a:latin typeface="宋体" charset="-122"/>
                <a:ea typeface="Arial Unicode MS"/>
                <a:cs typeface="Arial Unicode MS"/>
              </a:rPr>
              <a:t>：建立环境保护社会风险评估、沟通和化解机制</a:t>
            </a:r>
          </a:p>
          <a:p>
            <a:pPr marL="342900" indent="-342900">
              <a:buClr>
                <a:srgbClr val="6E815B"/>
              </a:buClr>
            </a:pPr>
            <a:r>
              <a:rPr lang="en-US" altLang="zh-CN" sz="2400" b="1">
                <a:solidFill>
                  <a:srgbClr val="0070C0"/>
                </a:solidFill>
                <a:latin typeface="Arial Unicode MS"/>
                <a:ea typeface="Arial Unicode MS"/>
                <a:cs typeface="Arial Unicode MS"/>
              </a:rPr>
              <a:t>	Recommendation 5: Establishing a sound mechanism to assess, communicate, and mitigate the social risks of environment protection</a:t>
            </a:r>
          </a:p>
          <a:p>
            <a:pPr marL="742950" lvl="1" indent="-285750">
              <a:spcBef>
                <a:spcPts val="1200"/>
              </a:spcBef>
              <a:buClr>
                <a:srgbClr val="6E815B"/>
              </a:buClr>
              <a:buFont typeface="Wingdings" pitchFamily="2" charset="2"/>
              <a:buChar char="§"/>
            </a:pPr>
            <a:r>
              <a:rPr lang="zh-CN" altLang="en-US" sz="2000" b="1">
                <a:solidFill>
                  <a:srgbClr val="0070C0"/>
                </a:solidFill>
                <a:latin typeface="宋体" charset="-122"/>
                <a:ea typeface="Arial Unicode MS"/>
                <a:cs typeface="Arial Unicode MS"/>
              </a:rPr>
              <a:t>建立征求和吸纳民意的规范程序</a:t>
            </a:r>
          </a:p>
          <a:p>
            <a:pPr marL="742950" lvl="1" indent="-285750">
              <a:buClr>
                <a:srgbClr val="6E815B"/>
              </a:buClr>
            </a:pPr>
            <a:r>
              <a:rPr lang="en-US" altLang="zh-CN" sz="2000" b="1">
                <a:solidFill>
                  <a:srgbClr val="0070C0"/>
                </a:solidFill>
                <a:latin typeface="Arial Unicode MS"/>
                <a:ea typeface="Arial Unicode MS"/>
                <a:cs typeface="Arial Unicode MS"/>
              </a:rPr>
              <a:t>	Establishing standardized procedures to solicit and incorporate public opinion </a:t>
            </a:r>
          </a:p>
          <a:p>
            <a:pPr marL="742950" lvl="1" indent="-285750">
              <a:spcBef>
                <a:spcPts val="1200"/>
              </a:spcBef>
              <a:buClr>
                <a:srgbClr val="6E815B"/>
              </a:buClr>
              <a:buFont typeface="Wingdings" pitchFamily="2" charset="2"/>
              <a:buChar char="§"/>
            </a:pPr>
            <a:r>
              <a:rPr lang="zh-CN" altLang="en-US" sz="2000" b="1">
                <a:solidFill>
                  <a:srgbClr val="0070C0"/>
                </a:solidFill>
                <a:latin typeface="宋体" charset="-122"/>
                <a:ea typeface="Arial Unicode MS"/>
                <a:cs typeface="Arial Unicode MS"/>
              </a:rPr>
              <a:t>建立环境社会影响问责制</a:t>
            </a:r>
          </a:p>
          <a:p>
            <a:pPr marL="742950" lvl="1" indent="-285750">
              <a:buClr>
                <a:srgbClr val="6E815B"/>
              </a:buClr>
            </a:pPr>
            <a:r>
              <a:rPr lang="en-US" altLang="zh-CN" sz="2000" b="1">
                <a:solidFill>
                  <a:srgbClr val="0070C0"/>
                </a:solidFill>
                <a:latin typeface="Arial Unicode MS"/>
                <a:ea typeface="Arial Unicode MS"/>
                <a:cs typeface="Arial Unicode MS"/>
              </a:rPr>
              <a:t>	Establishing environmental and social impact accountability</a:t>
            </a:r>
          </a:p>
          <a:p>
            <a:pPr marL="742950" lvl="1" indent="-285750">
              <a:spcBef>
                <a:spcPts val="1200"/>
              </a:spcBef>
              <a:buClr>
                <a:srgbClr val="6E815B"/>
              </a:buClr>
              <a:buFont typeface="Wingdings" pitchFamily="2" charset="2"/>
              <a:buChar char="§"/>
            </a:pPr>
            <a:r>
              <a:rPr lang="zh-CN" altLang="en-US" sz="2000" b="1">
                <a:solidFill>
                  <a:srgbClr val="0070C0"/>
                </a:solidFill>
                <a:latin typeface="宋体" charset="-122"/>
                <a:ea typeface="Arial Unicode MS"/>
                <a:cs typeface="Arial Unicode MS"/>
              </a:rPr>
              <a:t>构建突发环境事件的应急机制</a:t>
            </a:r>
          </a:p>
          <a:p>
            <a:pPr marL="742950" lvl="1" indent="-285750">
              <a:buClr>
                <a:srgbClr val="6E815B"/>
              </a:buClr>
            </a:pPr>
            <a:r>
              <a:rPr lang="en-US" altLang="zh-CN" sz="2000" b="1">
                <a:solidFill>
                  <a:srgbClr val="0070C0"/>
                </a:solidFill>
                <a:latin typeface="Arial Unicode MS"/>
                <a:ea typeface="Arial Unicode MS"/>
                <a:cs typeface="Arial Unicode MS"/>
              </a:rPr>
              <a:t>	Building environmental emergency mechanism</a:t>
            </a:r>
          </a:p>
          <a:p>
            <a:pPr marL="742950" lvl="1" indent="-285750">
              <a:spcBef>
                <a:spcPts val="1200"/>
              </a:spcBef>
              <a:buClr>
                <a:srgbClr val="6E815B"/>
              </a:buClr>
              <a:buFont typeface="Wingdings" pitchFamily="2" charset="2"/>
              <a:buChar char="§"/>
            </a:pPr>
            <a:r>
              <a:rPr lang="zh-CN" altLang="en-US" sz="2000" b="1">
                <a:solidFill>
                  <a:srgbClr val="0070C0"/>
                </a:solidFill>
                <a:latin typeface="宋体" charset="-122"/>
                <a:ea typeface="Arial Unicode MS"/>
                <a:cs typeface="Arial Unicode MS"/>
              </a:rPr>
              <a:t>提高环境信息的公开性和透明度</a:t>
            </a:r>
            <a:endParaRPr lang="en-US" altLang="zh-CN" sz="2000" b="1">
              <a:solidFill>
                <a:srgbClr val="0070C0"/>
              </a:solidFill>
              <a:latin typeface="宋体" charset="-122"/>
              <a:ea typeface="Arial Unicode MS"/>
              <a:cs typeface="Arial Unicode MS"/>
            </a:endParaRPr>
          </a:p>
          <a:p>
            <a:pPr marL="742950" lvl="1" indent="-285750">
              <a:buClr>
                <a:srgbClr val="6E815B"/>
              </a:buClr>
            </a:pPr>
            <a:r>
              <a:rPr lang="zh-CN" altLang="en-US" sz="2000" b="1">
                <a:solidFill>
                  <a:srgbClr val="0070C0"/>
                </a:solidFill>
                <a:latin typeface="Arial Unicode MS"/>
                <a:ea typeface="Arial Unicode MS"/>
                <a:cs typeface="Arial Unicode MS"/>
              </a:rPr>
              <a:t>	Improv</a:t>
            </a:r>
            <a:r>
              <a:rPr lang="en-US" altLang="zh-CN" sz="2000" b="1">
                <a:solidFill>
                  <a:srgbClr val="0070C0"/>
                </a:solidFill>
                <a:latin typeface="Arial Unicode MS"/>
                <a:ea typeface="Arial Unicode MS"/>
                <a:cs typeface="Arial Unicode MS"/>
              </a:rPr>
              <a:t>ing the openness and transparency of environmental information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txBox="1">
            <a:spLocks noChangeArrowheads="1"/>
          </p:cNvSpPr>
          <p:nvPr/>
        </p:nvSpPr>
        <p:spPr bwMode="gray">
          <a:xfrm>
            <a:off x="352425" y="273050"/>
            <a:ext cx="8396288" cy="563563"/>
          </a:xfrm>
          <a:prstGeom prst="rect">
            <a:avLst/>
          </a:prstGeom>
          <a:noFill/>
          <a:ln w="9525">
            <a:noFill/>
            <a:miter lim="800000"/>
            <a:headEnd/>
            <a:tailEnd/>
          </a:ln>
        </p:spPr>
        <p:txBody>
          <a:bodyPr anchor="ctr"/>
          <a:lstStyle/>
          <a:p>
            <a:r>
              <a:rPr lang="en-US" altLang="zh-CN" sz="2800" b="1">
                <a:solidFill>
                  <a:schemeClr val="tx2"/>
                </a:solidFill>
                <a:latin typeface="Arial Unicode MS"/>
                <a:ea typeface="Arial Unicode MS"/>
                <a:cs typeface="Arial Unicode MS"/>
              </a:rPr>
              <a:t>5.</a:t>
            </a:r>
            <a:r>
              <a:rPr lang="zh-CN" altLang="zh-CN" sz="2800" b="1">
                <a:solidFill>
                  <a:schemeClr val="tx2"/>
                </a:solidFill>
                <a:latin typeface="宋体" charset="-122"/>
                <a:ea typeface="Arial Unicode MS"/>
                <a:cs typeface="Arial Unicode MS"/>
              </a:rPr>
              <a:t>政策建议</a:t>
            </a:r>
            <a:r>
              <a:rPr lang="zh-CN" altLang="zh-CN" sz="2800" b="1">
                <a:solidFill>
                  <a:schemeClr val="tx2"/>
                </a:solidFill>
                <a:latin typeface="Arial Unicode MS"/>
                <a:ea typeface="Arial Unicode MS"/>
                <a:cs typeface="Arial Unicode MS"/>
              </a:rPr>
              <a:t>   Policy Recommendations</a:t>
            </a:r>
          </a:p>
        </p:txBody>
      </p:sp>
      <p:sp>
        <p:nvSpPr>
          <p:cNvPr id="39938" name="Rectangle 3"/>
          <p:cNvSpPr txBox="1">
            <a:spLocks noChangeArrowheads="1"/>
          </p:cNvSpPr>
          <p:nvPr/>
        </p:nvSpPr>
        <p:spPr bwMode="black">
          <a:xfrm>
            <a:off x="179388" y="1268413"/>
            <a:ext cx="7848600" cy="5327650"/>
          </a:xfrm>
          <a:prstGeom prst="rect">
            <a:avLst/>
          </a:prstGeom>
          <a:noFill/>
          <a:ln w="9525">
            <a:noFill/>
            <a:miter lim="800000"/>
            <a:headEnd/>
            <a:tailEnd/>
          </a:ln>
        </p:spPr>
        <p:txBody>
          <a:bodyPr/>
          <a:lstStyle/>
          <a:p>
            <a:pPr marL="342900" indent="-342900">
              <a:buClr>
                <a:srgbClr val="6E815B"/>
              </a:buClr>
              <a:buFont typeface="Wingdings" pitchFamily="2" charset="2"/>
              <a:buChar char="v"/>
            </a:pPr>
            <a:r>
              <a:rPr lang="zh-CN" altLang="en-US" sz="2400" b="1">
                <a:solidFill>
                  <a:srgbClr val="0070C0"/>
                </a:solidFill>
                <a:latin typeface="宋体" charset="-122"/>
                <a:ea typeface="Arial Unicode MS"/>
                <a:cs typeface="Arial Unicode MS"/>
              </a:rPr>
              <a:t>建议</a:t>
            </a:r>
            <a:r>
              <a:rPr lang="en-US" altLang="zh-CN" sz="2400" b="1">
                <a:solidFill>
                  <a:srgbClr val="0070C0"/>
                </a:solidFill>
                <a:latin typeface="宋体" charset="-122"/>
                <a:ea typeface="Arial Unicode MS"/>
                <a:cs typeface="Arial Unicode MS"/>
              </a:rPr>
              <a:t>6</a:t>
            </a:r>
            <a:r>
              <a:rPr lang="zh-CN" altLang="en-US" sz="2400" b="1">
                <a:solidFill>
                  <a:srgbClr val="0070C0"/>
                </a:solidFill>
                <a:latin typeface="宋体" charset="-122"/>
                <a:ea typeface="Arial Unicode MS"/>
                <a:cs typeface="Arial Unicode MS"/>
              </a:rPr>
              <a:t>：提高环境基本公共服务水平</a:t>
            </a:r>
          </a:p>
          <a:p>
            <a:pPr marL="342900" indent="-342900">
              <a:buClr>
                <a:srgbClr val="6E815B"/>
              </a:buClr>
            </a:pPr>
            <a:r>
              <a:rPr lang="en-US" altLang="zh-CN" sz="2400" b="1">
                <a:solidFill>
                  <a:srgbClr val="0070C0"/>
                </a:solidFill>
                <a:latin typeface="Arial Unicode MS"/>
                <a:ea typeface="Arial Unicode MS"/>
                <a:cs typeface="Arial Unicode MS"/>
              </a:rPr>
              <a:t>	Recommendation 6: Improving the level of public environmental services</a:t>
            </a:r>
          </a:p>
          <a:p>
            <a:pPr marL="742950" lvl="1" indent="-285750">
              <a:spcBef>
                <a:spcPts val="1200"/>
              </a:spcBef>
              <a:buClr>
                <a:srgbClr val="6E815B"/>
              </a:buClr>
              <a:buFont typeface="Wingdings" pitchFamily="2" charset="2"/>
              <a:buChar char="§"/>
            </a:pPr>
            <a:r>
              <a:rPr lang="zh-CN" altLang="en-US" sz="2000" b="1">
                <a:solidFill>
                  <a:srgbClr val="0070C0"/>
                </a:solidFill>
                <a:latin typeface="宋体" charset="-122"/>
                <a:ea typeface="Arial Unicode MS"/>
                <a:cs typeface="Arial Unicode MS"/>
              </a:rPr>
              <a:t>保证环境基本公共服务均等化</a:t>
            </a:r>
          </a:p>
          <a:p>
            <a:pPr marL="742950" lvl="1" indent="-285750">
              <a:buClr>
                <a:srgbClr val="6E815B"/>
              </a:buClr>
            </a:pPr>
            <a:r>
              <a:rPr lang="en-US" altLang="zh-CN" sz="2000" b="1">
                <a:solidFill>
                  <a:srgbClr val="0070C0"/>
                </a:solidFill>
                <a:latin typeface="Arial Unicode MS"/>
                <a:ea typeface="Arial Unicode MS"/>
                <a:cs typeface="Arial Unicode MS"/>
              </a:rPr>
              <a:t>	Ensuring the equalization of public environmental services</a:t>
            </a:r>
          </a:p>
          <a:p>
            <a:pPr marL="742950" lvl="1" indent="-285750">
              <a:spcBef>
                <a:spcPts val="1200"/>
              </a:spcBef>
              <a:buClr>
                <a:srgbClr val="6E815B"/>
              </a:buClr>
              <a:buFont typeface="Wingdings" pitchFamily="2" charset="2"/>
              <a:buChar char="§"/>
            </a:pPr>
            <a:r>
              <a:rPr lang="zh-CN" altLang="en-US" sz="2000" b="1">
                <a:solidFill>
                  <a:srgbClr val="0070C0"/>
                </a:solidFill>
                <a:latin typeface="宋体" charset="-122"/>
                <a:ea typeface="Arial Unicode MS"/>
                <a:cs typeface="Arial Unicode MS"/>
              </a:rPr>
              <a:t>通过购买服务提高环境基本公共服务水平</a:t>
            </a:r>
          </a:p>
          <a:p>
            <a:pPr marL="742950" lvl="1" indent="-285750">
              <a:buClr>
                <a:srgbClr val="6E815B"/>
              </a:buClr>
            </a:pPr>
            <a:r>
              <a:rPr lang="en-US" altLang="zh-CN" sz="2000" b="1">
                <a:solidFill>
                  <a:srgbClr val="0070C0"/>
                </a:solidFill>
                <a:latin typeface="Arial Unicode MS"/>
                <a:ea typeface="Arial Unicode MS"/>
                <a:cs typeface="Arial Unicode MS"/>
              </a:rPr>
              <a:t>	Improving the level of public environmental services through the purchase of services </a:t>
            </a:r>
          </a:p>
          <a:p>
            <a:pPr marL="742950" lvl="1" indent="-285750">
              <a:spcBef>
                <a:spcPts val="1200"/>
              </a:spcBef>
              <a:buClr>
                <a:srgbClr val="6E815B"/>
              </a:buClr>
              <a:buFont typeface="Wingdings" pitchFamily="2" charset="2"/>
              <a:buChar char="§"/>
            </a:pPr>
            <a:r>
              <a:rPr lang="zh-CN" altLang="en-US" sz="2000" b="1">
                <a:solidFill>
                  <a:srgbClr val="0070C0"/>
                </a:solidFill>
                <a:latin typeface="宋体" charset="-122"/>
                <a:ea typeface="Arial Unicode MS"/>
                <a:cs typeface="Arial Unicode MS"/>
              </a:rPr>
              <a:t>逐步提高环境基本公共服务在财政支出中所占比重</a:t>
            </a:r>
          </a:p>
          <a:p>
            <a:pPr marL="742950" lvl="1" indent="-285750">
              <a:buClr>
                <a:srgbClr val="6E815B"/>
              </a:buClr>
            </a:pPr>
            <a:r>
              <a:rPr lang="en-US" altLang="zh-CN" sz="2000" b="1">
                <a:solidFill>
                  <a:srgbClr val="0070C0"/>
                </a:solidFill>
                <a:latin typeface="Arial Unicode MS"/>
                <a:ea typeface="Arial Unicode MS"/>
                <a:cs typeface="Arial Unicode MS"/>
              </a:rPr>
              <a:t>	Gradually raising the share of public environmental services in financial expenditure</a:t>
            </a:r>
          </a:p>
          <a:p>
            <a:pPr marL="742950" lvl="1" indent="-285750">
              <a:spcBef>
                <a:spcPts val="1200"/>
              </a:spcBef>
              <a:buClr>
                <a:srgbClr val="6E815B"/>
              </a:buClr>
              <a:buFont typeface="Wingdings" pitchFamily="2" charset="2"/>
              <a:buChar char="§"/>
            </a:pPr>
            <a:r>
              <a:rPr lang="zh-CN" altLang="en-US" sz="2000" b="1">
                <a:solidFill>
                  <a:srgbClr val="0070C0"/>
                </a:solidFill>
                <a:latin typeface="宋体" charset="-122"/>
                <a:ea typeface="Arial Unicode MS"/>
                <a:cs typeface="Arial Unicode MS"/>
              </a:rPr>
              <a:t>建立生态补偿机制</a:t>
            </a:r>
          </a:p>
          <a:p>
            <a:pPr marL="742950" lvl="1" indent="-285750">
              <a:buClr>
                <a:srgbClr val="6E815B"/>
              </a:buClr>
            </a:pPr>
            <a:r>
              <a:rPr lang="zh-CN" altLang="en-US" sz="2000" b="1">
                <a:solidFill>
                  <a:srgbClr val="0070C0"/>
                </a:solidFill>
                <a:latin typeface="Arial Unicode MS"/>
                <a:ea typeface="Arial Unicode MS"/>
                <a:cs typeface="Arial Unicode MS"/>
              </a:rPr>
              <a:t>	E</a:t>
            </a:r>
            <a:r>
              <a:rPr lang="en-US" altLang="zh-CN" sz="2000" b="1">
                <a:solidFill>
                  <a:srgbClr val="0070C0"/>
                </a:solidFill>
                <a:latin typeface="Arial Unicode MS"/>
                <a:ea typeface="Arial Unicode MS"/>
                <a:cs typeface="Arial Unicode MS"/>
              </a:rPr>
              <a:t>stablishing </a:t>
            </a:r>
            <a:r>
              <a:rPr lang="zh-CN" altLang="zh-CN" sz="2000" b="1">
                <a:solidFill>
                  <a:srgbClr val="0070C0"/>
                </a:solidFill>
                <a:latin typeface="Arial Unicode MS"/>
                <a:ea typeface="Arial Unicode MS"/>
                <a:cs typeface="Arial Unicode MS"/>
              </a:rPr>
              <a:t>ecological compensation mechanism</a:t>
            </a:r>
            <a:endParaRPr lang="en-US" altLang="zh-CN" sz="2000" b="1">
              <a:solidFill>
                <a:srgbClr val="0070C0"/>
              </a:solidFill>
              <a:latin typeface="Arial Unicode MS"/>
              <a:ea typeface="Arial Unicode MS"/>
              <a:cs typeface="Arial Unicode M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txBox="1">
            <a:spLocks noChangeArrowheads="1"/>
          </p:cNvSpPr>
          <p:nvPr/>
        </p:nvSpPr>
        <p:spPr bwMode="gray">
          <a:xfrm>
            <a:off x="323850" y="260350"/>
            <a:ext cx="8208963" cy="563563"/>
          </a:xfrm>
          <a:prstGeom prst="rect">
            <a:avLst/>
          </a:prstGeom>
          <a:noFill/>
          <a:ln w="9525">
            <a:noFill/>
            <a:miter lim="800000"/>
            <a:headEnd/>
            <a:tailEnd/>
          </a:ln>
        </p:spPr>
        <p:txBody>
          <a:bodyPr anchor="ctr"/>
          <a:lstStyle/>
          <a:p>
            <a:r>
              <a:rPr lang="en-US" altLang="zh-CN" sz="2800" b="1">
                <a:solidFill>
                  <a:schemeClr val="tx2"/>
                </a:solidFill>
                <a:latin typeface="Arial Unicode MS"/>
                <a:ea typeface="Arial Unicode MS"/>
                <a:cs typeface="Arial Unicode MS"/>
              </a:rPr>
              <a:t>6.</a:t>
            </a:r>
            <a:r>
              <a:rPr lang="zh-CN" altLang="zh-CN" sz="2800" b="1">
                <a:solidFill>
                  <a:schemeClr val="tx2"/>
                </a:solidFill>
                <a:latin typeface="宋体" charset="-122"/>
                <a:ea typeface="Arial Unicode MS"/>
                <a:cs typeface="Arial Unicode MS"/>
              </a:rPr>
              <a:t>结论与展望</a:t>
            </a:r>
            <a:r>
              <a:rPr lang="zh-CN" altLang="en-US" sz="2800" b="1">
                <a:solidFill>
                  <a:schemeClr val="tx2"/>
                </a:solidFill>
                <a:latin typeface="Arial Unicode MS"/>
                <a:ea typeface="Arial Unicode MS"/>
                <a:cs typeface="Arial Unicode MS"/>
              </a:rPr>
              <a:t>  </a:t>
            </a:r>
            <a:r>
              <a:rPr lang="zh-CN" altLang="zh-CN" sz="2800" b="1">
                <a:solidFill>
                  <a:schemeClr val="tx2"/>
                </a:solidFill>
                <a:latin typeface="Arial Unicode MS"/>
                <a:ea typeface="Arial Unicode MS"/>
                <a:cs typeface="Arial Unicode MS"/>
              </a:rPr>
              <a:t>Conclusion</a:t>
            </a:r>
            <a:r>
              <a:rPr lang="en-US" altLang="zh-CN" sz="2800" b="1">
                <a:solidFill>
                  <a:schemeClr val="tx2"/>
                </a:solidFill>
                <a:latin typeface="Arial Unicode MS"/>
                <a:ea typeface="Arial Unicode MS"/>
                <a:cs typeface="Arial Unicode MS"/>
              </a:rPr>
              <a:t>s</a:t>
            </a:r>
            <a:r>
              <a:rPr lang="zh-CN" altLang="zh-CN" sz="2800" b="1">
                <a:solidFill>
                  <a:schemeClr val="tx2"/>
                </a:solidFill>
                <a:latin typeface="Arial Unicode MS"/>
                <a:ea typeface="Arial Unicode MS"/>
                <a:cs typeface="Arial Unicode MS"/>
              </a:rPr>
              <a:t> and Outlook</a:t>
            </a:r>
            <a:endParaRPr lang="en-US" altLang="zh-CN" sz="2800" b="1">
              <a:solidFill>
                <a:schemeClr val="tx2"/>
              </a:solidFill>
              <a:latin typeface="Arial Unicode MS"/>
              <a:ea typeface="Arial Unicode MS"/>
              <a:cs typeface="Arial Unicode MS"/>
            </a:endParaRPr>
          </a:p>
        </p:txBody>
      </p:sp>
      <p:sp>
        <p:nvSpPr>
          <p:cNvPr id="41986" name="Rectangle 3"/>
          <p:cNvSpPr txBox="1">
            <a:spLocks noChangeArrowheads="1"/>
          </p:cNvSpPr>
          <p:nvPr/>
        </p:nvSpPr>
        <p:spPr bwMode="black">
          <a:xfrm>
            <a:off x="250825" y="1125538"/>
            <a:ext cx="8893175" cy="5327650"/>
          </a:xfrm>
          <a:prstGeom prst="rect">
            <a:avLst/>
          </a:prstGeom>
          <a:noFill/>
          <a:ln w="9525">
            <a:noFill/>
            <a:miter lim="800000"/>
            <a:headEnd/>
            <a:tailEnd/>
          </a:ln>
        </p:spPr>
        <p:txBody>
          <a:bodyPr/>
          <a:lstStyle/>
          <a:p>
            <a:pPr marL="342900" indent="-342900">
              <a:spcBef>
                <a:spcPct val="20000"/>
              </a:spcBef>
              <a:buClr>
                <a:srgbClr val="868B81"/>
              </a:buClr>
              <a:buFont typeface="Wingdings" pitchFamily="2" charset="2"/>
              <a:buChar char="v"/>
            </a:pPr>
            <a:r>
              <a:rPr lang="zh-CN" altLang="en-US" sz="1900" b="1" dirty="0">
                <a:solidFill>
                  <a:srgbClr val="0070C0"/>
                </a:solidFill>
                <a:latin typeface="Arial Unicode MS"/>
                <a:ea typeface="Arial Unicode MS"/>
                <a:cs typeface="Arial Unicode MS"/>
              </a:rPr>
              <a:t>认识社会发展与环境保护两者之间的关系将有助于中国制定行之有效的政策，避免各种意想不到的后果。中国政府在这些方面的成就将吸引许多国家和国际组织的关注。</a:t>
            </a:r>
          </a:p>
          <a:p>
            <a:pPr marL="342900" indent="-342900">
              <a:spcBef>
                <a:spcPct val="20000"/>
              </a:spcBef>
              <a:buClr>
                <a:srgbClr val="868B81"/>
              </a:buClr>
            </a:pPr>
            <a:r>
              <a:rPr lang="zh-CN" altLang="en-US" sz="1900" b="1" dirty="0">
                <a:solidFill>
                  <a:srgbClr val="0070C0"/>
                </a:solidFill>
                <a:latin typeface="Arial Unicode MS"/>
                <a:ea typeface="Arial Unicode MS"/>
                <a:cs typeface="Arial Unicode MS"/>
              </a:rPr>
              <a:t>	</a:t>
            </a:r>
            <a:r>
              <a:rPr lang="zh-CN" altLang="en-US" b="1" dirty="0">
                <a:solidFill>
                  <a:srgbClr val="0070C0"/>
                </a:solidFill>
                <a:latin typeface="Arial Unicode MS"/>
                <a:ea typeface="Arial Unicode MS"/>
                <a:cs typeface="Arial Unicode MS"/>
              </a:rPr>
              <a:t>Understanding this relationship will allow China to better develop effective policies that will avoid unintended consequences</a:t>
            </a:r>
            <a:r>
              <a:rPr lang="en-US" altLang="zh-CN" b="1" dirty="0">
                <a:solidFill>
                  <a:srgbClr val="0070C0"/>
                </a:solidFill>
                <a:latin typeface="Arial Unicode MS"/>
                <a:ea typeface="Arial Unicode MS"/>
                <a:cs typeface="Arial Unicode MS"/>
              </a:rPr>
              <a:t>. The achievements made by the Chinese government in these areas will attract attention from many other nations and international organizations.</a:t>
            </a:r>
            <a:endParaRPr lang="zh-CN" altLang="zh-CN" b="1" dirty="0">
              <a:solidFill>
                <a:srgbClr val="0070C0"/>
              </a:solidFill>
              <a:latin typeface="Arial Unicode MS"/>
              <a:ea typeface="Arial Unicode MS"/>
              <a:cs typeface="Arial Unicode MS"/>
            </a:endParaRPr>
          </a:p>
          <a:p>
            <a:pPr marL="342900" indent="-342900">
              <a:spcBef>
                <a:spcPts val="1200"/>
              </a:spcBef>
              <a:buClr>
                <a:srgbClr val="868B81"/>
              </a:buClr>
              <a:buFont typeface="Wingdings" pitchFamily="2" charset="2"/>
              <a:buChar char="v"/>
            </a:pPr>
            <a:r>
              <a:rPr lang="zh-CN" altLang="en-US" sz="1900" b="1" dirty="0">
                <a:solidFill>
                  <a:srgbClr val="0070C0"/>
                </a:solidFill>
                <a:latin typeface="宋体" charset="-122"/>
                <a:ea typeface="Arial Unicode MS"/>
                <a:cs typeface="Arial Unicode MS"/>
              </a:rPr>
              <a:t>课题组开展的仅是初期框架性研究，下一步应当重点研究的问题包括：</a:t>
            </a:r>
          </a:p>
          <a:p>
            <a:pPr marL="342900" indent="-342900">
              <a:spcBef>
                <a:spcPct val="20000"/>
              </a:spcBef>
              <a:buClr>
                <a:srgbClr val="868B81"/>
              </a:buClr>
            </a:pPr>
            <a:r>
              <a:rPr lang="en-US" altLang="zh-CN" sz="1900" b="1" dirty="0">
                <a:solidFill>
                  <a:srgbClr val="0070C0"/>
                </a:solidFill>
                <a:latin typeface="Arial Unicode MS"/>
                <a:ea typeface="Arial Unicode MS"/>
                <a:cs typeface="Arial Unicode MS"/>
              </a:rPr>
              <a:t>	Task Force has only carried out the initial framework study and follow-up research priorities include:</a:t>
            </a:r>
          </a:p>
          <a:p>
            <a:pPr marL="742950" lvl="1" indent="-285750">
              <a:buClr>
                <a:srgbClr val="6E815B"/>
              </a:buClr>
              <a:buFont typeface="Wingdings" pitchFamily="2" charset="2"/>
              <a:buChar char="n"/>
            </a:pPr>
            <a:r>
              <a:rPr lang="zh-CN" altLang="en-US" sz="1600" b="1" dirty="0">
                <a:solidFill>
                  <a:srgbClr val="0070C0"/>
                </a:solidFill>
                <a:latin typeface="宋体" charset="-122"/>
                <a:ea typeface="Arial Unicode MS"/>
                <a:cs typeface="Arial Unicode MS"/>
              </a:rPr>
              <a:t>如何促进生活方式和行为方式转变</a:t>
            </a:r>
          </a:p>
          <a:p>
            <a:pPr marL="742950" lvl="1" indent="-285750">
              <a:buClr>
                <a:srgbClr val="6E815B"/>
              </a:buClr>
              <a:buFont typeface="Wingdings" pitchFamily="2" charset="2"/>
              <a:buChar char="n"/>
            </a:pPr>
            <a:r>
              <a:rPr lang="en-US" altLang="zh-CN" sz="1600" b="1" dirty="0">
                <a:solidFill>
                  <a:srgbClr val="0070C0"/>
                </a:solidFill>
                <a:latin typeface="Arial Unicode MS"/>
                <a:ea typeface="Arial Unicode MS"/>
                <a:cs typeface="Arial Unicode MS"/>
              </a:rPr>
              <a:t>How to promote the changes in lifestyles and behavior patterns</a:t>
            </a:r>
          </a:p>
          <a:p>
            <a:pPr marL="742950" lvl="1" indent="-285750">
              <a:buClr>
                <a:srgbClr val="6E815B"/>
              </a:buClr>
              <a:buFont typeface="Wingdings" pitchFamily="2" charset="2"/>
              <a:buChar char="n"/>
            </a:pPr>
            <a:r>
              <a:rPr lang="zh-CN" altLang="en-US" sz="1600" b="1" dirty="0">
                <a:solidFill>
                  <a:srgbClr val="0070C0"/>
                </a:solidFill>
                <a:latin typeface="宋体" charset="-122"/>
                <a:ea typeface="Arial Unicode MS"/>
                <a:cs typeface="Arial Unicode MS"/>
              </a:rPr>
              <a:t>如何奠定社会和环境相协调的法律基础</a:t>
            </a:r>
          </a:p>
          <a:p>
            <a:pPr marL="742950" lvl="1" indent="-285750">
              <a:buClr>
                <a:srgbClr val="6E815B"/>
              </a:buClr>
              <a:buFont typeface="Wingdings" pitchFamily="2" charset="2"/>
              <a:buChar char="n"/>
            </a:pPr>
            <a:r>
              <a:rPr lang="en-US" altLang="zh-CN" sz="1600" b="1" dirty="0">
                <a:solidFill>
                  <a:srgbClr val="0070C0"/>
                </a:solidFill>
                <a:latin typeface="Arial Unicode MS"/>
                <a:ea typeface="Arial Unicode MS"/>
                <a:cs typeface="Arial Unicode MS"/>
              </a:rPr>
              <a:t>How to lay the legal basis for  coordination of environmental protection and social development</a:t>
            </a:r>
          </a:p>
          <a:p>
            <a:pPr marL="742950" lvl="1" indent="-285750">
              <a:buClr>
                <a:srgbClr val="6E815B"/>
              </a:buClr>
              <a:buFont typeface="Wingdings" pitchFamily="2" charset="2"/>
              <a:buChar char="n"/>
            </a:pPr>
            <a:r>
              <a:rPr lang="zh-CN" altLang="en-US" sz="1600" b="1" dirty="0">
                <a:solidFill>
                  <a:srgbClr val="0070C0"/>
                </a:solidFill>
                <a:latin typeface="宋体" charset="-122"/>
                <a:ea typeface="Arial Unicode MS"/>
                <a:cs typeface="Arial Unicode MS"/>
              </a:rPr>
              <a:t>如何保证环境保护和社会发展相协调的资金资源</a:t>
            </a:r>
          </a:p>
          <a:p>
            <a:pPr marL="742950" lvl="1" indent="-285750">
              <a:buClr>
                <a:srgbClr val="6E815B"/>
              </a:buClr>
              <a:buFont typeface="Wingdings" pitchFamily="2" charset="2"/>
              <a:buChar char="n"/>
            </a:pPr>
            <a:r>
              <a:rPr lang="en-US" altLang="zh-CN" sz="1600" b="1" dirty="0">
                <a:solidFill>
                  <a:srgbClr val="0070C0"/>
                </a:solidFill>
                <a:latin typeface="Arial Unicode MS"/>
                <a:ea typeface="Arial Unicode MS"/>
                <a:cs typeface="Arial Unicode MS"/>
              </a:rPr>
              <a:t>How to ensure the financial resources for coordination of environmental protection and social development</a:t>
            </a:r>
            <a:endParaRPr lang="zh-CN" altLang="en-US" sz="1600" b="1" dirty="0">
              <a:solidFill>
                <a:srgbClr val="0070C0"/>
              </a:solidFill>
              <a:latin typeface="Arial Unicode MS"/>
              <a:ea typeface="Arial Unicode MS"/>
              <a:cs typeface="Arial Unicode M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4034" name="内容占位符 2"/>
          <p:cNvSpPr>
            <a:spLocks noGrp="1"/>
          </p:cNvSpPr>
          <p:nvPr>
            <p:ph idx="1"/>
          </p:nvPr>
        </p:nvSpPr>
        <p:spPr>
          <a:xfrm>
            <a:off x="319088" y="1528763"/>
            <a:ext cx="8505825" cy="1612900"/>
          </a:xfrm>
        </p:spPr>
        <p:txBody>
          <a:bodyPr/>
          <a:lstStyle/>
          <a:p>
            <a:pPr marL="0" indent="0" algn="ctr" eaLnBrk="1" hangingPunct="1">
              <a:buFont typeface="Arial" charset="0"/>
              <a:buNone/>
            </a:pPr>
            <a:r>
              <a:rPr lang="zh-CN" altLang="en-US" sz="6000" b="1" smtClean="0">
                <a:solidFill>
                  <a:srgbClr val="376092"/>
                </a:solidFill>
                <a:latin typeface="Arial Unicode MS"/>
                <a:ea typeface="Arial Unicode MS"/>
                <a:cs typeface="Arial Unicode MS"/>
              </a:rPr>
              <a:t> </a:t>
            </a:r>
            <a:r>
              <a:rPr lang="zh-CN" altLang="en-US" sz="6000" b="1" smtClean="0">
                <a:solidFill>
                  <a:srgbClr val="376092"/>
                </a:solidFill>
                <a:latin typeface="宋体" charset="-122"/>
                <a:ea typeface="Arial Unicode MS"/>
                <a:cs typeface="Arial Unicode MS"/>
              </a:rPr>
              <a:t>谢   谢 ！</a:t>
            </a:r>
          </a:p>
        </p:txBody>
      </p:sp>
      <p:sp>
        <p:nvSpPr>
          <p:cNvPr id="4" name="WordArt 5"/>
          <p:cNvSpPr>
            <a:spLocks noChangeArrowheads="1" noChangeShapeType="1" noTextEdit="1"/>
          </p:cNvSpPr>
          <p:nvPr/>
        </p:nvSpPr>
        <p:spPr bwMode="invGray">
          <a:xfrm>
            <a:off x="2268538" y="3141663"/>
            <a:ext cx="4343400" cy="533400"/>
          </a:xfrm>
          <a:prstGeom prst="rect">
            <a:avLst/>
          </a:prstGeom>
        </p:spPr>
        <p:txBody>
          <a:bodyPr wrap="none" fromWordArt="1">
            <a:prstTxWarp prst="textDeflate">
              <a:avLst>
                <a:gd name="adj" fmla="val 0"/>
              </a:avLst>
            </a:prstTxWarp>
          </a:bodyPr>
          <a:lstStyle/>
          <a:p>
            <a:pPr algn="ctr"/>
            <a:r>
              <a:rPr lang="en-US" altLang="zh-CN" sz="3600" b="1" kern="10">
                <a:ln w="19050">
                  <a:solidFill>
                    <a:srgbClr val="FFFFFF"/>
                  </a:solidFill>
                  <a:round/>
                  <a:headEnd/>
                  <a:tailEnd/>
                </a:ln>
                <a:gradFill rotWithShape="1">
                  <a:gsLst>
                    <a:gs pos="0">
                      <a:srgbClr val="2E6272"/>
                    </a:gs>
                    <a:gs pos="100000">
                      <a:srgbClr val="3984C9"/>
                    </a:gs>
                  </a:gsLst>
                  <a:lin ang="0" scaled="1"/>
                </a:gradFill>
                <a:effectLst>
                  <a:outerShdw dist="53882" dir="2700000" algn="ctr" rotWithShape="0">
                    <a:srgbClr val="003366">
                      <a:alpha val="50000"/>
                    </a:srgbClr>
                  </a:outerShdw>
                </a:effectLst>
                <a:latin typeface="Arial"/>
                <a:cs typeface="Arial"/>
              </a:rPr>
              <a:t>Thank You !</a:t>
            </a:r>
            <a:endParaRPr lang="zh-CN" altLang="en-US" sz="3600" b="1" kern="10">
              <a:ln w="19050">
                <a:solidFill>
                  <a:srgbClr val="FFFFFF"/>
                </a:solidFill>
                <a:round/>
                <a:headEnd/>
                <a:tailEnd/>
              </a:ln>
              <a:gradFill rotWithShape="1">
                <a:gsLst>
                  <a:gs pos="0">
                    <a:srgbClr val="2E6272"/>
                  </a:gs>
                  <a:gs pos="100000">
                    <a:srgbClr val="3984C9"/>
                  </a:gs>
                </a:gsLst>
                <a:lin ang="0" scaled="1"/>
              </a:gradFill>
              <a:effectLst>
                <a:outerShdw dist="53882" dir="2700000" algn="ctr" rotWithShape="0">
                  <a:srgbClr val="003366">
                    <a:alpha val="50000"/>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内容占位符 2"/>
          <p:cNvSpPr>
            <a:spLocks/>
          </p:cNvSpPr>
          <p:nvPr/>
        </p:nvSpPr>
        <p:spPr bwMode="auto">
          <a:xfrm>
            <a:off x="250825" y="115888"/>
            <a:ext cx="9074150" cy="647700"/>
          </a:xfrm>
          <a:prstGeom prst="rect">
            <a:avLst/>
          </a:prstGeom>
          <a:noFill/>
          <a:ln w="9525">
            <a:noFill/>
            <a:miter lim="800000"/>
            <a:headEnd/>
            <a:tailEnd/>
          </a:ln>
        </p:spPr>
        <p:txBody>
          <a:bodyPr/>
          <a:lstStyle/>
          <a:p>
            <a:pPr eaLnBrk="0" hangingPunct="0">
              <a:spcBef>
                <a:spcPct val="20000"/>
              </a:spcBef>
              <a:buFont typeface="Arial" charset="0"/>
              <a:buNone/>
            </a:pPr>
            <a:r>
              <a:rPr lang="zh-CN" altLang="en-US" sz="2000" b="1">
                <a:solidFill>
                  <a:schemeClr val="tx2"/>
                </a:solidFill>
                <a:latin typeface="宋体" charset="-122"/>
                <a:ea typeface="Arial Unicode MS"/>
                <a:cs typeface="Arial Unicode MS"/>
              </a:rPr>
              <a:t>中国环境保护与社会发展研究  </a:t>
            </a:r>
            <a:endParaRPr lang="en-US" altLang="zh-CN" sz="2000" b="1">
              <a:solidFill>
                <a:schemeClr val="tx2"/>
              </a:solidFill>
              <a:latin typeface="宋体" charset="-122"/>
              <a:ea typeface="Arial Unicode MS"/>
              <a:cs typeface="Arial Unicode MS"/>
            </a:endParaRPr>
          </a:p>
          <a:p>
            <a:pPr eaLnBrk="0" hangingPunct="0">
              <a:spcBef>
                <a:spcPct val="20000"/>
              </a:spcBef>
              <a:buFont typeface="Arial" charset="0"/>
              <a:buNone/>
            </a:pPr>
            <a:r>
              <a:rPr lang="zh-CN" altLang="en-US" sz="2000" b="1">
                <a:solidFill>
                  <a:schemeClr val="tx2"/>
                </a:solidFill>
                <a:latin typeface="Arial Unicode MS"/>
                <a:ea typeface="Arial Unicode MS"/>
                <a:cs typeface="Arial Unicode MS"/>
              </a:rPr>
              <a:t>Study on China</a:t>
            </a:r>
            <a:r>
              <a:rPr lang="en-US" altLang="zh-CN" sz="2000" b="1">
                <a:solidFill>
                  <a:schemeClr val="tx2"/>
                </a:solidFill>
                <a:latin typeface="Arial Unicode MS"/>
                <a:ea typeface="Arial Unicode MS"/>
                <a:cs typeface="Arial Unicode MS"/>
              </a:rPr>
              <a:t>’s Environmental Protection and Social Development</a:t>
            </a:r>
          </a:p>
        </p:txBody>
      </p:sp>
      <p:graphicFrame>
        <p:nvGraphicFramePr>
          <p:cNvPr id="6" name="内容占位符 3"/>
          <p:cNvGraphicFramePr>
            <a:graphicFrameLocks/>
          </p:cNvGraphicFramePr>
          <p:nvPr/>
        </p:nvGraphicFramePr>
        <p:xfrm>
          <a:off x="341561" y="5928"/>
          <a:ext cx="8424936" cy="684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txBox="1">
            <a:spLocks noChangeArrowheads="1"/>
          </p:cNvSpPr>
          <p:nvPr/>
        </p:nvSpPr>
        <p:spPr bwMode="black">
          <a:xfrm>
            <a:off x="323850" y="1196975"/>
            <a:ext cx="4824413" cy="5111750"/>
          </a:xfrm>
          <a:prstGeom prst="rect">
            <a:avLst/>
          </a:prstGeom>
          <a:noFill/>
          <a:ln w="9525">
            <a:noFill/>
            <a:miter lim="800000"/>
            <a:headEnd/>
            <a:tailEnd/>
          </a:ln>
        </p:spPr>
        <p:txBody>
          <a:bodyPr/>
          <a:lstStyle/>
          <a:p>
            <a:pPr marL="342900" indent="-342900" algn="just">
              <a:spcBef>
                <a:spcPct val="20000"/>
              </a:spcBef>
              <a:buClr>
                <a:srgbClr val="6E815B"/>
              </a:buClr>
              <a:buFont typeface="Wingdings" pitchFamily="2" charset="2"/>
              <a:buChar char="v"/>
            </a:pPr>
            <a:r>
              <a:rPr lang="zh-CN" altLang="en-US" sz="1400" b="1" dirty="0">
                <a:solidFill>
                  <a:srgbClr val="0070C0"/>
                </a:solidFill>
                <a:latin typeface="宋体" charset="-122"/>
                <a:ea typeface="Arial Unicode MS"/>
                <a:cs typeface="Arial Unicode MS"/>
              </a:rPr>
              <a:t>经济、社会和环境是可持续发展三个不可或缺的部分</a:t>
            </a:r>
          </a:p>
          <a:p>
            <a:pPr marL="342900" indent="-342900" algn="just">
              <a:spcBef>
                <a:spcPct val="20000"/>
              </a:spcBef>
              <a:buClr>
                <a:srgbClr val="6E815B"/>
              </a:buClr>
            </a:pPr>
            <a:r>
              <a:rPr lang="en-US" altLang="zh-CN" sz="1400" b="1" dirty="0">
                <a:solidFill>
                  <a:srgbClr val="0070C0"/>
                </a:solidFill>
                <a:latin typeface="Arial Unicode MS"/>
                <a:ea typeface="Arial Unicode MS"/>
                <a:cs typeface="Arial Unicode MS"/>
              </a:rPr>
              <a:t>    </a:t>
            </a:r>
            <a:r>
              <a:rPr lang="en-US" altLang="zh-CN" sz="1400" b="1" dirty="0" smtClean="0">
                <a:solidFill>
                  <a:srgbClr val="0070C0"/>
                </a:solidFill>
                <a:latin typeface="Arial Unicode MS"/>
                <a:ea typeface="Arial Unicode MS"/>
                <a:cs typeface="Arial Unicode MS"/>
              </a:rPr>
              <a:t>   Economy</a:t>
            </a:r>
            <a:r>
              <a:rPr lang="en-US" altLang="zh-CN" sz="1400" b="1" dirty="0">
                <a:solidFill>
                  <a:srgbClr val="0070C0"/>
                </a:solidFill>
                <a:latin typeface="Arial Unicode MS"/>
                <a:ea typeface="Arial Unicode MS"/>
                <a:cs typeface="Arial Unicode MS"/>
              </a:rPr>
              <a:t>, environment and society are the three pillars of sustainable development</a:t>
            </a:r>
            <a:endParaRPr lang="zh-CN" altLang="en-US" sz="1400" b="1" dirty="0">
              <a:solidFill>
                <a:srgbClr val="0070C0"/>
              </a:solidFill>
              <a:latin typeface="Arial Unicode MS"/>
              <a:ea typeface="Arial Unicode MS"/>
              <a:cs typeface="Arial Unicode MS"/>
            </a:endParaRPr>
          </a:p>
          <a:p>
            <a:pPr marL="342900" indent="-342900" algn="just">
              <a:spcBef>
                <a:spcPts val="1200"/>
              </a:spcBef>
              <a:buClr>
                <a:srgbClr val="6E815B"/>
              </a:buClr>
              <a:buFont typeface="Wingdings" pitchFamily="2" charset="2"/>
              <a:buChar char="v"/>
            </a:pPr>
            <a:r>
              <a:rPr lang="zh-CN" altLang="en-US" sz="1400" b="1" dirty="0">
                <a:solidFill>
                  <a:srgbClr val="0070C0"/>
                </a:solidFill>
                <a:latin typeface="宋体" charset="-122"/>
                <a:ea typeface="Arial Unicode MS"/>
                <a:cs typeface="Arial Unicode MS"/>
              </a:rPr>
              <a:t>中国改革开放后一直将经济发展作为战略规划和决策的重点</a:t>
            </a:r>
          </a:p>
          <a:p>
            <a:pPr marL="342900" indent="-342900" algn="just">
              <a:spcBef>
                <a:spcPct val="20000"/>
              </a:spcBef>
              <a:buClr>
                <a:srgbClr val="6E815B"/>
              </a:buClr>
            </a:pPr>
            <a:r>
              <a:rPr lang="en-US" altLang="zh-CN" sz="1400" b="1" dirty="0">
                <a:solidFill>
                  <a:srgbClr val="0070C0"/>
                </a:solidFill>
                <a:latin typeface="Arial Unicode MS"/>
                <a:ea typeface="Arial Unicode MS"/>
                <a:cs typeface="Arial Unicode MS"/>
              </a:rPr>
              <a:t>   </a:t>
            </a:r>
            <a:r>
              <a:rPr lang="en-US" altLang="zh-CN" sz="1400" b="1" dirty="0" smtClean="0">
                <a:solidFill>
                  <a:srgbClr val="0070C0"/>
                </a:solidFill>
                <a:latin typeface="Arial Unicode MS"/>
                <a:ea typeface="Arial Unicode MS"/>
                <a:cs typeface="Arial Unicode MS"/>
              </a:rPr>
              <a:t>    </a:t>
            </a:r>
            <a:r>
              <a:rPr lang="en-US" altLang="zh-CN" sz="1400" b="1" dirty="0">
                <a:solidFill>
                  <a:srgbClr val="0070C0"/>
                </a:solidFill>
                <a:latin typeface="Arial Unicode MS"/>
                <a:ea typeface="Arial Unicode MS"/>
                <a:cs typeface="Arial Unicode MS"/>
              </a:rPr>
              <a:t>Since the start of its reforming and opening up process, China has </a:t>
            </a:r>
            <a:r>
              <a:rPr lang="en-US" altLang="zh-CN" sz="1400" b="1" dirty="0" smtClean="0">
                <a:solidFill>
                  <a:srgbClr val="0070C0"/>
                </a:solidFill>
                <a:latin typeface="Arial Unicode MS"/>
                <a:ea typeface="Arial Unicode MS"/>
                <a:cs typeface="Arial Unicode MS"/>
              </a:rPr>
              <a:t>prioritized </a:t>
            </a:r>
            <a:r>
              <a:rPr lang="en-US" altLang="zh-CN" sz="1400" b="1" dirty="0">
                <a:solidFill>
                  <a:srgbClr val="0070C0"/>
                </a:solidFill>
                <a:latin typeface="Arial Unicode MS"/>
                <a:ea typeface="Arial Unicode MS"/>
                <a:cs typeface="Arial Unicode MS"/>
              </a:rPr>
              <a:t>economic growth in its strategic planning and policy making</a:t>
            </a:r>
            <a:endParaRPr lang="zh-CN" altLang="en-US" sz="1400" b="1" dirty="0">
              <a:solidFill>
                <a:srgbClr val="0070C0"/>
              </a:solidFill>
              <a:latin typeface="Arial Unicode MS"/>
              <a:ea typeface="Arial Unicode MS"/>
              <a:cs typeface="Arial Unicode MS"/>
            </a:endParaRPr>
          </a:p>
          <a:p>
            <a:pPr marL="342900" indent="-342900" algn="just">
              <a:spcBef>
                <a:spcPts val="1200"/>
              </a:spcBef>
              <a:buClr>
                <a:srgbClr val="6E815B"/>
              </a:buClr>
              <a:buFont typeface="Wingdings" pitchFamily="2" charset="2"/>
              <a:buChar char="v"/>
            </a:pPr>
            <a:r>
              <a:rPr lang="zh-CN" altLang="en-US" sz="1400" b="1" dirty="0">
                <a:solidFill>
                  <a:srgbClr val="0070C0"/>
                </a:solidFill>
                <a:latin typeface="宋体" charset="-122"/>
                <a:ea typeface="Arial Unicode MS"/>
                <a:cs typeface="Arial Unicode MS"/>
              </a:rPr>
              <a:t>实现生态文明的美好愿景需要处理好环境保护与社会发展的关系</a:t>
            </a:r>
          </a:p>
          <a:p>
            <a:pPr marL="342900" indent="-342900" algn="just">
              <a:spcBef>
                <a:spcPct val="20000"/>
              </a:spcBef>
              <a:buClr>
                <a:srgbClr val="6E815B"/>
              </a:buClr>
            </a:pPr>
            <a:r>
              <a:rPr lang="en-US" altLang="zh-CN" sz="1400" b="1" dirty="0">
                <a:solidFill>
                  <a:srgbClr val="0070C0"/>
                </a:solidFill>
                <a:latin typeface="Arial Unicode MS"/>
                <a:ea typeface="Arial Unicode MS"/>
                <a:cs typeface="Arial Unicode MS"/>
              </a:rPr>
              <a:t>    </a:t>
            </a:r>
            <a:r>
              <a:rPr lang="en-US" altLang="zh-CN" sz="1400" b="1" dirty="0" smtClean="0">
                <a:solidFill>
                  <a:srgbClr val="0070C0"/>
                </a:solidFill>
                <a:latin typeface="Arial Unicode MS"/>
                <a:ea typeface="Arial Unicode MS"/>
                <a:cs typeface="Arial Unicode MS"/>
              </a:rPr>
              <a:t>   Achieving </a:t>
            </a:r>
            <a:r>
              <a:rPr lang="en-US" altLang="zh-CN" sz="1400" b="1" dirty="0">
                <a:solidFill>
                  <a:srgbClr val="0070C0"/>
                </a:solidFill>
                <a:latin typeface="Arial Unicode MS"/>
                <a:ea typeface="Arial Unicode MS"/>
                <a:cs typeface="Arial Unicode MS"/>
              </a:rPr>
              <a:t>the vision of ecological civilization requires policies that understand and address environmental protection and social development in a coherent manner.</a:t>
            </a:r>
            <a:endParaRPr lang="zh-CN" altLang="en-US" sz="1400" b="1" dirty="0">
              <a:solidFill>
                <a:srgbClr val="0070C0"/>
              </a:solidFill>
              <a:latin typeface="Arial Unicode MS"/>
              <a:ea typeface="Arial Unicode MS"/>
              <a:cs typeface="Arial Unicode MS"/>
            </a:endParaRPr>
          </a:p>
          <a:p>
            <a:pPr marL="342900" indent="-342900" algn="just">
              <a:spcBef>
                <a:spcPts val="1200"/>
              </a:spcBef>
              <a:buClr>
                <a:srgbClr val="6E815B"/>
              </a:buClr>
              <a:buFont typeface="Wingdings" pitchFamily="2" charset="2"/>
              <a:buChar char="v"/>
            </a:pPr>
            <a:r>
              <a:rPr lang="zh-CN" altLang="en-US" sz="1400" b="1" dirty="0">
                <a:solidFill>
                  <a:srgbClr val="0070C0"/>
                </a:solidFill>
                <a:latin typeface="宋体" charset="-122"/>
                <a:ea typeface="Arial Unicode MS"/>
                <a:cs typeface="Arial Unicode MS"/>
              </a:rPr>
              <a:t>提出了促进环境保护与社会发展相协调的短期和长期政策框架，并为开展后续研究提出了建议</a:t>
            </a:r>
          </a:p>
          <a:p>
            <a:pPr marL="342900" indent="-342900" algn="just">
              <a:spcBef>
                <a:spcPct val="20000"/>
              </a:spcBef>
              <a:buClr>
                <a:srgbClr val="6E815B"/>
              </a:buClr>
            </a:pPr>
            <a:r>
              <a:rPr lang="zh-CN" altLang="en-US" sz="1400" b="1" dirty="0">
                <a:solidFill>
                  <a:srgbClr val="0070C0"/>
                </a:solidFill>
                <a:latin typeface="Arial Unicode MS"/>
                <a:ea typeface="Arial Unicode MS"/>
                <a:cs typeface="Arial Unicode MS"/>
              </a:rPr>
              <a:t>   </a:t>
            </a:r>
            <a:r>
              <a:rPr lang="zh-CN" altLang="en-US" sz="1400" b="1" dirty="0" smtClean="0">
                <a:solidFill>
                  <a:srgbClr val="0070C0"/>
                </a:solidFill>
                <a:latin typeface="Arial Unicode MS"/>
                <a:ea typeface="Arial Unicode MS"/>
                <a:cs typeface="Arial Unicode MS"/>
              </a:rPr>
              <a:t>    </a:t>
            </a:r>
            <a:r>
              <a:rPr lang="en-US" altLang="zh-CN" sz="1400" b="1" dirty="0" smtClean="0">
                <a:solidFill>
                  <a:srgbClr val="0070C0"/>
                </a:solidFill>
                <a:latin typeface="Arial Unicode MS"/>
                <a:ea typeface="Arial Unicode MS"/>
                <a:cs typeface="Arial Unicode MS"/>
              </a:rPr>
              <a:t>Proposed </a:t>
            </a:r>
            <a:r>
              <a:rPr lang="en-US" altLang="zh-CN" sz="1400" b="1" dirty="0">
                <a:solidFill>
                  <a:srgbClr val="0070C0"/>
                </a:solidFill>
                <a:latin typeface="Arial Unicode MS"/>
                <a:ea typeface="Arial Unicode MS"/>
                <a:cs typeface="Arial Unicode MS"/>
              </a:rPr>
              <a:t>short and long-term policy framework to promote coordination of environmental protection and social development and </a:t>
            </a:r>
            <a:r>
              <a:rPr lang="zh-CN" altLang="zh-CN" sz="1400" b="1" dirty="0">
                <a:solidFill>
                  <a:srgbClr val="0070C0"/>
                </a:solidFill>
                <a:latin typeface="Arial Unicode MS"/>
                <a:ea typeface="Arial Unicode MS"/>
                <a:cs typeface="Arial Unicode MS"/>
              </a:rPr>
              <a:t>recommendation</a:t>
            </a:r>
            <a:r>
              <a:rPr lang="en-US" altLang="zh-CN" sz="1400" b="1" dirty="0">
                <a:solidFill>
                  <a:srgbClr val="0070C0"/>
                </a:solidFill>
                <a:latin typeface="Arial Unicode MS"/>
                <a:ea typeface="Arial Unicode MS"/>
                <a:cs typeface="Arial Unicode MS"/>
              </a:rPr>
              <a:t>s for follow-up researches.</a:t>
            </a:r>
          </a:p>
        </p:txBody>
      </p:sp>
      <p:sp>
        <p:nvSpPr>
          <p:cNvPr id="18434" name="Rectangle 2"/>
          <p:cNvSpPr txBox="1">
            <a:spLocks noChangeArrowheads="1"/>
          </p:cNvSpPr>
          <p:nvPr/>
        </p:nvSpPr>
        <p:spPr bwMode="gray">
          <a:xfrm>
            <a:off x="323850" y="273050"/>
            <a:ext cx="7920038" cy="563563"/>
          </a:xfrm>
          <a:prstGeom prst="rect">
            <a:avLst/>
          </a:prstGeom>
          <a:noFill/>
          <a:ln w="9525">
            <a:noFill/>
            <a:miter lim="800000"/>
            <a:headEnd/>
            <a:tailEnd/>
          </a:ln>
        </p:spPr>
        <p:txBody>
          <a:bodyPr anchor="ctr"/>
          <a:lstStyle/>
          <a:p>
            <a:r>
              <a:rPr lang="en-US" altLang="zh-CN" sz="2800" b="1">
                <a:solidFill>
                  <a:schemeClr val="tx2"/>
                </a:solidFill>
                <a:latin typeface="Arial Unicode MS"/>
                <a:ea typeface="Arial Unicode MS"/>
                <a:cs typeface="Arial Unicode MS"/>
              </a:rPr>
              <a:t>1.</a:t>
            </a:r>
            <a:r>
              <a:rPr lang="zh-CN" altLang="zh-CN" sz="2800" b="1">
                <a:solidFill>
                  <a:schemeClr val="tx2"/>
                </a:solidFill>
                <a:latin typeface="宋体" charset="-122"/>
                <a:ea typeface="Arial Unicode MS"/>
                <a:cs typeface="Arial Unicode MS"/>
              </a:rPr>
              <a:t>问题的提出</a:t>
            </a:r>
            <a:r>
              <a:rPr lang="zh-CN" altLang="en-US" sz="2800" b="1">
                <a:solidFill>
                  <a:schemeClr val="tx2"/>
                </a:solidFill>
                <a:latin typeface="Arial Unicode MS"/>
                <a:ea typeface="Arial Unicode MS"/>
                <a:cs typeface="Arial Unicode MS"/>
              </a:rPr>
              <a:t>   </a:t>
            </a:r>
            <a:r>
              <a:rPr lang="zh-CN" altLang="zh-CN" sz="2800" b="1">
                <a:solidFill>
                  <a:schemeClr val="tx2"/>
                </a:solidFill>
                <a:latin typeface="Arial Unicode MS"/>
                <a:ea typeface="Arial Unicode MS"/>
                <a:cs typeface="Arial Unicode MS"/>
              </a:rPr>
              <a:t>Problem Statement</a:t>
            </a:r>
            <a:endParaRPr lang="en-US" altLang="zh-CN" sz="2800" b="1">
              <a:solidFill>
                <a:schemeClr val="tx2"/>
              </a:solidFill>
              <a:latin typeface="Arial Unicode MS"/>
              <a:ea typeface="Arial Unicode MS"/>
              <a:cs typeface="Arial Unicode MS"/>
            </a:endParaRPr>
          </a:p>
        </p:txBody>
      </p:sp>
      <p:grpSp>
        <p:nvGrpSpPr>
          <p:cNvPr id="18435" name="组合 2"/>
          <p:cNvGrpSpPr>
            <a:grpSpLocks/>
          </p:cNvGrpSpPr>
          <p:nvPr/>
        </p:nvGrpSpPr>
        <p:grpSpPr bwMode="auto">
          <a:xfrm>
            <a:off x="5651500" y="3573463"/>
            <a:ext cx="2736850" cy="2254250"/>
            <a:chOff x="4606335" y="956326"/>
            <a:chExt cx="3933825" cy="3656330"/>
          </a:xfrm>
        </p:grpSpPr>
        <p:grpSp>
          <p:nvGrpSpPr>
            <p:cNvPr id="18437" name="组合 9"/>
            <p:cNvGrpSpPr>
              <a:grpSpLocks/>
            </p:cNvGrpSpPr>
            <p:nvPr/>
          </p:nvGrpSpPr>
          <p:grpSpPr bwMode="auto">
            <a:xfrm>
              <a:off x="4606335" y="956326"/>
              <a:ext cx="3933825" cy="3656330"/>
              <a:chOff x="0" y="0"/>
              <a:chExt cx="3933825" cy="3656330"/>
            </a:xfrm>
          </p:grpSpPr>
          <p:grpSp>
            <p:nvGrpSpPr>
              <p:cNvPr id="18440" name="组合 10"/>
              <p:cNvGrpSpPr>
                <a:grpSpLocks/>
              </p:cNvGrpSpPr>
              <p:nvPr/>
            </p:nvGrpSpPr>
            <p:grpSpPr bwMode="auto">
              <a:xfrm>
                <a:off x="0" y="0"/>
                <a:ext cx="3933825" cy="3656330"/>
                <a:chOff x="0" y="0"/>
                <a:chExt cx="3933825" cy="3656330"/>
              </a:xfrm>
            </p:grpSpPr>
            <p:grpSp>
              <p:nvGrpSpPr>
                <p:cNvPr id="18442" name="组合 12"/>
                <p:cNvGrpSpPr>
                  <a:grpSpLocks/>
                </p:cNvGrpSpPr>
                <p:nvPr/>
              </p:nvGrpSpPr>
              <p:grpSpPr bwMode="auto">
                <a:xfrm>
                  <a:off x="0" y="0"/>
                  <a:ext cx="3933825" cy="3656330"/>
                  <a:chOff x="0" y="0"/>
                  <a:chExt cx="3933825" cy="3656330"/>
                </a:xfrm>
              </p:grpSpPr>
              <p:sp>
                <p:nvSpPr>
                  <p:cNvPr id="18444" name="Oval 3"/>
                  <p:cNvSpPr>
                    <a:spLocks noChangeArrowheads="1"/>
                  </p:cNvSpPr>
                  <p:nvPr/>
                </p:nvSpPr>
                <p:spPr bwMode="auto">
                  <a:xfrm>
                    <a:off x="742950" y="0"/>
                    <a:ext cx="2276475" cy="2342515"/>
                  </a:xfrm>
                  <a:prstGeom prst="ellipse">
                    <a:avLst/>
                  </a:prstGeom>
                  <a:noFill/>
                  <a:ln w="25400">
                    <a:solidFill>
                      <a:srgbClr val="243F60"/>
                    </a:solidFill>
                    <a:round/>
                    <a:headEnd/>
                    <a:tailEnd/>
                  </a:ln>
                </p:spPr>
                <p:txBody>
                  <a:bodyPr anchor="ctr"/>
                  <a:lstStyle/>
                  <a:p>
                    <a:endParaRPr lang="zh-CN" altLang="en-US">
                      <a:cs typeface="Arial" charset="0"/>
                    </a:endParaRPr>
                  </a:p>
                </p:txBody>
              </p:sp>
              <p:sp>
                <p:nvSpPr>
                  <p:cNvPr id="18445" name="Oval 4"/>
                  <p:cNvSpPr>
                    <a:spLocks noChangeArrowheads="1"/>
                  </p:cNvSpPr>
                  <p:nvPr/>
                </p:nvSpPr>
                <p:spPr bwMode="auto">
                  <a:xfrm>
                    <a:off x="0" y="1314450"/>
                    <a:ext cx="2276475" cy="2341880"/>
                  </a:xfrm>
                  <a:prstGeom prst="ellipse">
                    <a:avLst/>
                  </a:prstGeom>
                  <a:noFill/>
                  <a:ln w="25400">
                    <a:solidFill>
                      <a:srgbClr val="385D8A"/>
                    </a:solidFill>
                    <a:round/>
                    <a:headEnd/>
                    <a:tailEnd/>
                  </a:ln>
                </p:spPr>
                <p:txBody>
                  <a:bodyPr anchor="ctr"/>
                  <a:lstStyle/>
                  <a:p>
                    <a:pPr>
                      <a:lnSpc>
                        <a:spcPct val="115000"/>
                      </a:lnSpc>
                      <a:spcAft>
                        <a:spcPts val="1000"/>
                      </a:spcAft>
                    </a:pPr>
                    <a:r>
                      <a:rPr lang="en-US" altLang="zh-CN" sz="1100">
                        <a:solidFill>
                          <a:srgbClr val="FFFFFF"/>
                        </a:solidFill>
                        <a:ea typeface="Times New Roman" pitchFamily="18" charset="0"/>
                        <a:cs typeface="Arial" charset="0"/>
                      </a:rPr>
                      <a:t>s</a:t>
                    </a:r>
                    <a:endParaRPr lang="zh-CN" altLang="zh-CN" sz="1200">
                      <a:ea typeface="Times New Roman" pitchFamily="18" charset="0"/>
                      <a:cs typeface="Arial" charset="0"/>
                    </a:endParaRPr>
                  </a:p>
                </p:txBody>
              </p:sp>
              <p:sp>
                <p:nvSpPr>
                  <p:cNvPr id="18446" name="Oval 5"/>
                  <p:cNvSpPr>
                    <a:spLocks noChangeArrowheads="1"/>
                  </p:cNvSpPr>
                  <p:nvPr/>
                </p:nvSpPr>
                <p:spPr bwMode="auto">
                  <a:xfrm>
                    <a:off x="1657350" y="1295400"/>
                    <a:ext cx="2276475" cy="2341880"/>
                  </a:xfrm>
                  <a:prstGeom prst="ellipse">
                    <a:avLst/>
                  </a:prstGeom>
                  <a:noFill/>
                  <a:ln w="25400">
                    <a:solidFill>
                      <a:srgbClr val="385D8A"/>
                    </a:solidFill>
                    <a:round/>
                    <a:headEnd/>
                    <a:tailEnd/>
                  </a:ln>
                </p:spPr>
                <p:txBody>
                  <a:bodyPr anchor="ctr"/>
                  <a:lstStyle/>
                  <a:p>
                    <a:pPr>
                      <a:lnSpc>
                        <a:spcPct val="115000"/>
                      </a:lnSpc>
                      <a:spcAft>
                        <a:spcPts val="1000"/>
                      </a:spcAft>
                    </a:pPr>
                    <a:r>
                      <a:rPr lang="en-US" altLang="zh-CN" sz="1100">
                        <a:solidFill>
                          <a:srgbClr val="FFFFFF"/>
                        </a:solidFill>
                        <a:ea typeface="Times New Roman" pitchFamily="18" charset="0"/>
                        <a:cs typeface="Arial" charset="0"/>
                      </a:rPr>
                      <a:t> </a:t>
                    </a:r>
                    <a:endParaRPr lang="zh-CN" altLang="zh-CN" sz="1200">
                      <a:ea typeface="Times New Roman" pitchFamily="18" charset="0"/>
                      <a:cs typeface="Arial" charset="0"/>
                    </a:endParaRPr>
                  </a:p>
                </p:txBody>
              </p:sp>
            </p:grpSp>
            <p:sp>
              <p:nvSpPr>
                <p:cNvPr id="18443" name="Text Box 8"/>
                <p:cNvSpPr txBox="1">
                  <a:spLocks noChangeArrowheads="1"/>
                </p:cNvSpPr>
                <p:nvPr/>
              </p:nvSpPr>
              <p:spPr bwMode="auto">
                <a:xfrm>
                  <a:off x="1167601" y="609714"/>
                  <a:ext cx="1496695" cy="326390"/>
                </a:xfrm>
                <a:prstGeom prst="rect">
                  <a:avLst/>
                </a:prstGeom>
                <a:solidFill>
                  <a:srgbClr val="FFFFFF"/>
                </a:solidFill>
                <a:ln w="9525">
                  <a:noFill/>
                  <a:miter lim="800000"/>
                  <a:headEnd/>
                  <a:tailEnd/>
                </a:ln>
              </p:spPr>
              <p:txBody>
                <a:bodyPr wrap="none"/>
                <a:lstStyle/>
                <a:p>
                  <a:pPr>
                    <a:lnSpc>
                      <a:spcPct val="115000"/>
                    </a:lnSpc>
                    <a:spcAft>
                      <a:spcPts val="1000"/>
                    </a:spcAft>
                  </a:pPr>
                  <a:r>
                    <a:rPr lang="en-US" altLang="zh-CN" sz="1400">
                      <a:solidFill>
                        <a:srgbClr val="000000"/>
                      </a:solidFill>
                      <a:cs typeface="Arial" charset="0"/>
                    </a:rPr>
                    <a:t>ENVIRONMENT</a:t>
                  </a:r>
                  <a:endParaRPr lang="zh-CN" altLang="zh-CN" sz="1200">
                    <a:cs typeface="Arial" charset="0"/>
                  </a:endParaRPr>
                </a:p>
              </p:txBody>
            </p:sp>
          </p:grpSp>
          <p:sp>
            <p:nvSpPr>
              <p:cNvPr id="18441" name="Text Box 10"/>
              <p:cNvSpPr txBox="1">
                <a:spLocks noChangeArrowheads="1"/>
              </p:cNvSpPr>
              <p:nvPr/>
            </p:nvSpPr>
            <p:spPr bwMode="auto">
              <a:xfrm>
                <a:off x="2695575" y="2438400"/>
                <a:ext cx="1101725" cy="384175"/>
              </a:xfrm>
              <a:prstGeom prst="rect">
                <a:avLst/>
              </a:prstGeom>
              <a:solidFill>
                <a:srgbClr val="FFFFFF"/>
              </a:solidFill>
              <a:ln w="9525">
                <a:noFill/>
                <a:miter lim="800000"/>
                <a:headEnd/>
                <a:tailEnd/>
              </a:ln>
            </p:spPr>
            <p:txBody>
              <a:bodyPr wrap="none"/>
              <a:lstStyle/>
              <a:p>
                <a:pPr>
                  <a:lnSpc>
                    <a:spcPct val="115000"/>
                  </a:lnSpc>
                  <a:spcAft>
                    <a:spcPts val="1000"/>
                  </a:spcAft>
                </a:pPr>
                <a:r>
                  <a:rPr lang="en-US" altLang="zh-CN" sz="1400">
                    <a:solidFill>
                      <a:srgbClr val="000000"/>
                    </a:solidFill>
                    <a:cs typeface="Arial" charset="0"/>
                  </a:rPr>
                  <a:t>ECONOMY</a:t>
                </a:r>
                <a:endParaRPr lang="zh-CN" altLang="zh-CN" sz="1200">
                  <a:cs typeface="Arial" charset="0"/>
                </a:endParaRPr>
              </a:p>
            </p:txBody>
          </p:sp>
        </p:grpSp>
        <p:sp>
          <p:nvSpPr>
            <p:cNvPr id="18438" name="Text Box 11"/>
            <p:cNvSpPr txBox="1">
              <a:spLocks noChangeArrowheads="1"/>
            </p:cNvSpPr>
            <p:nvPr/>
          </p:nvSpPr>
          <p:spPr bwMode="auto">
            <a:xfrm>
              <a:off x="5714364" y="2378632"/>
              <a:ext cx="1618614" cy="913130"/>
            </a:xfrm>
            <a:prstGeom prst="rect">
              <a:avLst/>
            </a:prstGeom>
            <a:noFill/>
            <a:ln w="9525">
              <a:noFill/>
              <a:miter lim="800000"/>
              <a:headEnd/>
              <a:tailEnd/>
            </a:ln>
          </p:spPr>
          <p:txBody>
            <a:bodyPr wrap="none"/>
            <a:lstStyle/>
            <a:p>
              <a:r>
                <a:rPr lang="en-US" altLang="zh-CN" sz="1200" b="1">
                  <a:solidFill>
                    <a:srgbClr val="000000"/>
                  </a:solidFill>
                  <a:cs typeface="Arial" charset="0"/>
                </a:rPr>
                <a:t> Sustainable</a:t>
              </a:r>
              <a:endParaRPr lang="zh-CN" altLang="zh-CN" sz="1200">
                <a:cs typeface="Arial" charset="0"/>
              </a:endParaRPr>
            </a:p>
            <a:p>
              <a:r>
                <a:rPr lang="en-US" altLang="zh-CN" sz="1200" b="1">
                  <a:solidFill>
                    <a:srgbClr val="000000"/>
                  </a:solidFill>
                  <a:cs typeface="Arial" charset="0"/>
                </a:rPr>
                <a:t>Development</a:t>
              </a:r>
              <a:r>
                <a:rPr lang="en-US" altLang="zh-CN" b="1">
                  <a:solidFill>
                    <a:srgbClr val="000000"/>
                  </a:solidFill>
                  <a:cs typeface="Arial" charset="0"/>
                </a:rPr>
                <a:t> </a:t>
              </a:r>
              <a:endParaRPr lang="zh-CN" altLang="zh-CN" sz="1200">
                <a:cs typeface="Arial" charset="0"/>
              </a:endParaRPr>
            </a:p>
          </p:txBody>
        </p:sp>
        <p:sp>
          <p:nvSpPr>
            <p:cNvPr id="18439" name="Text Box 10"/>
            <p:cNvSpPr txBox="1">
              <a:spLocks noChangeArrowheads="1"/>
            </p:cNvSpPr>
            <p:nvPr/>
          </p:nvSpPr>
          <p:spPr bwMode="auto">
            <a:xfrm>
              <a:off x="4944770" y="3476606"/>
              <a:ext cx="1101725" cy="384175"/>
            </a:xfrm>
            <a:prstGeom prst="rect">
              <a:avLst/>
            </a:prstGeom>
            <a:solidFill>
              <a:srgbClr val="FFFFFF"/>
            </a:solidFill>
            <a:ln w="9525">
              <a:noFill/>
              <a:miter lim="800000"/>
              <a:headEnd/>
              <a:tailEnd/>
            </a:ln>
          </p:spPr>
          <p:txBody>
            <a:bodyPr wrap="none"/>
            <a:lstStyle/>
            <a:p>
              <a:pPr algn="ctr">
                <a:lnSpc>
                  <a:spcPct val="115000"/>
                </a:lnSpc>
                <a:spcAft>
                  <a:spcPts val="1000"/>
                </a:spcAft>
              </a:pPr>
              <a:r>
                <a:rPr lang="en-US" altLang="zh-CN" sz="1600">
                  <a:ea typeface="Arial Unicode MS"/>
                  <a:cs typeface="Arial" charset="0"/>
                </a:rPr>
                <a:t>SOCITY</a:t>
              </a:r>
              <a:endParaRPr lang="zh-CN" altLang="zh-CN" sz="1200">
                <a:ea typeface="Arial Unicode MS"/>
                <a:cs typeface="Arial" charset="0"/>
              </a:endParaRPr>
            </a:p>
          </p:txBody>
        </p:sp>
      </p:grpSp>
      <p:pic>
        <p:nvPicPr>
          <p:cNvPr id="18436" name="Picture 15" descr="经济社会环境"/>
          <p:cNvPicPr>
            <a:picLocks noChangeAspect="1" noChangeArrowheads="1"/>
          </p:cNvPicPr>
          <p:nvPr/>
        </p:nvPicPr>
        <p:blipFill>
          <a:blip r:embed="rId3"/>
          <a:srcRect/>
          <a:stretch>
            <a:fillRect/>
          </a:stretch>
        </p:blipFill>
        <p:spPr bwMode="auto">
          <a:xfrm>
            <a:off x="5580063" y="1125538"/>
            <a:ext cx="2736850" cy="2303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txBox="1">
            <a:spLocks noChangeArrowheads="1"/>
          </p:cNvSpPr>
          <p:nvPr/>
        </p:nvSpPr>
        <p:spPr bwMode="gray">
          <a:xfrm>
            <a:off x="323850" y="273050"/>
            <a:ext cx="7848600" cy="563563"/>
          </a:xfrm>
          <a:prstGeom prst="rect">
            <a:avLst/>
          </a:prstGeom>
          <a:noFill/>
          <a:ln w="9525">
            <a:noFill/>
            <a:miter lim="800000"/>
            <a:headEnd/>
            <a:tailEnd/>
          </a:ln>
        </p:spPr>
        <p:txBody>
          <a:bodyPr anchor="ctr"/>
          <a:lstStyle/>
          <a:p>
            <a:r>
              <a:rPr lang="en-US" altLang="zh-CN" sz="2800" b="1" dirty="0">
                <a:solidFill>
                  <a:schemeClr val="tx2"/>
                </a:solidFill>
                <a:latin typeface="Arial Unicode MS"/>
                <a:ea typeface="Arial Unicode MS"/>
                <a:cs typeface="Arial Unicode MS"/>
              </a:rPr>
              <a:t>2.</a:t>
            </a:r>
            <a:r>
              <a:rPr lang="zh-CN" altLang="zh-CN" sz="2800" b="1" dirty="0">
                <a:solidFill>
                  <a:schemeClr val="tx2"/>
                </a:solidFill>
                <a:latin typeface="宋体" charset="-122"/>
                <a:ea typeface="Arial Unicode MS"/>
                <a:cs typeface="Arial Unicode MS"/>
              </a:rPr>
              <a:t>中国现状</a:t>
            </a:r>
            <a:r>
              <a:rPr lang="en-US" altLang="zh-CN" sz="2800" b="1" dirty="0">
                <a:solidFill>
                  <a:schemeClr val="tx2"/>
                </a:solidFill>
                <a:latin typeface="宋体" charset="-122"/>
                <a:ea typeface="Arial Unicode MS"/>
                <a:cs typeface="Arial Unicode MS"/>
              </a:rPr>
              <a:t>	</a:t>
            </a:r>
            <a:r>
              <a:rPr lang="en-US" altLang="zh-CN" sz="2800" b="1" dirty="0">
                <a:solidFill>
                  <a:schemeClr val="tx2"/>
                </a:solidFill>
                <a:latin typeface="Arial Unicode MS"/>
                <a:ea typeface="Arial Unicode MS"/>
                <a:cs typeface="Arial Unicode MS"/>
              </a:rPr>
              <a:t>  The Current China Situation</a:t>
            </a:r>
          </a:p>
        </p:txBody>
      </p:sp>
      <p:sp>
        <p:nvSpPr>
          <p:cNvPr id="20482" name="Rectangle 3"/>
          <p:cNvSpPr txBox="1">
            <a:spLocks noChangeArrowheads="1"/>
          </p:cNvSpPr>
          <p:nvPr/>
        </p:nvSpPr>
        <p:spPr bwMode="black">
          <a:xfrm>
            <a:off x="395288" y="1196975"/>
            <a:ext cx="8497887" cy="4319588"/>
          </a:xfrm>
          <a:prstGeom prst="rect">
            <a:avLst/>
          </a:prstGeom>
          <a:noFill/>
          <a:ln w="9525">
            <a:noFill/>
            <a:miter lim="800000"/>
            <a:headEnd/>
            <a:tailEnd/>
          </a:ln>
        </p:spPr>
        <p:txBody>
          <a:bodyPr/>
          <a:lstStyle/>
          <a:p>
            <a:pPr marL="342900" indent="-342900">
              <a:buClr>
                <a:srgbClr val="6E815B"/>
              </a:buClr>
              <a:buFont typeface="Wingdings" pitchFamily="2" charset="2"/>
              <a:buChar char="v"/>
            </a:pPr>
            <a:r>
              <a:rPr lang="zh-CN" altLang="zh-CN" sz="2100" b="1">
                <a:solidFill>
                  <a:srgbClr val="0070C0"/>
                </a:solidFill>
                <a:latin typeface="宋体" charset="-122"/>
                <a:ea typeface="Arial Unicode MS"/>
                <a:cs typeface="Arial Unicode MS"/>
              </a:rPr>
              <a:t>环境污染引发群体性事件增多</a:t>
            </a:r>
            <a:endParaRPr lang="zh-CN" altLang="en-US" sz="2100" b="1">
              <a:solidFill>
                <a:srgbClr val="0070C0"/>
              </a:solidFill>
              <a:latin typeface="宋体" charset="-122"/>
              <a:ea typeface="Arial Unicode MS"/>
              <a:cs typeface="Arial Unicode MS"/>
            </a:endParaRPr>
          </a:p>
          <a:p>
            <a:pPr marL="342900" indent="-342900">
              <a:buClr>
                <a:srgbClr val="6E815B"/>
              </a:buClr>
            </a:pPr>
            <a:r>
              <a:rPr lang="en-US" altLang="zh-CN" sz="2100" b="1">
                <a:solidFill>
                  <a:srgbClr val="0070C0"/>
                </a:solidFill>
                <a:latin typeface="Arial Unicode MS"/>
                <a:ea typeface="Arial Unicode MS"/>
                <a:cs typeface="Arial Unicode MS"/>
              </a:rPr>
              <a:t>	Increasing mass incidents caused by environmental problems</a:t>
            </a:r>
            <a:endParaRPr lang="zh-CN" altLang="zh-CN" sz="2100" b="1">
              <a:solidFill>
                <a:srgbClr val="0070C0"/>
              </a:solidFill>
              <a:latin typeface="Arial Unicode MS"/>
              <a:ea typeface="Arial Unicode MS"/>
              <a:cs typeface="Arial Unicode MS"/>
            </a:endParaRPr>
          </a:p>
          <a:p>
            <a:pPr marL="342900" indent="-342900">
              <a:spcBef>
                <a:spcPts val="1200"/>
              </a:spcBef>
              <a:buClr>
                <a:srgbClr val="6E815B"/>
              </a:buClr>
              <a:buFont typeface="Wingdings" pitchFamily="2" charset="2"/>
              <a:buChar char="v"/>
            </a:pPr>
            <a:r>
              <a:rPr lang="zh-CN" altLang="zh-CN" sz="2100" b="1">
                <a:solidFill>
                  <a:srgbClr val="0070C0"/>
                </a:solidFill>
                <a:latin typeface="宋体" charset="-122"/>
                <a:ea typeface="Arial Unicode MS"/>
                <a:cs typeface="Arial Unicode MS"/>
              </a:rPr>
              <a:t>环境恶化造成公共健康危害</a:t>
            </a:r>
            <a:endParaRPr lang="zh-CN" altLang="en-US" sz="2100" b="1">
              <a:solidFill>
                <a:srgbClr val="0070C0"/>
              </a:solidFill>
              <a:latin typeface="宋体" charset="-122"/>
              <a:ea typeface="Arial Unicode MS"/>
              <a:cs typeface="Arial Unicode MS"/>
            </a:endParaRPr>
          </a:p>
          <a:p>
            <a:pPr marL="342900" indent="-342900">
              <a:buClr>
                <a:srgbClr val="6E815B"/>
              </a:buClr>
            </a:pPr>
            <a:r>
              <a:rPr lang="en-US" altLang="zh-CN" sz="2100" b="1">
                <a:solidFill>
                  <a:srgbClr val="0070C0"/>
                </a:solidFill>
                <a:latin typeface="Arial Unicode MS"/>
                <a:ea typeface="Arial Unicode MS"/>
                <a:cs typeface="Arial Unicode MS"/>
              </a:rPr>
              <a:t>	Public health hazards caused by environmental degradation</a:t>
            </a:r>
            <a:endParaRPr lang="zh-CN" altLang="zh-CN" sz="2100" b="1">
              <a:solidFill>
                <a:srgbClr val="0070C0"/>
              </a:solidFill>
              <a:latin typeface="Arial Unicode MS"/>
              <a:ea typeface="Arial Unicode MS"/>
              <a:cs typeface="Arial Unicode MS"/>
            </a:endParaRPr>
          </a:p>
          <a:p>
            <a:pPr marL="342900" indent="-342900">
              <a:spcBef>
                <a:spcPts val="1200"/>
              </a:spcBef>
              <a:buClr>
                <a:srgbClr val="6E815B"/>
              </a:buClr>
              <a:buFont typeface="Wingdings" pitchFamily="2" charset="2"/>
              <a:buChar char="v"/>
            </a:pPr>
            <a:r>
              <a:rPr lang="zh-CN" altLang="zh-CN" sz="2100" b="1">
                <a:solidFill>
                  <a:srgbClr val="0070C0"/>
                </a:solidFill>
                <a:latin typeface="宋体" charset="-122"/>
                <a:ea typeface="Arial Unicode MS"/>
                <a:cs typeface="Arial Unicode MS"/>
              </a:rPr>
              <a:t>环境破坏与贫困形成恶性循环</a:t>
            </a:r>
            <a:endParaRPr lang="zh-CN" altLang="en-US" sz="2100" b="1">
              <a:solidFill>
                <a:srgbClr val="0070C0"/>
              </a:solidFill>
              <a:latin typeface="宋体" charset="-122"/>
              <a:ea typeface="Arial Unicode MS"/>
              <a:cs typeface="Arial Unicode MS"/>
            </a:endParaRPr>
          </a:p>
          <a:p>
            <a:pPr marL="342900" indent="-342900">
              <a:buClr>
                <a:srgbClr val="6E815B"/>
              </a:buClr>
            </a:pPr>
            <a:r>
              <a:rPr lang="zh-CN" altLang="en-US" sz="2100" b="1">
                <a:solidFill>
                  <a:srgbClr val="0070C0"/>
                </a:solidFill>
                <a:latin typeface="Arial Unicode MS"/>
                <a:ea typeface="Arial Unicode MS"/>
                <a:cs typeface="Arial Unicode MS"/>
              </a:rPr>
              <a:t>	Vicious cycle between environmental degradation and poverty</a:t>
            </a:r>
            <a:endParaRPr lang="en-US" altLang="zh-CN" sz="2100" b="1">
              <a:solidFill>
                <a:srgbClr val="0070C0"/>
              </a:solidFill>
              <a:latin typeface="Arial Unicode MS"/>
              <a:ea typeface="Arial Unicode MS"/>
              <a:cs typeface="Arial Unicode MS"/>
            </a:endParaRPr>
          </a:p>
          <a:p>
            <a:pPr marL="342900" indent="-342900">
              <a:spcBef>
                <a:spcPts val="1200"/>
              </a:spcBef>
              <a:buClr>
                <a:srgbClr val="6E815B"/>
              </a:buClr>
              <a:buFont typeface="Wingdings" pitchFamily="2" charset="2"/>
              <a:buChar char="v"/>
            </a:pPr>
            <a:r>
              <a:rPr lang="zh-CN" altLang="zh-CN" sz="2100" b="1">
                <a:solidFill>
                  <a:srgbClr val="0070C0"/>
                </a:solidFill>
                <a:latin typeface="宋体" charset="-122"/>
                <a:ea typeface="Arial Unicode MS"/>
                <a:cs typeface="Arial Unicode MS"/>
              </a:rPr>
              <a:t>环境问题带来新的社会不公</a:t>
            </a:r>
            <a:endParaRPr lang="zh-CN" altLang="en-US" sz="2100" b="1">
              <a:solidFill>
                <a:srgbClr val="0070C0"/>
              </a:solidFill>
              <a:latin typeface="宋体" charset="-122"/>
              <a:ea typeface="Arial Unicode MS"/>
              <a:cs typeface="Arial Unicode MS"/>
            </a:endParaRPr>
          </a:p>
          <a:p>
            <a:pPr marL="342900" indent="-342900">
              <a:buClr>
                <a:srgbClr val="6E815B"/>
              </a:buClr>
            </a:pPr>
            <a:r>
              <a:rPr lang="zh-CN" altLang="en-US" sz="2100" b="1">
                <a:solidFill>
                  <a:srgbClr val="0070C0"/>
                </a:solidFill>
                <a:latin typeface="Arial Unicode MS"/>
                <a:ea typeface="Arial Unicode MS"/>
                <a:cs typeface="Arial Unicode MS"/>
              </a:rPr>
              <a:t>	New social injustice brought </a:t>
            </a:r>
            <a:r>
              <a:rPr lang="en-US" altLang="zh-CN" sz="2100" b="1">
                <a:solidFill>
                  <a:srgbClr val="0070C0"/>
                </a:solidFill>
                <a:latin typeface="Arial Unicode MS"/>
                <a:ea typeface="Arial Unicode MS"/>
                <a:cs typeface="Arial Unicode MS"/>
              </a:rPr>
              <a:t>about </a:t>
            </a:r>
            <a:r>
              <a:rPr lang="zh-CN" altLang="en-US" sz="2100" b="1">
                <a:solidFill>
                  <a:srgbClr val="0070C0"/>
                </a:solidFill>
                <a:latin typeface="Arial Unicode MS"/>
                <a:ea typeface="Arial Unicode MS"/>
                <a:cs typeface="Arial Unicode MS"/>
              </a:rPr>
              <a:t>by environmental issues</a:t>
            </a:r>
            <a:endParaRPr lang="zh-CN" altLang="zh-CN" sz="2100" b="1">
              <a:solidFill>
                <a:srgbClr val="0070C0"/>
              </a:solidFill>
              <a:latin typeface="Arial Unicode MS"/>
              <a:ea typeface="Arial Unicode MS"/>
              <a:cs typeface="Arial Unicode MS"/>
            </a:endParaRPr>
          </a:p>
          <a:p>
            <a:pPr marL="342900" indent="-342900">
              <a:spcBef>
                <a:spcPts val="1200"/>
              </a:spcBef>
              <a:buClr>
                <a:srgbClr val="6E815B"/>
              </a:buClr>
              <a:buFont typeface="Wingdings" pitchFamily="2" charset="2"/>
              <a:buChar char="v"/>
            </a:pPr>
            <a:r>
              <a:rPr lang="zh-CN" altLang="zh-CN" sz="2100" b="1">
                <a:solidFill>
                  <a:srgbClr val="0070C0"/>
                </a:solidFill>
                <a:latin typeface="宋体" charset="-122"/>
                <a:ea typeface="Arial Unicode MS"/>
                <a:cs typeface="Arial Unicode MS"/>
              </a:rPr>
              <a:t>城镇化快速发展使资源环境压力持续增加</a:t>
            </a:r>
            <a:endParaRPr lang="en-US" altLang="zh-CN" sz="2100" b="1">
              <a:solidFill>
                <a:srgbClr val="0070C0"/>
              </a:solidFill>
              <a:latin typeface="宋体" charset="-122"/>
              <a:ea typeface="Arial Unicode MS"/>
              <a:cs typeface="Arial Unicode MS"/>
            </a:endParaRPr>
          </a:p>
          <a:p>
            <a:pPr marL="342900" indent="-342900">
              <a:buClr>
                <a:srgbClr val="6E815B"/>
              </a:buClr>
            </a:pPr>
            <a:r>
              <a:rPr lang="zh-CN" altLang="en-US" sz="2100" b="1">
                <a:solidFill>
                  <a:srgbClr val="0070C0"/>
                </a:solidFill>
                <a:latin typeface="Arial Unicode MS"/>
                <a:ea typeface="Arial Unicode MS"/>
                <a:cs typeface="Arial Unicode MS"/>
              </a:rPr>
              <a:t>	Mounting pressure </a:t>
            </a:r>
            <a:r>
              <a:rPr lang="en-US" altLang="zh-CN" sz="2100" b="1">
                <a:solidFill>
                  <a:srgbClr val="0070C0"/>
                </a:solidFill>
                <a:latin typeface="Arial Unicode MS"/>
                <a:ea typeface="Arial Unicode MS"/>
                <a:cs typeface="Arial Unicode MS"/>
              </a:rPr>
              <a:t>o</a:t>
            </a:r>
            <a:r>
              <a:rPr lang="zh-CN" altLang="en-US" sz="2100" b="1">
                <a:solidFill>
                  <a:srgbClr val="0070C0"/>
                </a:solidFill>
                <a:latin typeface="Arial Unicode MS"/>
                <a:ea typeface="Arial Unicode MS"/>
                <a:cs typeface="Arial Unicode MS"/>
              </a:rPr>
              <a:t>n resources and the environment in the rapid urbanization</a:t>
            </a:r>
            <a:r>
              <a:rPr lang="zh-CN" altLang="en-US" sz="2000" b="1">
                <a:solidFill>
                  <a:srgbClr val="0070C0"/>
                </a:solidFill>
                <a:latin typeface="Arial Unicode MS"/>
                <a:ea typeface="Arial Unicode MS"/>
                <a:cs typeface="Arial Unicode MS"/>
              </a:rPr>
              <a:t> </a:t>
            </a:r>
            <a:endParaRPr lang="en-US" altLang="zh-CN" sz="2000" b="1">
              <a:solidFill>
                <a:srgbClr val="0070C0"/>
              </a:solidFill>
              <a:latin typeface="Arial Unicode MS"/>
              <a:ea typeface="Arial Unicode MS"/>
              <a:cs typeface="Arial Unicode M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txBox="1">
            <a:spLocks noChangeArrowheads="1"/>
          </p:cNvSpPr>
          <p:nvPr/>
        </p:nvSpPr>
        <p:spPr bwMode="gray">
          <a:xfrm>
            <a:off x="179388" y="333375"/>
            <a:ext cx="8964612" cy="563563"/>
          </a:xfrm>
          <a:prstGeom prst="rect">
            <a:avLst/>
          </a:prstGeom>
          <a:noFill/>
          <a:ln w="9525">
            <a:noFill/>
            <a:miter lim="800000"/>
            <a:headEnd/>
            <a:tailEnd/>
          </a:ln>
        </p:spPr>
        <p:txBody>
          <a:bodyPr anchor="ctr"/>
          <a:lstStyle/>
          <a:p>
            <a:r>
              <a:rPr lang="en-US" altLang="zh-CN" sz="2400" b="1">
                <a:solidFill>
                  <a:schemeClr val="tx2"/>
                </a:solidFill>
                <a:latin typeface="Arial Unicode MS"/>
                <a:ea typeface="Arial Unicode MS"/>
                <a:cs typeface="Arial Unicode MS"/>
              </a:rPr>
              <a:t>3.</a:t>
            </a:r>
            <a:r>
              <a:rPr lang="zh-CN" altLang="en-US" sz="2400" b="1">
                <a:solidFill>
                  <a:schemeClr val="tx2"/>
                </a:solidFill>
                <a:latin typeface="宋体" charset="-122"/>
                <a:ea typeface="Arial Unicode MS"/>
                <a:cs typeface="Arial Unicode MS"/>
              </a:rPr>
              <a:t>国际视角</a:t>
            </a:r>
            <a:r>
              <a:rPr lang="zh-CN" altLang="en-US" sz="2400" b="1">
                <a:solidFill>
                  <a:schemeClr val="tx2"/>
                </a:solidFill>
                <a:latin typeface="Arial Unicode MS"/>
                <a:ea typeface="Arial Unicode MS"/>
                <a:cs typeface="Arial Unicode MS"/>
              </a:rPr>
              <a:t> </a:t>
            </a:r>
            <a:r>
              <a:rPr lang="en-US" altLang="zh-CN" sz="2100" b="1">
                <a:solidFill>
                  <a:schemeClr val="tx2"/>
                </a:solidFill>
                <a:latin typeface="Arial Unicode MS"/>
                <a:ea typeface="Arial Unicode MS"/>
                <a:cs typeface="Arial Unicode MS"/>
              </a:rPr>
              <a:t>Perspectives From International  Practice and Theory</a:t>
            </a:r>
            <a:endParaRPr lang="en-US" altLang="zh-CN" sz="2100" b="1">
              <a:solidFill>
                <a:schemeClr val="tx2"/>
              </a:solidFill>
              <a:cs typeface="Arial" charset="0"/>
            </a:endParaRPr>
          </a:p>
        </p:txBody>
      </p:sp>
      <p:sp>
        <p:nvSpPr>
          <p:cNvPr id="22530" name="Rectangle 3"/>
          <p:cNvSpPr txBox="1">
            <a:spLocks noChangeArrowheads="1"/>
          </p:cNvSpPr>
          <p:nvPr/>
        </p:nvSpPr>
        <p:spPr bwMode="black">
          <a:xfrm>
            <a:off x="179388" y="1052513"/>
            <a:ext cx="5472112" cy="5472112"/>
          </a:xfrm>
          <a:prstGeom prst="rect">
            <a:avLst/>
          </a:prstGeom>
          <a:noFill/>
          <a:ln w="9525">
            <a:noFill/>
            <a:miter lim="800000"/>
            <a:headEnd/>
            <a:tailEnd/>
          </a:ln>
        </p:spPr>
        <p:txBody>
          <a:bodyPr/>
          <a:lstStyle/>
          <a:p>
            <a:pPr marL="342900" indent="-342900">
              <a:spcBef>
                <a:spcPct val="20000"/>
              </a:spcBef>
              <a:buClr>
                <a:srgbClr val="6E815B"/>
              </a:buClr>
              <a:buFont typeface="Wingdings" pitchFamily="2" charset="2"/>
              <a:buChar char="v"/>
            </a:pPr>
            <a:r>
              <a:rPr lang="zh-CN" altLang="en-US" sz="1500" b="1" dirty="0">
                <a:solidFill>
                  <a:srgbClr val="0070C0"/>
                </a:solidFill>
                <a:latin typeface="宋体" charset="-122"/>
                <a:ea typeface="Arial Unicode MS"/>
                <a:cs typeface="Arial Unicode MS"/>
              </a:rPr>
              <a:t>工业革命以来环境与社会互动发展的历史回顾</a:t>
            </a:r>
          </a:p>
          <a:p>
            <a:pPr marL="342900" indent="-342900">
              <a:spcBef>
                <a:spcPct val="20000"/>
              </a:spcBef>
              <a:buClr>
                <a:srgbClr val="6E815B"/>
              </a:buClr>
            </a:pPr>
            <a:r>
              <a:rPr lang="en-US" altLang="zh-CN" sz="1500" b="1" dirty="0">
                <a:solidFill>
                  <a:srgbClr val="0070C0"/>
                </a:solidFill>
                <a:latin typeface="Arial Unicode MS"/>
                <a:ea typeface="Arial Unicode MS"/>
                <a:cs typeface="Arial Unicode MS"/>
              </a:rPr>
              <a:t>	A historical review on Environmental protection &amp; social development since the Industrial Revolution </a:t>
            </a:r>
          </a:p>
          <a:p>
            <a:pPr marL="342900" indent="-342900">
              <a:spcBef>
                <a:spcPts val="1200"/>
              </a:spcBef>
              <a:buClr>
                <a:srgbClr val="6E815B"/>
              </a:buClr>
              <a:buFont typeface="Wingdings" pitchFamily="2" charset="2"/>
              <a:buChar char="v"/>
            </a:pPr>
            <a:r>
              <a:rPr lang="zh-CN" altLang="en-US" sz="1500" b="1" dirty="0">
                <a:solidFill>
                  <a:srgbClr val="0070C0"/>
                </a:solidFill>
                <a:latin typeface="宋体" charset="-122"/>
                <a:ea typeface="Arial Unicode MS"/>
                <a:cs typeface="Arial Unicode MS"/>
              </a:rPr>
              <a:t>国际上主要关注 以下领域：环境与贫困，环境与人口，环境、移民和城市化问题，环境与健康，环境与就业，环境与社会公平，环境与可持续消费</a:t>
            </a:r>
          </a:p>
          <a:p>
            <a:pPr marL="342900" indent="-342900">
              <a:spcBef>
                <a:spcPct val="20000"/>
              </a:spcBef>
              <a:buClr>
                <a:srgbClr val="6E815B"/>
              </a:buClr>
            </a:pPr>
            <a:r>
              <a:rPr lang="en-US" altLang="zh-CN" sz="1500" b="1" dirty="0">
                <a:solidFill>
                  <a:srgbClr val="0070C0"/>
                </a:solidFill>
                <a:latin typeface="Arial Unicode MS"/>
                <a:ea typeface="Arial Unicode MS"/>
                <a:cs typeface="Arial Unicode MS"/>
              </a:rPr>
              <a:t>	Key policy issues and research fields </a:t>
            </a:r>
            <a:r>
              <a:rPr lang="zh-CN" altLang="en-US" sz="1500" b="1" dirty="0">
                <a:solidFill>
                  <a:srgbClr val="0070C0"/>
                </a:solidFill>
                <a:latin typeface="Arial Unicode MS"/>
                <a:ea typeface="Arial Unicode MS"/>
                <a:cs typeface="Arial Unicode MS"/>
              </a:rPr>
              <a:t>include: environment and poverty, environment and population, environment, migration and urbanization, environment and health, environment and employment,  environment and social justice and environment and sustainable consumption</a:t>
            </a:r>
          </a:p>
          <a:p>
            <a:pPr marL="342900" indent="-342900">
              <a:spcBef>
                <a:spcPts val="1200"/>
              </a:spcBef>
              <a:buClr>
                <a:srgbClr val="6E815B"/>
              </a:buClr>
              <a:buFont typeface="Wingdings" pitchFamily="2" charset="2"/>
              <a:buChar char="v"/>
            </a:pPr>
            <a:r>
              <a:rPr lang="zh-CN" altLang="en-US" sz="1500" b="1" dirty="0">
                <a:solidFill>
                  <a:srgbClr val="0070C0"/>
                </a:solidFill>
                <a:latin typeface="宋体" charset="-122"/>
                <a:ea typeface="Arial Unicode MS"/>
                <a:cs typeface="Arial Unicode MS"/>
              </a:rPr>
              <a:t>如何理解环境与社会之间的关系？</a:t>
            </a:r>
            <a:r>
              <a:rPr lang="zh-CN" altLang="en-US" sz="1500" b="1" dirty="0">
                <a:solidFill>
                  <a:srgbClr val="0070C0"/>
                </a:solidFill>
                <a:latin typeface="Arial Unicode MS"/>
                <a:ea typeface="Arial Unicode MS"/>
                <a:cs typeface="Arial Unicode MS"/>
              </a:rPr>
              <a:t> </a:t>
            </a:r>
          </a:p>
          <a:p>
            <a:pPr marL="342900" indent="-342900">
              <a:spcBef>
                <a:spcPct val="20000"/>
              </a:spcBef>
              <a:buClr>
                <a:srgbClr val="6E815B"/>
              </a:buClr>
            </a:pPr>
            <a:r>
              <a:rPr lang="en-US" altLang="zh-CN" sz="1500" b="1" dirty="0">
                <a:solidFill>
                  <a:srgbClr val="0070C0"/>
                </a:solidFill>
                <a:latin typeface="Arial Unicode MS"/>
                <a:ea typeface="Arial Unicode MS"/>
                <a:cs typeface="Arial Unicode MS"/>
              </a:rPr>
              <a:t>	How to understand the relationship between environment and society</a:t>
            </a:r>
            <a:r>
              <a:rPr lang="zh-CN" altLang="en-US" sz="1500" b="1" dirty="0">
                <a:solidFill>
                  <a:srgbClr val="0070C0"/>
                </a:solidFill>
                <a:latin typeface="Arial Unicode MS"/>
                <a:ea typeface="Arial Unicode MS"/>
                <a:cs typeface="Arial Unicode MS"/>
              </a:rPr>
              <a:t>？</a:t>
            </a:r>
            <a:endParaRPr lang="en-US" altLang="zh-CN" sz="1500" b="1" dirty="0">
              <a:solidFill>
                <a:srgbClr val="0070C0"/>
              </a:solidFill>
              <a:latin typeface="Arial Unicode MS"/>
              <a:ea typeface="Arial Unicode MS"/>
              <a:cs typeface="Arial Unicode MS"/>
            </a:endParaRPr>
          </a:p>
          <a:p>
            <a:pPr marL="742950" lvl="1" indent="-285750">
              <a:spcBef>
                <a:spcPts val="1200"/>
              </a:spcBef>
              <a:buClr>
                <a:srgbClr val="6E815B"/>
              </a:buClr>
              <a:buFont typeface="Wingdings" pitchFamily="2" charset="2"/>
              <a:buChar char="n"/>
            </a:pPr>
            <a:r>
              <a:rPr lang="zh-CN" altLang="en-US" sz="1500" b="1" dirty="0">
                <a:solidFill>
                  <a:srgbClr val="0070C0"/>
                </a:solidFill>
                <a:latin typeface="宋体" charset="-122"/>
                <a:ea typeface="Arial Unicode MS"/>
                <a:cs typeface="Arial Unicode MS"/>
              </a:rPr>
              <a:t>可持续发展框架下三个维度的全面认识</a:t>
            </a:r>
          </a:p>
          <a:p>
            <a:pPr marL="742950" lvl="1" indent="-285750">
              <a:spcBef>
                <a:spcPct val="20000"/>
              </a:spcBef>
              <a:buClr>
                <a:srgbClr val="6E815B"/>
              </a:buClr>
            </a:pPr>
            <a:r>
              <a:rPr lang="en-US" altLang="zh-CN" sz="1500" b="1" dirty="0">
                <a:solidFill>
                  <a:srgbClr val="0070C0"/>
                </a:solidFill>
                <a:latin typeface="Arial Unicode MS"/>
                <a:ea typeface="Arial Unicode MS"/>
                <a:cs typeface="Arial Unicode MS"/>
              </a:rPr>
              <a:t>	Comprehensive understanding of three dimensions  under the framework of sustainable development</a:t>
            </a:r>
            <a:endParaRPr lang="zh-CN" altLang="en-US" sz="1500" b="1" dirty="0">
              <a:solidFill>
                <a:srgbClr val="0070C0"/>
              </a:solidFill>
              <a:latin typeface="Arial Unicode MS"/>
              <a:ea typeface="Arial Unicode MS"/>
              <a:cs typeface="Arial Unicode MS"/>
            </a:endParaRPr>
          </a:p>
          <a:p>
            <a:pPr marL="742950" lvl="1" indent="-285750">
              <a:spcBef>
                <a:spcPct val="20000"/>
              </a:spcBef>
              <a:buClr>
                <a:srgbClr val="6E815B"/>
              </a:buClr>
              <a:buFont typeface="Wingdings" pitchFamily="2" charset="2"/>
              <a:buChar char="n"/>
            </a:pPr>
            <a:r>
              <a:rPr lang="zh-CN" altLang="en-US" sz="1500" b="1" dirty="0">
                <a:solidFill>
                  <a:srgbClr val="0070C0"/>
                </a:solidFill>
                <a:latin typeface="宋体" charset="-122"/>
                <a:ea typeface="Arial Unicode MS"/>
                <a:cs typeface="Arial Unicode MS"/>
              </a:rPr>
              <a:t>内嵌式的方法</a:t>
            </a:r>
          </a:p>
          <a:p>
            <a:pPr marL="742950" lvl="1" indent="-285750">
              <a:spcBef>
                <a:spcPct val="20000"/>
              </a:spcBef>
              <a:buClr>
                <a:srgbClr val="6E815B"/>
              </a:buClr>
            </a:pPr>
            <a:r>
              <a:rPr lang="zh-CN" altLang="en-US" sz="1500" b="1" dirty="0">
                <a:solidFill>
                  <a:srgbClr val="0070C0"/>
                </a:solidFill>
                <a:latin typeface="Arial Unicode MS"/>
                <a:ea typeface="Arial Unicode MS"/>
                <a:cs typeface="Arial Unicode MS"/>
              </a:rPr>
              <a:t>	</a:t>
            </a:r>
            <a:r>
              <a:rPr lang="zh-CN" altLang="zh-CN" sz="1500" b="1" dirty="0">
                <a:solidFill>
                  <a:srgbClr val="0070C0"/>
                </a:solidFill>
                <a:latin typeface="Arial Unicode MS"/>
                <a:ea typeface="Arial Unicode MS"/>
                <a:cs typeface="Arial Unicode MS"/>
              </a:rPr>
              <a:t>Embedded</a:t>
            </a:r>
            <a:r>
              <a:rPr lang="en-US" altLang="zh-CN" sz="1500" b="1" dirty="0">
                <a:solidFill>
                  <a:srgbClr val="0070C0"/>
                </a:solidFill>
                <a:latin typeface="Arial Unicode MS"/>
                <a:ea typeface="Arial Unicode MS"/>
                <a:cs typeface="Arial Unicode MS"/>
              </a:rPr>
              <a:t> method</a:t>
            </a:r>
          </a:p>
        </p:txBody>
      </p:sp>
      <p:pic>
        <p:nvPicPr>
          <p:cNvPr id="22531" name="图片 22"/>
          <p:cNvPicPr>
            <a:picLocks noChangeAspect="1" noChangeArrowheads="1"/>
          </p:cNvPicPr>
          <p:nvPr/>
        </p:nvPicPr>
        <p:blipFill>
          <a:blip r:embed="rId3"/>
          <a:srcRect/>
          <a:stretch>
            <a:fillRect/>
          </a:stretch>
        </p:blipFill>
        <p:spPr bwMode="auto">
          <a:xfrm>
            <a:off x="5795963" y="3636963"/>
            <a:ext cx="2952750" cy="2743200"/>
          </a:xfrm>
          <a:prstGeom prst="rect">
            <a:avLst/>
          </a:prstGeom>
          <a:noFill/>
          <a:ln w="9525">
            <a:noFill/>
            <a:miter lim="800000"/>
            <a:headEnd/>
            <a:tailEnd/>
          </a:ln>
        </p:spPr>
      </p:pic>
      <p:pic>
        <p:nvPicPr>
          <p:cNvPr id="22532" name="Picture 2" descr="Donut"/>
          <p:cNvPicPr>
            <a:picLocks noChangeAspect="1" noChangeArrowheads="1"/>
          </p:cNvPicPr>
          <p:nvPr/>
        </p:nvPicPr>
        <p:blipFill>
          <a:blip r:embed="rId4"/>
          <a:srcRect/>
          <a:stretch>
            <a:fillRect/>
          </a:stretch>
        </p:blipFill>
        <p:spPr bwMode="auto">
          <a:xfrm>
            <a:off x="5795963" y="1052513"/>
            <a:ext cx="2952750" cy="2693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txBox="1">
            <a:spLocks noChangeArrowheads="1"/>
          </p:cNvSpPr>
          <p:nvPr/>
        </p:nvSpPr>
        <p:spPr bwMode="gray">
          <a:xfrm>
            <a:off x="107950" y="333375"/>
            <a:ext cx="9144000" cy="563563"/>
          </a:xfrm>
          <a:prstGeom prst="rect">
            <a:avLst/>
          </a:prstGeom>
          <a:noFill/>
          <a:ln w="9525">
            <a:noFill/>
            <a:miter lim="800000"/>
            <a:headEnd/>
            <a:tailEnd/>
          </a:ln>
        </p:spPr>
        <p:txBody>
          <a:bodyPr anchor="ctr"/>
          <a:lstStyle/>
          <a:p>
            <a:r>
              <a:rPr lang="en-US" altLang="zh-CN" sz="2800" b="1" dirty="0">
                <a:solidFill>
                  <a:schemeClr val="tx2"/>
                </a:solidFill>
                <a:latin typeface="Arial Unicode MS"/>
                <a:ea typeface="Arial Unicode MS"/>
                <a:cs typeface="Arial Unicode MS"/>
              </a:rPr>
              <a:t>4.</a:t>
            </a:r>
            <a:r>
              <a:rPr lang="zh-CN" altLang="zh-CN" sz="2800" b="1" dirty="0">
                <a:solidFill>
                  <a:schemeClr val="tx2"/>
                </a:solidFill>
                <a:latin typeface="宋体" charset="-122"/>
                <a:ea typeface="Arial Unicode MS"/>
                <a:cs typeface="Arial Unicode MS"/>
              </a:rPr>
              <a:t>政策和行动框架</a:t>
            </a:r>
            <a:r>
              <a:rPr lang="zh-CN" altLang="zh-CN" sz="2800" b="1" dirty="0">
                <a:solidFill>
                  <a:schemeClr val="tx2"/>
                </a:solidFill>
                <a:latin typeface="Arial Unicode MS"/>
                <a:ea typeface="Arial Unicode MS"/>
                <a:cs typeface="Arial Unicode MS"/>
              </a:rPr>
              <a:t>  </a:t>
            </a:r>
            <a:r>
              <a:rPr lang="en-US" altLang="zh-CN" sz="2600" b="1" dirty="0">
                <a:solidFill>
                  <a:schemeClr val="tx2"/>
                </a:solidFill>
                <a:latin typeface="Arial Unicode MS"/>
                <a:ea typeface="Arial Unicode MS"/>
                <a:cs typeface="Arial Unicode MS"/>
              </a:rPr>
              <a:t>A </a:t>
            </a:r>
            <a:r>
              <a:rPr lang="zh-CN" altLang="zh-CN" sz="2600" b="1" dirty="0">
                <a:solidFill>
                  <a:schemeClr val="tx2"/>
                </a:solidFill>
                <a:latin typeface="Arial Unicode MS"/>
                <a:ea typeface="Arial Unicode MS"/>
                <a:cs typeface="Arial Unicode MS"/>
              </a:rPr>
              <a:t>Framework for Policy and Action</a:t>
            </a:r>
          </a:p>
        </p:txBody>
      </p:sp>
      <p:sp>
        <p:nvSpPr>
          <p:cNvPr id="24578" name="Rectangle 3"/>
          <p:cNvSpPr txBox="1">
            <a:spLocks noChangeArrowheads="1"/>
          </p:cNvSpPr>
          <p:nvPr/>
        </p:nvSpPr>
        <p:spPr bwMode="black">
          <a:xfrm>
            <a:off x="611188" y="1268413"/>
            <a:ext cx="8208962" cy="5111750"/>
          </a:xfrm>
          <a:prstGeom prst="rect">
            <a:avLst/>
          </a:prstGeom>
          <a:noFill/>
          <a:ln w="9525">
            <a:noFill/>
            <a:miter lim="800000"/>
            <a:headEnd/>
            <a:tailEnd/>
          </a:ln>
        </p:spPr>
        <p:txBody>
          <a:bodyPr/>
          <a:lstStyle/>
          <a:p>
            <a:pPr marL="342900" indent="-342900">
              <a:buClr>
                <a:srgbClr val="6E815B"/>
              </a:buClr>
              <a:buFont typeface="Wingdings" pitchFamily="2" charset="2"/>
              <a:buChar char="v"/>
            </a:pPr>
            <a:r>
              <a:rPr lang="zh-CN" altLang="en-US" sz="2400" b="1" dirty="0">
                <a:solidFill>
                  <a:srgbClr val="0070C0"/>
                </a:solidFill>
                <a:latin typeface="宋体" charset="-122"/>
                <a:ea typeface="Arial Unicode MS"/>
                <a:cs typeface="Arial Unicode MS"/>
              </a:rPr>
              <a:t>制定政策的基本原则</a:t>
            </a:r>
          </a:p>
          <a:p>
            <a:pPr marL="342900" indent="-342900">
              <a:buClr>
                <a:srgbClr val="6E815B"/>
              </a:buClr>
            </a:pPr>
            <a:r>
              <a:rPr lang="en-US" altLang="zh-CN" sz="2400" b="1" dirty="0">
                <a:solidFill>
                  <a:srgbClr val="0070C0"/>
                </a:solidFill>
                <a:latin typeface="Arial Unicode MS"/>
                <a:ea typeface="Arial Unicode MS"/>
                <a:cs typeface="Arial Unicode MS"/>
              </a:rPr>
              <a:t>	Basic principles</a:t>
            </a:r>
          </a:p>
          <a:p>
            <a:pPr marL="742950" lvl="1" indent="-285750">
              <a:spcBef>
                <a:spcPts val="1200"/>
              </a:spcBef>
              <a:buClr>
                <a:srgbClr val="6E815B"/>
              </a:buClr>
              <a:buFont typeface="Wingdings" pitchFamily="2" charset="2"/>
              <a:buChar char="n"/>
            </a:pPr>
            <a:r>
              <a:rPr lang="zh-CN" altLang="en-US" sz="2200" b="1" dirty="0">
                <a:solidFill>
                  <a:srgbClr val="0070C0"/>
                </a:solidFill>
                <a:latin typeface="宋体" charset="-122"/>
                <a:ea typeface="Arial Unicode MS"/>
                <a:cs typeface="Arial Unicode MS"/>
              </a:rPr>
              <a:t>多方参与</a:t>
            </a:r>
          </a:p>
          <a:p>
            <a:pPr marL="742950" lvl="1" indent="-285750">
              <a:buClr>
                <a:srgbClr val="6E815B"/>
              </a:buClr>
            </a:pPr>
            <a:r>
              <a:rPr lang="en-US" altLang="zh-CN" sz="2200" b="1" dirty="0">
                <a:solidFill>
                  <a:srgbClr val="0070C0"/>
                </a:solidFill>
                <a:latin typeface="Arial Unicode MS"/>
                <a:ea typeface="Arial Unicode MS"/>
                <a:cs typeface="Arial Unicode MS"/>
              </a:rPr>
              <a:t>	Multi-party participation</a:t>
            </a:r>
          </a:p>
          <a:p>
            <a:pPr marL="742950" lvl="1" indent="-285750">
              <a:spcBef>
                <a:spcPts val="1200"/>
              </a:spcBef>
              <a:buClr>
                <a:srgbClr val="6E815B"/>
              </a:buClr>
              <a:buFont typeface="Wingdings" pitchFamily="2" charset="2"/>
              <a:buChar char="n"/>
            </a:pPr>
            <a:r>
              <a:rPr lang="zh-CN" altLang="en-US" sz="2200" b="1" dirty="0">
                <a:solidFill>
                  <a:srgbClr val="0070C0"/>
                </a:solidFill>
                <a:latin typeface="宋体" charset="-122"/>
                <a:ea typeface="Arial Unicode MS"/>
                <a:cs typeface="Arial Unicode MS"/>
              </a:rPr>
              <a:t>长期与短期目标相结合</a:t>
            </a:r>
          </a:p>
          <a:p>
            <a:pPr marL="742950" lvl="1" indent="-285750">
              <a:buClr>
                <a:srgbClr val="6E815B"/>
              </a:buClr>
            </a:pPr>
            <a:r>
              <a:rPr lang="en-US" altLang="zh-CN" sz="2200" b="1" dirty="0">
                <a:solidFill>
                  <a:srgbClr val="0070C0"/>
                </a:solidFill>
                <a:latin typeface="Arial Unicode MS"/>
                <a:ea typeface="Arial Unicode MS"/>
                <a:cs typeface="Arial Unicode MS"/>
              </a:rPr>
              <a:t>	Long-term and short-term combination</a:t>
            </a:r>
          </a:p>
          <a:p>
            <a:pPr marL="742950" lvl="1" indent="-285750">
              <a:spcBef>
                <a:spcPts val="1200"/>
              </a:spcBef>
              <a:buClr>
                <a:srgbClr val="6E815B"/>
              </a:buClr>
              <a:buFont typeface="Wingdings" pitchFamily="2" charset="2"/>
              <a:buChar char="n"/>
            </a:pPr>
            <a:r>
              <a:rPr lang="zh-CN" altLang="en-US" sz="2200" b="1" dirty="0">
                <a:solidFill>
                  <a:srgbClr val="0070C0"/>
                </a:solidFill>
                <a:latin typeface="宋体" charset="-122"/>
                <a:ea typeface="Arial Unicode MS"/>
                <a:cs typeface="Arial Unicode MS"/>
              </a:rPr>
              <a:t>政策目标一致性</a:t>
            </a:r>
          </a:p>
          <a:p>
            <a:pPr marL="742950" lvl="1" indent="-285750">
              <a:buClr>
                <a:srgbClr val="6E815B"/>
              </a:buClr>
            </a:pPr>
            <a:r>
              <a:rPr lang="en-US" altLang="zh-CN" sz="2200" b="1" dirty="0">
                <a:solidFill>
                  <a:srgbClr val="0070C0"/>
                </a:solidFill>
                <a:latin typeface="Arial Unicode MS"/>
                <a:ea typeface="Arial Unicode MS"/>
                <a:cs typeface="Arial Unicode MS"/>
              </a:rPr>
              <a:t>	Goal congruence</a:t>
            </a:r>
            <a:endParaRPr lang="zh-CN" altLang="en-US" sz="2200" b="1" dirty="0">
              <a:solidFill>
                <a:srgbClr val="0070C0"/>
              </a:solidFill>
              <a:latin typeface="Arial Unicode MS"/>
              <a:ea typeface="Arial Unicode MS"/>
              <a:cs typeface="Arial Unicode MS"/>
            </a:endParaRPr>
          </a:p>
          <a:p>
            <a:pPr marL="742950" lvl="1" indent="-285750">
              <a:spcBef>
                <a:spcPts val="1200"/>
              </a:spcBef>
              <a:buClr>
                <a:srgbClr val="6E815B"/>
              </a:buClr>
              <a:buFont typeface="Wingdings" pitchFamily="2" charset="2"/>
              <a:buChar char="n"/>
            </a:pPr>
            <a:r>
              <a:rPr lang="zh-CN" altLang="en-US" sz="2200" b="1" dirty="0">
                <a:solidFill>
                  <a:srgbClr val="0070C0"/>
                </a:solidFill>
                <a:latin typeface="宋体" charset="-122"/>
                <a:ea typeface="Arial Unicode MS"/>
                <a:cs typeface="Arial Unicode MS"/>
              </a:rPr>
              <a:t>以法制为保障</a:t>
            </a:r>
          </a:p>
          <a:p>
            <a:pPr marL="742950" lvl="1" indent="-285750">
              <a:buClr>
                <a:srgbClr val="6E815B"/>
              </a:buClr>
            </a:pPr>
            <a:r>
              <a:rPr lang="en-US" altLang="zh-CN" sz="2200" b="1" dirty="0">
                <a:solidFill>
                  <a:srgbClr val="0070C0"/>
                </a:solidFill>
                <a:latin typeface="Arial Unicode MS"/>
                <a:ea typeface="Arial Unicode MS"/>
                <a:cs typeface="Arial Unicode MS"/>
              </a:rPr>
              <a:t>	Legal guarantee</a:t>
            </a:r>
            <a:endParaRPr lang="zh-CN" altLang="en-US" sz="2200" b="1" dirty="0">
              <a:solidFill>
                <a:srgbClr val="0070C0"/>
              </a:solidFill>
              <a:latin typeface="Arial Unicode MS"/>
              <a:ea typeface="Arial Unicode MS"/>
              <a:cs typeface="Arial Unicode MS"/>
            </a:endParaRPr>
          </a:p>
          <a:p>
            <a:pPr marL="742950" lvl="1" indent="-285750">
              <a:spcBef>
                <a:spcPts val="1200"/>
              </a:spcBef>
              <a:buClr>
                <a:srgbClr val="6E815B"/>
              </a:buClr>
              <a:buFont typeface="Wingdings" pitchFamily="2" charset="2"/>
              <a:buChar char="n"/>
            </a:pPr>
            <a:r>
              <a:rPr lang="zh-CN" altLang="en-US" sz="2200" b="1" dirty="0">
                <a:solidFill>
                  <a:srgbClr val="0070C0"/>
                </a:solidFill>
                <a:latin typeface="宋体" charset="-122"/>
                <a:ea typeface="Arial Unicode MS"/>
                <a:cs typeface="Arial Unicode MS"/>
              </a:rPr>
              <a:t>公平正义</a:t>
            </a:r>
            <a:endParaRPr lang="en-US" altLang="zh-CN" sz="2200" b="1" dirty="0">
              <a:solidFill>
                <a:srgbClr val="0070C0"/>
              </a:solidFill>
              <a:latin typeface="宋体" charset="-122"/>
              <a:ea typeface="Arial Unicode MS"/>
              <a:cs typeface="Arial Unicode MS"/>
            </a:endParaRPr>
          </a:p>
          <a:p>
            <a:pPr marL="742950" lvl="1" indent="-285750">
              <a:buClr>
                <a:srgbClr val="6E815B"/>
              </a:buClr>
            </a:pPr>
            <a:r>
              <a:rPr lang="en-US" altLang="zh-CN" sz="2200" b="1" dirty="0">
                <a:solidFill>
                  <a:srgbClr val="0070C0"/>
                </a:solidFill>
                <a:latin typeface="Arial Unicode MS"/>
                <a:ea typeface="Arial Unicode MS"/>
                <a:cs typeface="Arial Unicode MS"/>
              </a:rPr>
              <a:t>	Equity and justice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txBox="1">
            <a:spLocks noChangeArrowheads="1"/>
          </p:cNvSpPr>
          <p:nvPr/>
        </p:nvSpPr>
        <p:spPr bwMode="gray">
          <a:xfrm>
            <a:off x="107950" y="273050"/>
            <a:ext cx="9036050" cy="563563"/>
          </a:xfrm>
          <a:prstGeom prst="rect">
            <a:avLst/>
          </a:prstGeom>
          <a:noFill/>
          <a:ln w="9525">
            <a:noFill/>
            <a:miter lim="800000"/>
            <a:headEnd/>
            <a:tailEnd/>
          </a:ln>
        </p:spPr>
        <p:txBody>
          <a:bodyPr anchor="ctr"/>
          <a:lstStyle/>
          <a:p>
            <a:r>
              <a:rPr lang="en-US" altLang="zh-CN" sz="2800" b="1">
                <a:solidFill>
                  <a:schemeClr val="tx2"/>
                </a:solidFill>
                <a:latin typeface="Arial Unicode MS"/>
                <a:ea typeface="Arial Unicode MS"/>
                <a:cs typeface="Arial Unicode MS"/>
              </a:rPr>
              <a:t>4.</a:t>
            </a:r>
            <a:r>
              <a:rPr lang="zh-CN" altLang="en-US" sz="2800" b="1">
                <a:solidFill>
                  <a:schemeClr val="tx2"/>
                </a:solidFill>
                <a:latin typeface="宋体" charset="-122"/>
                <a:ea typeface="Arial Unicode MS"/>
                <a:cs typeface="Arial Unicode MS"/>
              </a:rPr>
              <a:t>政策和行动框架</a:t>
            </a:r>
            <a:r>
              <a:rPr lang="zh-CN" altLang="en-US" sz="2800" b="1">
                <a:solidFill>
                  <a:schemeClr val="tx2"/>
                </a:solidFill>
                <a:latin typeface="Arial Unicode MS"/>
                <a:ea typeface="Arial Unicode MS"/>
                <a:cs typeface="Arial Unicode MS"/>
              </a:rPr>
              <a:t>  </a:t>
            </a:r>
            <a:r>
              <a:rPr lang="en-US" altLang="zh-CN" sz="2600" b="1">
                <a:solidFill>
                  <a:schemeClr val="tx2"/>
                </a:solidFill>
                <a:latin typeface="Arial Unicode MS"/>
                <a:ea typeface="Arial Unicode MS"/>
                <a:cs typeface="Arial Unicode MS"/>
              </a:rPr>
              <a:t>A </a:t>
            </a:r>
            <a:r>
              <a:rPr lang="zh-CN" altLang="zh-CN" sz="2600" b="1">
                <a:solidFill>
                  <a:schemeClr val="tx2"/>
                </a:solidFill>
                <a:latin typeface="Arial Unicode MS"/>
                <a:ea typeface="Arial Unicode MS"/>
                <a:cs typeface="Arial Unicode MS"/>
              </a:rPr>
              <a:t>Framework for </a:t>
            </a:r>
            <a:r>
              <a:rPr lang="zh-CN" altLang="en-US" sz="2600" b="1">
                <a:solidFill>
                  <a:schemeClr val="tx2"/>
                </a:solidFill>
                <a:latin typeface="Arial Unicode MS"/>
                <a:ea typeface="Arial Unicode MS"/>
                <a:cs typeface="Arial Unicode MS"/>
              </a:rPr>
              <a:t>P</a:t>
            </a:r>
            <a:r>
              <a:rPr lang="en-US" altLang="zh-CN" sz="2600" b="1">
                <a:solidFill>
                  <a:schemeClr val="tx2"/>
                </a:solidFill>
                <a:latin typeface="Arial Unicode MS"/>
                <a:ea typeface="Arial Unicode MS"/>
                <a:cs typeface="Arial Unicode MS"/>
              </a:rPr>
              <a:t>olicy and </a:t>
            </a:r>
            <a:r>
              <a:rPr lang="zh-CN" altLang="zh-CN" sz="2600" b="1">
                <a:solidFill>
                  <a:schemeClr val="tx2"/>
                </a:solidFill>
                <a:latin typeface="Arial Unicode MS"/>
                <a:ea typeface="Arial Unicode MS"/>
                <a:cs typeface="Arial Unicode MS"/>
              </a:rPr>
              <a:t>Action</a:t>
            </a:r>
            <a:endParaRPr lang="en-US" altLang="zh-CN" sz="2600" b="1">
              <a:solidFill>
                <a:schemeClr val="tx2"/>
              </a:solidFill>
              <a:latin typeface="Arial Unicode MS"/>
              <a:ea typeface="Arial Unicode MS"/>
              <a:cs typeface="Arial Unicode MS"/>
            </a:endParaRPr>
          </a:p>
        </p:txBody>
      </p:sp>
      <p:sp>
        <p:nvSpPr>
          <p:cNvPr id="3" name="TextBox 2"/>
          <p:cNvSpPr txBox="1"/>
          <p:nvPr/>
        </p:nvSpPr>
        <p:spPr>
          <a:xfrm>
            <a:off x="323850" y="1125538"/>
            <a:ext cx="8820150" cy="8953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zh-CN" altLang="en-US" sz="2000" b="1"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从三个维度协调环境保持与社会发展的关系</a:t>
            </a:r>
          </a:p>
          <a:p>
            <a:pPr>
              <a:defRPr/>
            </a:pPr>
            <a:r>
              <a:rPr lang="en-US" altLang="zh-CN" sz="1600" b="1"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Coordinating the relationship between environmental protection and social development from three dimensions</a:t>
            </a:r>
            <a:r>
              <a:rPr lang="en-US" altLang="zh-CN" sz="1600"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6627" name="Picture 3" descr="D:\YJTrans\XM-zl\XM-201309\国务院研究室-20130909\图片2.jpg"/>
          <p:cNvPicPr>
            <a:picLocks noChangeAspect="1" noChangeArrowheads="1"/>
          </p:cNvPicPr>
          <p:nvPr/>
        </p:nvPicPr>
        <p:blipFill>
          <a:blip r:embed="rId3"/>
          <a:srcRect/>
          <a:stretch>
            <a:fillRect/>
          </a:stretch>
        </p:blipFill>
        <p:spPr bwMode="auto">
          <a:xfrm>
            <a:off x="4572000" y="2060575"/>
            <a:ext cx="4176713" cy="4170363"/>
          </a:xfrm>
          <a:prstGeom prst="rect">
            <a:avLst/>
          </a:prstGeom>
          <a:noFill/>
          <a:ln w="9525">
            <a:noFill/>
            <a:miter lim="800000"/>
            <a:headEnd/>
            <a:tailEnd/>
          </a:ln>
        </p:spPr>
      </p:pic>
      <p:pic>
        <p:nvPicPr>
          <p:cNvPr id="26628" name="Picture 4" descr="三维度2"/>
          <p:cNvPicPr>
            <a:picLocks noChangeAspect="1" noChangeArrowheads="1"/>
          </p:cNvPicPr>
          <p:nvPr/>
        </p:nvPicPr>
        <p:blipFill>
          <a:blip r:embed="rId4"/>
          <a:srcRect/>
          <a:stretch>
            <a:fillRect/>
          </a:stretch>
        </p:blipFill>
        <p:spPr bwMode="auto">
          <a:xfrm>
            <a:off x="323850" y="2133600"/>
            <a:ext cx="4032250" cy="403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txBox="1">
            <a:spLocks noChangeArrowheads="1"/>
          </p:cNvSpPr>
          <p:nvPr/>
        </p:nvSpPr>
        <p:spPr bwMode="gray">
          <a:xfrm>
            <a:off x="352425" y="273050"/>
            <a:ext cx="7675563" cy="563563"/>
          </a:xfrm>
          <a:prstGeom prst="rect">
            <a:avLst/>
          </a:prstGeom>
          <a:noFill/>
          <a:ln w="9525">
            <a:noFill/>
            <a:miter lim="800000"/>
            <a:headEnd/>
            <a:tailEnd/>
          </a:ln>
        </p:spPr>
        <p:txBody>
          <a:bodyPr anchor="ctr"/>
          <a:lstStyle/>
          <a:p>
            <a:r>
              <a:rPr lang="en-US" altLang="zh-CN" sz="3200" b="1">
                <a:solidFill>
                  <a:schemeClr val="tx2"/>
                </a:solidFill>
                <a:latin typeface="Arial Unicode MS"/>
                <a:ea typeface="Arial Unicode MS"/>
                <a:cs typeface="Arial Unicode MS"/>
              </a:rPr>
              <a:t>5.</a:t>
            </a:r>
            <a:r>
              <a:rPr lang="zh-CN" altLang="zh-CN" sz="2800" b="1">
                <a:solidFill>
                  <a:schemeClr val="tx2"/>
                </a:solidFill>
                <a:latin typeface="宋体" charset="-122"/>
                <a:ea typeface="Arial Unicode MS"/>
                <a:cs typeface="Arial Unicode MS"/>
              </a:rPr>
              <a:t>政策建议</a:t>
            </a:r>
            <a:r>
              <a:rPr lang="zh-CN" altLang="en-US" sz="2800" b="1">
                <a:solidFill>
                  <a:schemeClr val="tx2"/>
                </a:solidFill>
                <a:latin typeface="Arial Unicode MS"/>
                <a:ea typeface="Arial Unicode MS"/>
                <a:cs typeface="Arial Unicode MS"/>
              </a:rPr>
              <a:t>   P</a:t>
            </a:r>
            <a:r>
              <a:rPr lang="zh-CN" altLang="zh-CN" sz="2800" b="1">
                <a:solidFill>
                  <a:schemeClr val="tx2"/>
                </a:solidFill>
                <a:latin typeface="Arial Unicode MS"/>
                <a:ea typeface="Arial Unicode MS"/>
                <a:cs typeface="Arial Unicode MS"/>
              </a:rPr>
              <a:t>olicy </a:t>
            </a:r>
            <a:r>
              <a:rPr lang="zh-CN" altLang="en-US" sz="2800" b="1">
                <a:solidFill>
                  <a:schemeClr val="tx2"/>
                </a:solidFill>
                <a:latin typeface="Arial Unicode MS"/>
                <a:ea typeface="Arial Unicode MS"/>
                <a:cs typeface="Arial Unicode MS"/>
              </a:rPr>
              <a:t>R</a:t>
            </a:r>
            <a:r>
              <a:rPr lang="zh-CN" altLang="zh-CN" sz="2800" b="1">
                <a:solidFill>
                  <a:schemeClr val="tx2"/>
                </a:solidFill>
                <a:latin typeface="Arial Unicode MS"/>
                <a:ea typeface="Arial Unicode MS"/>
                <a:cs typeface="Arial Unicode MS"/>
              </a:rPr>
              <a:t>ecommendations</a:t>
            </a:r>
            <a:endParaRPr lang="en-US" altLang="zh-CN" sz="2800" b="1">
              <a:solidFill>
                <a:schemeClr val="tx2"/>
              </a:solidFill>
              <a:latin typeface="Arial Unicode MS"/>
              <a:ea typeface="Arial Unicode MS"/>
              <a:cs typeface="Arial Unicode MS"/>
            </a:endParaRPr>
          </a:p>
        </p:txBody>
      </p:sp>
      <p:pic>
        <p:nvPicPr>
          <p:cNvPr id="28674" name="Bilde 14" descr="Beskrivelse: Final diagram-ENG-V2"/>
          <p:cNvPicPr>
            <a:picLocks noChangeAspect="1" noChangeArrowheads="1"/>
          </p:cNvPicPr>
          <p:nvPr/>
        </p:nvPicPr>
        <p:blipFill>
          <a:blip r:embed="rId3"/>
          <a:srcRect/>
          <a:stretch>
            <a:fillRect/>
          </a:stretch>
        </p:blipFill>
        <p:spPr bwMode="auto">
          <a:xfrm>
            <a:off x="1116013" y="1989138"/>
            <a:ext cx="6938962" cy="4464050"/>
          </a:xfrm>
          <a:prstGeom prst="rect">
            <a:avLst/>
          </a:prstGeom>
          <a:noFill/>
          <a:ln w="9525">
            <a:noFill/>
            <a:miter lim="800000"/>
            <a:headEnd/>
            <a:tailEnd/>
          </a:ln>
        </p:spPr>
      </p:pic>
      <p:sp>
        <p:nvSpPr>
          <p:cNvPr id="4" name="TextBox 3"/>
          <p:cNvSpPr txBox="1"/>
          <p:nvPr/>
        </p:nvSpPr>
        <p:spPr>
          <a:xfrm>
            <a:off x="352425" y="1125538"/>
            <a:ext cx="8250238" cy="8350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altLang="zh-CN" sz="1600" b="1">
                <a:solidFill>
                  <a:srgbClr val="0070C0"/>
                </a:solidFill>
                <a:latin typeface="宋体" charset="-122"/>
                <a:ea typeface="Arial Unicode MS"/>
                <a:cs typeface="Arial Unicode MS"/>
              </a:rPr>
              <a:t>建议1：提出2050年愿景并制定实现愿景所需的阶段性政策和行动计划</a:t>
            </a:r>
          </a:p>
          <a:p>
            <a:r>
              <a:rPr lang="en-US" altLang="zh-CN" sz="1600" b="1">
                <a:solidFill>
                  <a:srgbClr val="0070C0"/>
                </a:solidFill>
                <a:latin typeface="Arial" charset="0"/>
                <a:cs typeface="Arial" charset="0"/>
              </a:rPr>
              <a:t>Recommendation1: </a:t>
            </a:r>
            <a:r>
              <a:rPr lang="en-US" altLang="zh-CN" sz="1600">
                <a:solidFill>
                  <a:srgbClr val="0070C0"/>
                </a:solidFill>
                <a:latin typeface="Arial" charset="0"/>
                <a:cs typeface="Arial" charset="0"/>
              </a:rPr>
              <a:t>Elaborating a 2050 vision and developing a phased plan of policy and actions that will be essential in achieving that vision</a:t>
            </a:r>
            <a:endParaRPr lang="zh-CN" altLang="en-US" sz="1600">
              <a:solidFill>
                <a:srgbClr val="0070C0"/>
              </a:solidFill>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txBox="1">
            <a:spLocks noChangeArrowheads="1"/>
          </p:cNvSpPr>
          <p:nvPr/>
        </p:nvSpPr>
        <p:spPr bwMode="gray">
          <a:xfrm>
            <a:off x="352425" y="273050"/>
            <a:ext cx="7675563" cy="563563"/>
          </a:xfrm>
          <a:prstGeom prst="rect">
            <a:avLst/>
          </a:prstGeom>
          <a:noFill/>
          <a:ln w="9525">
            <a:noFill/>
            <a:miter lim="800000"/>
            <a:headEnd/>
            <a:tailEnd/>
          </a:ln>
        </p:spPr>
        <p:txBody>
          <a:bodyPr anchor="ctr"/>
          <a:lstStyle/>
          <a:p>
            <a:r>
              <a:rPr lang="en-US" altLang="zh-CN" sz="3200" b="1">
                <a:solidFill>
                  <a:schemeClr val="tx2"/>
                </a:solidFill>
                <a:latin typeface="Arial Unicode MS"/>
                <a:ea typeface="Arial Unicode MS"/>
                <a:cs typeface="Arial Unicode MS"/>
              </a:rPr>
              <a:t>5.</a:t>
            </a:r>
            <a:r>
              <a:rPr lang="zh-CN" altLang="zh-CN" sz="2800" b="1">
                <a:solidFill>
                  <a:schemeClr val="tx2"/>
                </a:solidFill>
                <a:latin typeface="宋体" charset="-122"/>
                <a:ea typeface="Arial Unicode MS"/>
                <a:cs typeface="Arial Unicode MS"/>
              </a:rPr>
              <a:t>政策建议</a:t>
            </a:r>
            <a:r>
              <a:rPr lang="zh-CN" altLang="en-US" sz="2800" b="1">
                <a:solidFill>
                  <a:schemeClr val="tx2"/>
                </a:solidFill>
                <a:latin typeface="Arial Unicode MS"/>
                <a:ea typeface="Arial Unicode MS"/>
                <a:cs typeface="Arial Unicode MS"/>
              </a:rPr>
              <a:t>   P</a:t>
            </a:r>
            <a:r>
              <a:rPr lang="zh-CN" altLang="zh-CN" sz="2800" b="1">
                <a:solidFill>
                  <a:schemeClr val="tx2"/>
                </a:solidFill>
                <a:latin typeface="Arial Unicode MS"/>
                <a:ea typeface="Arial Unicode MS"/>
                <a:cs typeface="Arial Unicode MS"/>
              </a:rPr>
              <a:t>olicy </a:t>
            </a:r>
            <a:r>
              <a:rPr lang="zh-CN" altLang="en-US" sz="2800" b="1">
                <a:solidFill>
                  <a:schemeClr val="tx2"/>
                </a:solidFill>
                <a:latin typeface="Arial Unicode MS"/>
                <a:ea typeface="Arial Unicode MS"/>
                <a:cs typeface="Arial Unicode MS"/>
              </a:rPr>
              <a:t>R</a:t>
            </a:r>
            <a:r>
              <a:rPr lang="zh-CN" altLang="zh-CN" sz="2800" b="1">
                <a:solidFill>
                  <a:schemeClr val="tx2"/>
                </a:solidFill>
                <a:latin typeface="Arial Unicode MS"/>
                <a:ea typeface="Arial Unicode MS"/>
                <a:cs typeface="Arial Unicode MS"/>
              </a:rPr>
              <a:t>ecommendations</a:t>
            </a:r>
            <a:endParaRPr lang="en-US" altLang="zh-CN" sz="2800" b="1">
              <a:solidFill>
                <a:schemeClr val="tx2"/>
              </a:solidFill>
              <a:latin typeface="Arial Unicode MS"/>
              <a:ea typeface="Arial Unicode MS"/>
              <a:cs typeface="Arial Unicode MS"/>
            </a:endParaRPr>
          </a:p>
        </p:txBody>
      </p:sp>
      <p:pic>
        <p:nvPicPr>
          <p:cNvPr id="30722" name="Picture 2" descr="Draft diagram-CN"/>
          <p:cNvPicPr>
            <a:picLocks noChangeAspect="1" noChangeArrowheads="1"/>
          </p:cNvPicPr>
          <p:nvPr/>
        </p:nvPicPr>
        <p:blipFill>
          <a:blip r:embed="rId2"/>
          <a:srcRect/>
          <a:stretch>
            <a:fillRect/>
          </a:stretch>
        </p:blipFill>
        <p:spPr bwMode="auto">
          <a:xfrm>
            <a:off x="395288" y="1341438"/>
            <a:ext cx="7632700" cy="474186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4552</TotalTime>
  <Words>502</Words>
  <Application>Microsoft Office PowerPoint</Application>
  <PresentationFormat>全屏显示(4:3)</PresentationFormat>
  <Paragraphs>152</Paragraphs>
  <Slides>16</Slides>
  <Notes>14</Notes>
  <HiddenSlides>0</HiddenSlides>
  <MMClips>0</MMClips>
  <ScaleCrop>false</ScaleCrop>
  <HeadingPairs>
    <vt:vector size="4" baseType="variant">
      <vt:variant>
        <vt:lpstr>主题</vt:lpstr>
      </vt:variant>
      <vt:variant>
        <vt:i4>1</vt:i4>
      </vt:variant>
      <vt:variant>
        <vt:lpstr>幻灯片标题</vt:lpstr>
      </vt:variant>
      <vt:variant>
        <vt:i4>16</vt:i4>
      </vt:variant>
    </vt:vector>
  </HeadingPairs>
  <TitlesOfParts>
    <vt:vector size="17"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tsinghua</dc:creator>
  <cp:lastModifiedBy>User</cp:lastModifiedBy>
  <cp:revision>97</cp:revision>
  <cp:lastPrinted>2013-10-26T03:01:39Z</cp:lastPrinted>
  <dcterms:created xsi:type="dcterms:W3CDTF">2013-06-30T10:05:08Z</dcterms:created>
  <dcterms:modified xsi:type="dcterms:W3CDTF">2013-11-05T10:39:12Z</dcterms:modified>
</cp:coreProperties>
</file>