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7" r:id="rId3"/>
    <p:sldId id="294" r:id="rId4"/>
    <p:sldId id="293" r:id="rId5"/>
    <p:sldId id="269" r:id="rId6"/>
    <p:sldId id="275" r:id="rId7"/>
    <p:sldId id="291" r:id="rId8"/>
    <p:sldId id="288" r:id="rId9"/>
    <p:sldId id="289" r:id="rId10"/>
    <p:sldId id="306" r:id="rId11"/>
    <p:sldId id="307" r:id="rId12"/>
    <p:sldId id="287" r:id="rId13"/>
    <p:sldId id="290" r:id="rId14"/>
    <p:sldId id="272" r:id="rId15"/>
    <p:sldId id="274" r:id="rId16"/>
    <p:sldId id="276" r:id="rId17"/>
    <p:sldId id="292" r:id="rId18"/>
    <p:sldId id="308" r:id="rId19"/>
    <p:sldId id="297" r:id="rId20"/>
    <p:sldId id="298" r:id="rId21"/>
    <p:sldId id="299" r:id="rId22"/>
    <p:sldId id="300" r:id="rId23"/>
    <p:sldId id="301" r:id="rId24"/>
    <p:sldId id="302" r:id="rId25"/>
    <p:sldId id="303" r:id="rId26"/>
    <p:sldId id="296" r:id="rId27"/>
    <p:sldId id="304" r:id="rId28"/>
    <p:sldId id="305"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30" autoAdjust="0"/>
    <p:restoredTop sz="57885" autoAdjust="0"/>
  </p:normalViewPr>
  <p:slideViewPr>
    <p:cSldViewPr>
      <p:cViewPr>
        <p:scale>
          <a:sx n="70" d="100"/>
          <a:sy n="70" d="100"/>
        </p:scale>
        <p:origin x="-1158" y="-108"/>
      </p:cViewPr>
      <p:guideLst>
        <p:guide orient="horz" pos="2160"/>
        <p:guide/>
      </p:guideLst>
    </p:cSldViewPr>
  </p:slideViewPr>
  <p:notesTextViewPr>
    <p:cViewPr>
      <p:scale>
        <a:sx n="100" d="100"/>
        <a:sy n="100" d="100"/>
      </p:scale>
      <p:origin x="0" y="0"/>
    </p:cViewPr>
  </p:notesTextViewPr>
  <p:sorterViewPr>
    <p:cViewPr>
      <p:scale>
        <a:sx n="301" d="100"/>
        <a:sy n="301" d="100"/>
      </p:scale>
      <p:origin x="0" y="355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4&#19996;&#30431;&#20013;&#24515;&#65288;Mzone&#30828;&#30424;&#22791;&#20221;&#65289;\2012-2013%20&#22269;&#21512;&#20250;&#65306;&#21487;&#25345;&#32493;&#28040;&#36153;&#19982;&#32511;&#33394;&#21457;&#23637;&#35838;&#39064;&#32452;\05%20&#24180;&#20250;ppt\2000-2011&#24180;&#20013;&#22269;&#22478;&#20065;&#23621;&#27665;&#28040;&#36153;&#29575;&#21464;&#212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519187500726"/>
          <c:y val="7.9955704167116101E-2"/>
          <c:w val="0.53648673915760303"/>
          <c:h val="0.74768247128179099"/>
        </c:manualLayout>
      </c:layout>
      <c:scatterChart>
        <c:scatterStyle val="lineMarker"/>
        <c:varyColors val="0"/>
        <c:ser>
          <c:idx val="0"/>
          <c:order val="0"/>
          <c:tx>
            <c:strRef>
              <c:f>Sheet1!$B$1</c:f>
              <c:strCache>
                <c:ptCount val="1"/>
                <c:pt idx="0">
                  <c:v>城乡居民消费率Consumption rate of rural and urban residents</c:v>
                </c:pt>
              </c:strCache>
            </c:strRef>
          </c:tx>
          <c:spPr>
            <a:ln w="19050">
              <a:solidFill>
                <a:srgbClr val="0070C0"/>
              </a:solidFill>
            </a:ln>
          </c:spPr>
          <c:xVal>
            <c:numRef>
              <c:f>Sheet1!$A$2:$A$8</c:f>
              <c:numCache>
                <c:formatCode>General</c:formatCode>
                <c:ptCount val="7"/>
                <c:pt idx="0">
                  <c:v>2000</c:v>
                </c:pt>
                <c:pt idx="1">
                  <c:v>2001</c:v>
                </c:pt>
                <c:pt idx="2">
                  <c:v>2003</c:v>
                </c:pt>
                <c:pt idx="3">
                  <c:v>2005</c:v>
                </c:pt>
                <c:pt idx="4">
                  <c:v>2007</c:v>
                </c:pt>
                <c:pt idx="5">
                  <c:v>2009</c:v>
                </c:pt>
                <c:pt idx="6">
                  <c:v>2011</c:v>
                </c:pt>
              </c:numCache>
            </c:numRef>
          </c:xVal>
          <c:yVal>
            <c:numRef>
              <c:f>Sheet1!$B$2:$B$8</c:f>
              <c:numCache>
                <c:formatCode>General</c:formatCode>
                <c:ptCount val="7"/>
                <c:pt idx="0">
                  <c:v>46.4</c:v>
                </c:pt>
                <c:pt idx="1">
                  <c:v>45.2</c:v>
                </c:pt>
                <c:pt idx="2">
                  <c:v>41.7</c:v>
                </c:pt>
                <c:pt idx="3">
                  <c:v>37.700000000000003</c:v>
                </c:pt>
                <c:pt idx="4">
                  <c:v>35.6</c:v>
                </c:pt>
                <c:pt idx="5">
                  <c:v>33.9</c:v>
                </c:pt>
                <c:pt idx="6">
                  <c:v>34.4</c:v>
                </c:pt>
              </c:numCache>
            </c:numRef>
          </c:yVal>
          <c:smooth val="0"/>
        </c:ser>
        <c:ser>
          <c:idx val="1"/>
          <c:order val="1"/>
          <c:tx>
            <c:strRef>
              <c:f>Sheet1!$C$1</c:f>
              <c:strCache>
                <c:ptCount val="1"/>
                <c:pt idx="0">
                  <c:v>城镇居民消费率 Consumption rate of urban residents</c:v>
                </c:pt>
              </c:strCache>
            </c:strRef>
          </c:tx>
          <c:spPr>
            <a:ln w="19050">
              <a:solidFill>
                <a:schemeClr val="accent2">
                  <a:lumMod val="75000"/>
                </a:schemeClr>
              </a:solidFill>
            </a:ln>
          </c:spPr>
          <c:xVal>
            <c:numRef>
              <c:f>Sheet1!$A$2:$A$8</c:f>
              <c:numCache>
                <c:formatCode>General</c:formatCode>
                <c:ptCount val="7"/>
                <c:pt idx="0">
                  <c:v>2000</c:v>
                </c:pt>
                <c:pt idx="1">
                  <c:v>2001</c:v>
                </c:pt>
                <c:pt idx="2">
                  <c:v>2003</c:v>
                </c:pt>
                <c:pt idx="3">
                  <c:v>2005</c:v>
                </c:pt>
                <c:pt idx="4">
                  <c:v>2007</c:v>
                </c:pt>
                <c:pt idx="5">
                  <c:v>2009</c:v>
                </c:pt>
                <c:pt idx="6">
                  <c:v>2011</c:v>
                </c:pt>
              </c:numCache>
            </c:numRef>
          </c:xVal>
          <c:yVal>
            <c:numRef>
              <c:f>Sheet1!$C$2:$C$8</c:f>
              <c:numCache>
                <c:formatCode>General</c:formatCode>
                <c:ptCount val="7"/>
                <c:pt idx="0">
                  <c:v>31.3</c:v>
                </c:pt>
                <c:pt idx="1">
                  <c:v>30.7</c:v>
                </c:pt>
                <c:pt idx="2">
                  <c:v>29.7</c:v>
                </c:pt>
                <c:pt idx="3">
                  <c:v>27.6</c:v>
                </c:pt>
                <c:pt idx="4">
                  <c:v>26.5</c:v>
                </c:pt>
                <c:pt idx="5">
                  <c:v>27.7</c:v>
                </c:pt>
                <c:pt idx="6">
                  <c:v>27</c:v>
                </c:pt>
              </c:numCache>
            </c:numRef>
          </c:yVal>
          <c:smooth val="0"/>
        </c:ser>
        <c:ser>
          <c:idx val="2"/>
          <c:order val="2"/>
          <c:tx>
            <c:strRef>
              <c:f>Sheet1!$D$1</c:f>
              <c:strCache>
                <c:ptCount val="1"/>
                <c:pt idx="0">
                  <c:v>农村居民消费率 Consumption rate of rural residents</c:v>
                </c:pt>
              </c:strCache>
            </c:strRef>
          </c:tx>
          <c:spPr>
            <a:ln w="28575">
              <a:solidFill>
                <a:srgbClr val="92D050"/>
              </a:solidFill>
            </a:ln>
          </c:spPr>
          <c:xVal>
            <c:numRef>
              <c:f>Sheet1!$A$2:$A$8</c:f>
              <c:numCache>
                <c:formatCode>General</c:formatCode>
                <c:ptCount val="7"/>
                <c:pt idx="0">
                  <c:v>2000</c:v>
                </c:pt>
                <c:pt idx="1">
                  <c:v>2001</c:v>
                </c:pt>
                <c:pt idx="2">
                  <c:v>2003</c:v>
                </c:pt>
                <c:pt idx="3">
                  <c:v>2005</c:v>
                </c:pt>
                <c:pt idx="4">
                  <c:v>2007</c:v>
                </c:pt>
                <c:pt idx="5">
                  <c:v>2009</c:v>
                </c:pt>
                <c:pt idx="6">
                  <c:v>2011</c:v>
                </c:pt>
              </c:numCache>
            </c:numRef>
          </c:xVal>
          <c:yVal>
            <c:numRef>
              <c:f>Sheet1!$D$2:$D$8</c:f>
              <c:numCache>
                <c:formatCode>General</c:formatCode>
                <c:ptCount val="7"/>
                <c:pt idx="0">
                  <c:v>15.3</c:v>
                </c:pt>
                <c:pt idx="1">
                  <c:v>14.5</c:v>
                </c:pt>
                <c:pt idx="2">
                  <c:v>12</c:v>
                </c:pt>
                <c:pt idx="3">
                  <c:v>10.199999999999999</c:v>
                </c:pt>
                <c:pt idx="4">
                  <c:v>9.1</c:v>
                </c:pt>
                <c:pt idx="5">
                  <c:v>8.5</c:v>
                </c:pt>
                <c:pt idx="6">
                  <c:v>8</c:v>
                </c:pt>
              </c:numCache>
            </c:numRef>
          </c:yVal>
          <c:smooth val="0"/>
        </c:ser>
        <c:dLbls>
          <c:showLegendKey val="0"/>
          <c:showVal val="0"/>
          <c:showCatName val="0"/>
          <c:showSerName val="0"/>
          <c:showPercent val="0"/>
          <c:showBubbleSize val="0"/>
        </c:dLbls>
        <c:axId val="136656768"/>
        <c:axId val="136675328"/>
      </c:scatterChart>
      <c:valAx>
        <c:axId val="136656768"/>
        <c:scaling>
          <c:orientation val="minMax"/>
          <c:max val="2012"/>
          <c:min val="1999"/>
        </c:scaling>
        <c:delete val="0"/>
        <c:axPos val="b"/>
        <c:title>
          <c:tx>
            <c:rich>
              <a:bodyPr/>
              <a:lstStyle/>
              <a:p>
                <a:pPr>
                  <a:defRPr sz="1400"/>
                </a:pPr>
                <a:r>
                  <a:rPr lang="zh-CN" altLang="en-US" sz="1400" dirty="0"/>
                  <a:t>年份</a:t>
                </a:r>
                <a:r>
                  <a:rPr lang="zh-CN" altLang="en-US" sz="1400" baseline="0" dirty="0"/>
                  <a:t> </a:t>
                </a:r>
                <a:r>
                  <a:rPr lang="en-US" altLang="zh-CN" sz="1400" baseline="0" dirty="0">
                    <a:latin typeface="Times New Roman" panose="02020603050405020304" pitchFamily="18" charset="0"/>
                    <a:cs typeface="Times New Roman" panose="02020603050405020304" pitchFamily="18" charset="0"/>
                  </a:rPr>
                  <a:t>Year</a:t>
                </a:r>
                <a:endParaRPr lang="zh-CN" altLang="en-US" sz="1400" dirty="0">
                  <a:latin typeface="Times New Roman" panose="02020603050405020304" pitchFamily="18" charset="0"/>
                  <a:cs typeface="Times New Roman" panose="02020603050405020304" pitchFamily="18" charset="0"/>
                </a:endParaRPr>
              </a:p>
            </c:rich>
          </c:tx>
          <c:layout>
            <c:manualLayout>
              <c:xMode val="edge"/>
              <c:yMode val="edge"/>
              <c:x val="0.35098284770794302"/>
              <c:y val="0.92230856074497503"/>
            </c:manualLayout>
          </c:layout>
          <c:overlay val="0"/>
        </c:title>
        <c:numFmt formatCode="General" sourceLinked="1"/>
        <c:majorTickMark val="out"/>
        <c:minorTickMark val="none"/>
        <c:tickLblPos val="nextTo"/>
        <c:txPr>
          <a:bodyPr/>
          <a:lstStyle/>
          <a:p>
            <a:pPr>
              <a:defRPr sz="1200" b="1">
                <a:latin typeface="Times New Roman" pitchFamily="18" charset="0"/>
                <a:cs typeface="Times New Roman" pitchFamily="18" charset="0"/>
              </a:defRPr>
            </a:pPr>
            <a:endParaRPr lang="zh-CN"/>
          </a:p>
        </c:txPr>
        <c:crossAx val="136675328"/>
        <c:crosses val="autoZero"/>
        <c:crossBetween val="midCat"/>
        <c:majorUnit val="2"/>
      </c:valAx>
      <c:valAx>
        <c:axId val="136675328"/>
        <c:scaling>
          <c:orientation val="minMax"/>
        </c:scaling>
        <c:delete val="0"/>
        <c:axPos val="l"/>
        <c:majorGridlines>
          <c:spPr>
            <a:ln>
              <a:solidFill>
                <a:schemeClr val="bg1"/>
              </a:solidFill>
            </a:ln>
          </c:spPr>
        </c:majorGridlines>
        <c:title>
          <c:tx>
            <c:rich>
              <a:bodyPr rot="-5400000" vert="horz"/>
              <a:lstStyle/>
              <a:p>
                <a:pPr>
                  <a:defRPr sz="1400">
                    <a:latin typeface="Times New Roman" pitchFamily="18" charset="0"/>
                    <a:cs typeface="Times New Roman" pitchFamily="18" charset="0"/>
                  </a:defRPr>
                </a:pPr>
                <a:r>
                  <a:rPr lang="zh-CN" altLang="en-US" sz="1400" dirty="0">
                    <a:latin typeface="Times New Roman" pitchFamily="18" charset="0"/>
                    <a:cs typeface="Times New Roman" pitchFamily="18" charset="0"/>
                  </a:rPr>
                  <a:t>消费支出占国内生长总值</a:t>
                </a:r>
                <a:r>
                  <a:rPr lang="en-US" altLang="zh-CN" sz="1400" dirty="0">
                    <a:latin typeface="Times New Roman" pitchFamily="18" charset="0"/>
                    <a:cs typeface="Times New Roman" pitchFamily="18" charset="0"/>
                  </a:rPr>
                  <a:t>GDP</a:t>
                </a:r>
                <a:r>
                  <a:rPr lang="zh-CN" altLang="en-US" sz="1400" dirty="0">
                    <a:latin typeface="Times New Roman" pitchFamily="18" charset="0"/>
                    <a:cs typeface="Times New Roman" pitchFamily="18" charset="0"/>
                  </a:rPr>
                  <a:t>的比重</a:t>
                </a:r>
                <a:endParaRPr lang="en-US" altLang="zh-CN" sz="1400" dirty="0">
                  <a:latin typeface="Times New Roman" pitchFamily="18" charset="0"/>
                  <a:cs typeface="Times New Roman" pitchFamily="18" charset="0"/>
                </a:endParaRPr>
              </a:p>
              <a:p>
                <a:pPr>
                  <a:defRPr sz="1400">
                    <a:latin typeface="Times New Roman" pitchFamily="18" charset="0"/>
                    <a:cs typeface="Times New Roman" pitchFamily="18" charset="0"/>
                  </a:defRPr>
                </a:pPr>
                <a:r>
                  <a:rPr lang="en-GB" altLang="zh-CN" sz="1400" b="1" i="0" u="none" strike="noStrike" baseline="0" dirty="0">
                    <a:latin typeface="Times New Roman" pitchFamily="18" charset="0"/>
                    <a:cs typeface="Times New Roman" pitchFamily="18" charset="0"/>
                  </a:rPr>
                  <a:t>C</a:t>
                </a:r>
                <a:r>
                  <a:rPr lang="en-GB" altLang="zh-CN" sz="1400" b="1" i="0" u="none" strike="noStrike" baseline="0" dirty="0" smtClean="0">
                    <a:latin typeface="Times New Roman" pitchFamily="18" charset="0"/>
                    <a:cs typeface="Times New Roman" pitchFamily="18" charset="0"/>
                  </a:rPr>
                  <a:t>onsumption </a:t>
                </a:r>
                <a:r>
                  <a:rPr lang="en-GB" altLang="zh-CN" sz="1400" b="1" i="0" u="none" strike="noStrike" baseline="0" dirty="0">
                    <a:latin typeface="Times New Roman" pitchFamily="18" charset="0"/>
                    <a:cs typeface="Times New Roman" pitchFamily="18" charset="0"/>
                  </a:rPr>
                  <a:t>rate as percentage of GDP</a:t>
                </a:r>
                <a:endParaRPr lang="zh-CN" altLang="en-US" sz="1400" dirty="0">
                  <a:latin typeface="Times New Roman" pitchFamily="18" charset="0"/>
                  <a:cs typeface="Times New Roman" pitchFamily="18" charset="0"/>
                </a:endParaRPr>
              </a:p>
            </c:rich>
          </c:tx>
          <c:layout>
            <c:manualLayout>
              <c:xMode val="edge"/>
              <c:yMode val="edge"/>
              <c:x val="1.7754521039763601E-2"/>
              <c:y val="5.5738846776155399E-2"/>
            </c:manualLayout>
          </c:layout>
          <c:overlay val="0"/>
        </c:title>
        <c:numFmt formatCode="General" sourceLinked="1"/>
        <c:majorTickMark val="out"/>
        <c:minorTickMark val="none"/>
        <c:tickLblPos val="nextTo"/>
        <c:txPr>
          <a:bodyPr/>
          <a:lstStyle/>
          <a:p>
            <a:pPr>
              <a:defRPr sz="1200" b="1">
                <a:latin typeface="Times New Roman" pitchFamily="18" charset="0"/>
                <a:cs typeface="Times New Roman" pitchFamily="18" charset="0"/>
              </a:defRPr>
            </a:pPr>
            <a:endParaRPr lang="zh-CN"/>
          </a:p>
        </c:txPr>
        <c:crossAx val="136656768"/>
        <c:crosses val="autoZero"/>
        <c:crossBetween val="midCat"/>
      </c:valAx>
    </c:plotArea>
    <c:legend>
      <c:legendPos val="r"/>
      <c:layout>
        <c:manualLayout>
          <c:xMode val="edge"/>
          <c:yMode val="edge"/>
          <c:x val="0.69809820104672604"/>
          <c:y val="0.16961241267990201"/>
          <c:w val="0.248923500599876"/>
          <c:h val="0.62778339408341299"/>
        </c:manualLayout>
      </c:layout>
      <c:overlay val="0"/>
      <c:txPr>
        <a:bodyPr/>
        <a:lstStyle/>
        <a:p>
          <a:pPr>
            <a:defRPr sz="1100" b="0">
              <a:latin typeface="Times New Roman" pitchFamily="18" charset="0"/>
              <a:ea typeface="黑体" pitchFamily="49" charset="-122"/>
              <a:cs typeface="Times New Roman" pitchFamily="18" charset="0"/>
            </a:defRPr>
          </a:pPr>
          <a:endParaRPr lang="zh-CN"/>
        </a:p>
      </c:txPr>
    </c:legend>
    <c:plotVisOnly val="1"/>
    <c:dispBlanksAs val="gap"/>
    <c:showDLblsOverMax val="0"/>
  </c:chart>
  <c:spPr>
    <a:ln>
      <a:no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0.79578</cdr:x>
      <cdr:y>0.12165</cdr:y>
    </cdr:from>
    <cdr:to>
      <cdr:x>0.93255</cdr:x>
      <cdr:y>0.19117</cdr:y>
    </cdr:to>
    <cdr:sp macro="" textlink="">
      <cdr:nvSpPr>
        <cdr:cNvPr id="2" name="TextBox 1"/>
        <cdr:cNvSpPr txBox="1"/>
      </cdr:nvSpPr>
      <cdr:spPr>
        <a:xfrm xmlns:a="http://schemas.openxmlformats.org/drawingml/2006/main">
          <a:off x="4608522" y="504042"/>
          <a:ext cx="792062" cy="2880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400" b="1" dirty="0" smtClean="0">
              <a:solidFill>
                <a:srgbClr val="FF0000"/>
              </a:solidFill>
              <a:latin typeface="Times New Roman" pitchFamily="18" charset="0"/>
              <a:cs typeface="Times New Roman" pitchFamily="18" charset="0"/>
            </a:rPr>
            <a:t>12.0%</a:t>
          </a:r>
          <a:endParaRPr lang="zh-CN" altLang="en-US" sz="1400" b="1" dirty="0">
            <a:solidFill>
              <a:srgbClr val="FF0000"/>
            </a:solidFill>
            <a:latin typeface="Times New Roman" pitchFamily="18" charset="0"/>
            <a:cs typeface="Times New Roman" pitchFamily="18" charset="0"/>
          </a:endParaRPr>
        </a:p>
      </cdr:txBody>
    </cdr:sp>
  </cdr:relSizeAnchor>
  <cdr:relSizeAnchor xmlns:cdr="http://schemas.openxmlformats.org/drawingml/2006/chartDrawing">
    <cdr:from>
      <cdr:x>0.78334</cdr:x>
      <cdr:y>0.34758</cdr:y>
    </cdr:from>
    <cdr:to>
      <cdr:x>0.92012</cdr:x>
      <cdr:y>0.4171</cdr:y>
    </cdr:to>
    <cdr:sp macro="" textlink="">
      <cdr:nvSpPr>
        <cdr:cNvPr id="3" name="TextBox 1"/>
        <cdr:cNvSpPr txBox="1"/>
      </cdr:nvSpPr>
      <cdr:spPr>
        <a:xfrm xmlns:a="http://schemas.openxmlformats.org/drawingml/2006/main">
          <a:off x="4536504" y="1440160"/>
          <a:ext cx="792088"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CN" sz="1400" b="1" dirty="0" smtClean="0">
              <a:solidFill>
                <a:srgbClr val="FF0000"/>
              </a:solidFill>
              <a:latin typeface="Times New Roman" pitchFamily="18" charset="0"/>
              <a:cs typeface="Times New Roman" pitchFamily="18" charset="0"/>
            </a:rPr>
            <a:t>  4.3%</a:t>
          </a:r>
          <a:endParaRPr lang="zh-CN" altLang="en-US" sz="1400" b="1" dirty="0">
            <a:solidFill>
              <a:srgbClr val="FF0000"/>
            </a:solidFill>
            <a:latin typeface="Times New Roman" pitchFamily="18" charset="0"/>
            <a:cs typeface="Times New Roman" pitchFamily="18" charset="0"/>
          </a:endParaRPr>
        </a:p>
      </cdr:txBody>
    </cdr:sp>
  </cdr:relSizeAnchor>
  <cdr:relSizeAnchor xmlns:cdr="http://schemas.openxmlformats.org/drawingml/2006/chartDrawing">
    <cdr:from>
      <cdr:x>0.79578</cdr:x>
      <cdr:y>0.53875</cdr:y>
    </cdr:from>
    <cdr:to>
      <cdr:x>0.93255</cdr:x>
      <cdr:y>0.60827</cdr:y>
    </cdr:to>
    <cdr:sp macro="" textlink="">
      <cdr:nvSpPr>
        <cdr:cNvPr id="4" name="TextBox 1"/>
        <cdr:cNvSpPr txBox="1"/>
      </cdr:nvSpPr>
      <cdr:spPr>
        <a:xfrm xmlns:a="http://schemas.openxmlformats.org/drawingml/2006/main">
          <a:off x="4608512" y="2232248"/>
          <a:ext cx="792088"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CN" sz="1400" b="1" dirty="0" smtClean="0">
              <a:solidFill>
                <a:srgbClr val="FF0000"/>
              </a:solidFill>
              <a:latin typeface="Times New Roman" pitchFamily="18" charset="0"/>
              <a:cs typeface="Times New Roman" pitchFamily="18" charset="0"/>
            </a:rPr>
            <a:t>7.3%</a:t>
          </a:r>
          <a:endParaRPr lang="zh-CN" altLang="en-US" sz="1400" b="1" dirty="0">
            <a:solidFill>
              <a:srgbClr val="FF0000"/>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970B6-1FE5-47D4-BD1F-484278E1778F}" type="datetimeFigureOut">
              <a:rPr lang="zh-CN" altLang="en-US" smtClean="0"/>
              <a:pPr/>
              <a:t>2013/11/13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E5846-97A5-419E-AD88-9C99CCADA3F4}" type="slidenum">
              <a:rPr lang="zh-CN" altLang="en-US" smtClean="0"/>
              <a:pPr/>
              <a:t>‹#›</a:t>
            </a:fld>
            <a:endParaRPr lang="zh-CN" altLang="en-US"/>
          </a:p>
        </p:txBody>
      </p:sp>
    </p:spTree>
    <p:extLst>
      <p:ext uri="{BB962C8B-B14F-4D97-AF65-F5344CB8AC3E}">
        <p14:creationId xmlns:p14="http://schemas.microsoft.com/office/powerpoint/2010/main" val="121256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35E5846-97A5-419E-AD88-9C99CCADA3F4}" type="slidenum">
              <a:rPr lang="zh-CN" altLang="en-US" smtClean="0"/>
              <a:pPr/>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35E5846-97A5-419E-AD88-9C99CCADA3F4}" type="slidenum">
              <a:rPr lang="zh-CN" altLang="en-US" smtClean="0"/>
              <a:pPr/>
              <a:t>16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35E5846-97A5-419E-AD88-9C99CCADA3F4}" type="slidenum">
              <a:rPr lang="zh-CN" altLang="en-US" smtClean="0"/>
              <a:pPr/>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___1.xls"/><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107504" y="836712"/>
            <a:ext cx="896448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zh-CN" altLang="en-US" sz="4400" dirty="0" smtClean="0">
                <a:solidFill>
                  <a:schemeClr val="tx1"/>
                </a:solidFill>
                <a:latin typeface="黑体" pitchFamily="49" charset="-122"/>
                <a:ea typeface="黑体" pitchFamily="49" charset="-122"/>
              </a:rPr>
              <a:t>可持续消费与绿色发展</a:t>
            </a:r>
            <a:endParaRPr lang="en-US" altLang="zh-CN" sz="4400" dirty="0" smtClean="0">
              <a:solidFill>
                <a:schemeClr val="tx1"/>
              </a:solidFill>
              <a:latin typeface="黑体" pitchFamily="49" charset="-122"/>
              <a:ea typeface="黑体" pitchFamily="49" charset="-122"/>
            </a:endParaRPr>
          </a:p>
          <a:p>
            <a:pPr algn="ctr">
              <a:spcBef>
                <a:spcPts val="1200"/>
              </a:spcBef>
            </a:pPr>
            <a:r>
              <a:rPr lang="en-US" altLang="zh-CN" sz="3200" dirty="0" smtClean="0">
                <a:solidFill>
                  <a:schemeClr val="tx1"/>
                </a:solidFill>
                <a:latin typeface="Times New Roman" pitchFamily="18" charset="0"/>
                <a:ea typeface="黑体" pitchFamily="2" charset="-122"/>
                <a:cs typeface="Times New Roman" pitchFamily="18" charset="0"/>
              </a:rPr>
              <a:t>Sustainable Consumption and Green Development</a:t>
            </a:r>
          </a:p>
          <a:p>
            <a:endParaRPr lang="en-US" altLang="zh-CN" sz="4400" b="0" dirty="0">
              <a:solidFill>
                <a:schemeClr val="tx1"/>
              </a:solidFill>
              <a:ea typeface="宋体" pitchFamily="2" charset="-122"/>
            </a:endParaRPr>
          </a:p>
        </p:txBody>
      </p:sp>
      <p:sp>
        <p:nvSpPr>
          <p:cNvPr id="4" name="TextBox 3"/>
          <p:cNvSpPr txBox="1"/>
          <p:nvPr/>
        </p:nvSpPr>
        <p:spPr>
          <a:xfrm>
            <a:off x="971600" y="3068960"/>
            <a:ext cx="7416824" cy="1508105"/>
          </a:xfrm>
          <a:prstGeom prst="rect">
            <a:avLst/>
          </a:prstGeom>
          <a:noFill/>
        </p:spPr>
        <p:txBody>
          <a:bodyPr wrap="square" rtlCol="0">
            <a:spAutoFit/>
          </a:bodyPr>
          <a:lstStyle/>
          <a:p>
            <a:pPr algn="ctr">
              <a:spcBef>
                <a:spcPts val="1200"/>
              </a:spcBef>
            </a:pPr>
            <a:r>
              <a:rPr lang="zh-CN" altLang="en-US" sz="2400" b="1" dirty="0" smtClean="0">
                <a:solidFill>
                  <a:schemeClr val="tx1">
                    <a:lumMod val="95000"/>
                    <a:lumOff val="5000"/>
                  </a:schemeClr>
                </a:solidFill>
                <a:latin typeface="黑体" pitchFamily="49" charset="-122"/>
                <a:ea typeface="黑体" pitchFamily="49" charset="-122"/>
                <a:cs typeface="+mj-cs"/>
              </a:rPr>
              <a:t>报告人：徐庆华，迈克尔</a:t>
            </a:r>
            <a:r>
              <a:rPr lang="en-US" altLang="zh-CN" sz="2400" b="1" dirty="0" smtClean="0">
                <a:solidFill>
                  <a:schemeClr val="tx1">
                    <a:lumMod val="95000"/>
                    <a:lumOff val="5000"/>
                  </a:schemeClr>
                </a:solidFill>
                <a:latin typeface="黑体" pitchFamily="49" charset="-122"/>
                <a:ea typeface="黑体" pitchFamily="49" charset="-122"/>
                <a:cs typeface="+mj-cs"/>
              </a:rPr>
              <a:t>·</a:t>
            </a:r>
            <a:r>
              <a:rPr lang="zh-CN" altLang="en-US" sz="2400" b="1" dirty="0" smtClean="0">
                <a:solidFill>
                  <a:schemeClr val="tx1">
                    <a:lumMod val="95000"/>
                    <a:lumOff val="5000"/>
                  </a:schemeClr>
                </a:solidFill>
                <a:latin typeface="黑体" pitchFamily="49" charset="-122"/>
                <a:ea typeface="黑体" pitchFamily="49" charset="-122"/>
                <a:cs typeface="+mj-cs"/>
              </a:rPr>
              <a:t>昆特 </a:t>
            </a:r>
            <a:r>
              <a:rPr lang="zh-CN" altLang="en-US" sz="2400" b="1" dirty="0" smtClean="0">
                <a:solidFill>
                  <a:schemeClr val="tx1">
                    <a:lumMod val="95000"/>
                    <a:lumOff val="5000"/>
                  </a:schemeClr>
                </a:solidFill>
                <a:latin typeface="+mj-lt"/>
                <a:ea typeface="宋体" pitchFamily="2" charset="-122"/>
                <a:cs typeface="+mj-cs"/>
              </a:rPr>
              <a:t>  </a:t>
            </a:r>
            <a:r>
              <a:rPr lang="en-US" altLang="zh-CN" sz="2400" b="1" dirty="0" smtClean="0">
                <a:solidFill>
                  <a:schemeClr val="tx1">
                    <a:lumMod val="95000"/>
                    <a:lumOff val="5000"/>
                  </a:schemeClr>
                </a:solidFill>
                <a:latin typeface="+mj-lt"/>
                <a:ea typeface="宋体" pitchFamily="2" charset="-122"/>
                <a:cs typeface="+mj-cs"/>
              </a:rPr>
              <a:t> </a:t>
            </a:r>
          </a:p>
          <a:p>
            <a:pPr algn="ctr">
              <a:spcBef>
                <a:spcPts val="1200"/>
              </a:spcBef>
            </a:pPr>
            <a:r>
              <a:rPr lang="en-US" altLang="zh-CN" sz="2400" b="1" dirty="0" smtClean="0">
                <a:solidFill>
                  <a:schemeClr val="tx1">
                    <a:lumMod val="95000"/>
                    <a:lumOff val="5000"/>
                  </a:schemeClr>
                </a:solidFill>
                <a:latin typeface="+mj-lt"/>
                <a:ea typeface="宋体" pitchFamily="2" charset="-122"/>
                <a:cs typeface="+mj-cs"/>
              </a:rPr>
              <a:t> </a:t>
            </a:r>
            <a:r>
              <a:rPr lang="en-US" altLang="zh-CN" sz="2400" b="1" dirty="0" smtClean="0">
                <a:solidFill>
                  <a:schemeClr val="tx1">
                    <a:lumMod val="95000"/>
                    <a:lumOff val="5000"/>
                  </a:schemeClr>
                </a:solidFill>
                <a:latin typeface="Times New Roman" pitchFamily="18" charset="0"/>
                <a:ea typeface="宋体" pitchFamily="2" charset="-122"/>
                <a:cs typeface="Times New Roman" pitchFamily="18" charset="0"/>
              </a:rPr>
              <a:t>XU </a:t>
            </a:r>
            <a:r>
              <a:rPr lang="en-US" altLang="zh-CN" sz="2400" b="1" dirty="0" err="1" smtClean="0">
                <a:solidFill>
                  <a:schemeClr val="tx1">
                    <a:lumMod val="95000"/>
                    <a:lumOff val="5000"/>
                  </a:schemeClr>
                </a:solidFill>
                <a:latin typeface="Times New Roman" pitchFamily="18" charset="0"/>
                <a:ea typeface="宋体" pitchFamily="2" charset="-122"/>
                <a:cs typeface="Times New Roman" pitchFamily="18" charset="0"/>
              </a:rPr>
              <a:t>Qinghua</a:t>
            </a:r>
            <a:r>
              <a:rPr lang="en-US" altLang="zh-CN" sz="2400" b="1" dirty="0" smtClean="0">
                <a:solidFill>
                  <a:schemeClr val="tx1">
                    <a:lumMod val="95000"/>
                    <a:lumOff val="5000"/>
                  </a:schemeClr>
                </a:solidFill>
                <a:latin typeface="Times New Roman" pitchFamily="18" charset="0"/>
                <a:ea typeface="宋体" pitchFamily="2" charset="-122"/>
                <a:cs typeface="Times New Roman" pitchFamily="18" charset="0"/>
              </a:rPr>
              <a:t>  &amp;  Michael KUHNDT</a:t>
            </a:r>
          </a:p>
          <a:p>
            <a:pPr algn="ctr">
              <a:spcBef>
                <a:spcPts val="1200"/>
              </a:spcBef>
            </a:pPr>
            <a:r>
              <a:rPr lang="en-US" altLang="zh-CN" sz="2400" b="1" dirty="0" smtClean="0">
                <a:solidFill>
                  <a:schemeClr val="tx1">
                    <a:lumMod val="95000"/>
                    <a:lumOff val="5000"/>
                  </a:schemeClr>
                </a:solidFill>
                <a:latin typeface="Times New Roman" pitchFamily="18" charset="0"/>
                <a:ea typeface="宋体" pitchFamily="2" charset="-122"/>
                <a:cs typeface="Times New Roman" pitchFamily="18" charset="0"/>
              </a:rPr>
              <a:t>2013</a:t>
            </a:r>
            <a:r>
              <a:rPr lang="zh-CN" altLang="en-US" sz="2400" b="1" dirty="0" smtClean="0">
                <a:solidFill>
                  <a:schemeClr val="tx1">
                    <a:lumMod val="95000"/>
                    <a:lumOff val="5000"/>
                  </a:schemeClr>
                </a:solidFill>
                <a:latin typeface="黑体" pitchFamily="49" charset="-122"/>
                <a:ea typeface="黑体" pitchFamily="49" charset="-122"/>
                <a:cs typeface="+mj-cs"/>
              </a:rPr>
              <a:t>年</a:t>
            </a:r>
            <a:r>
              <a:rPr lang="en-US" altLang="zh-CN" sz="2400" b="1" dirty="0" smtClean="0">
                <a:solidFill>
                  <a:schemeClr val="tx1">
                    <a:lumMod val="95000"/>
                    <a:lumOff val="5000"/>
                  </a:schemeClr>
                </a:solidFill>
                <a:latin typeface="Times New Roman" pitchFamily="18" charset="0"/>
                <a:ea typeface="宋体" pitchFamily="2" charset="-122"/>
                <a:cs typeface="Times New Roman" pitchFamily="18" charset="0"/>
              </a:rPr>
              <a:t>11</a:t>
            </a:r>
            <a:r>
              <a:rPr lang="zh-CN" altLang="en-US" sz="2400" b="1" dirty="0" smtClean="0">
                <a:latin typeface="黑体" pitchFamily="49" charset="-122"/>
                <a:ea typeface="黑体" pitchFamily="49" charset="-122"/>
                <a:cs typeface="+mj-cs"/>
              </a:rPr>
              <a:t>月</a:t>
            </a:r>
            <a:r>
              <a:rPr lang="en-US" altLang="zh-CN" sz="2400" b="1" dirty="0" smtClean="0">
                <a:latin typeface="Times New Roman" pitchFamily="18" charset="0"/>
                <a:ea typeface="宋体" pitchFamily="2" charset="-122"/>
                <a:cs typeface="Times New Roman" pitchFamily="18" charset="0"/>
              </a:rPr>
              <a:t>15</a:t>
            </a:r>
            <a:r>
              <a:rPr lang="zh-CN" altLang="en-US" sz="2400" b="1" dirty="0" smtClean="0">
                <a:latin typeface="黑体" pitchFamily="49" charset="-122"/>
                <a:ea typeface="黑体" pitchFamily="49" charset="-122"/>
                <a:cs typeface="+mj-cs"/>
              </a:rPr>
              <a:t>日</a:t>
            </a:r>
            <a:r>
              <a:rPr lang="zh-CN" altLang="en-US" sz="2400" b="1" dirty="0" smtClean="0">
                <a:latin typeface="+mj-lt"/>
                <a:ea typeface="宋体" pitchFamily="2" charset="-122"/>
                <a:cs typeface="+mj-cs"/>
              </a:rPr>
              <a:t>    </a:t>
            </a:r>
            <a:r>
              <a:rPr lang="en-US" altLang="zh-CN" sz="2400" b="1" dirty="0" smtClean="0">
                <a:latin typeface="Times New Roman" pitchFamily="18" charset="0"/>
                <a:ea typeface="宋体" pitchFamily="2" charset="-122"/>
                <a:cs typeface="Times New Roman" pitchFamily="18" charset="0"/>
              </a:rPr>
              <a:t>15  November </a:t>
            </a:r>
            <a:r>
              <a:rPr lang="en-US" altLang="zh-CN" sz="2400" b="1" dirty="0" smtClean="0">
                <a:solidFill>
                  <a:schemeClr val="tx1">
                    <a:lumMod val="95000"/>
                    <a:lumOff val="5000"/>
                  </a:schemeClr>
                </a:solidFill>
                <a:latin typeface="Times New Roman" pitchFamily="18" charset="0"/>
                <a:ea typeface="宋体" pitchFamily="2" charset="-122"/>
                <a:cs typeface="Times New Roman" pitchFamily="18" charset="0"/>
              </a:rPr>
              <a:t>2013</a:t>
            </a:r>
            <a:endParaRPr lang="zh-CN" altLang="en-US" sz="2400" b="1" dirty="0" smtClean="0">
              <a:solidFill>
                <a:schemeClr val="tx1">
                  <a:lumMod val="95000"/>
                  <a:lumOff val="5000"/>
                </a:schemeClr>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06448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可持续消费与生产的基本理念</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Principles of Sustainable Consumption and Production</a:t>
            </a:r>
            <a:endParaRPr lang="en-US" altLang="zh-CN" sz="2000" dirty="0">
              <a:latin typeface="Times New Roman" pitchFamily="18" charset="0"/>
              <a:ea typeface="黑体" pitchFamily="49" charset="-122"/>
              <a:cs typeface="Times New Roman" pitchFamily="18" charset="0"/>
            </a:endParaRPr>
          </a:p>
        </p:txBody>
      </p:sp>
      <p:sp>
        <p:nvSpPr>
          <p:cNvPr id="24" name="Rectangle 3"/>
          <p:cNvSpPr txBox="1">
            <a:spLocks noChangeArrowheads="1"/>
          </p:cNvSpPr>
          <p:nvPr/>
        </p:nvSpPr>
        <p:spPr bwMode="black">
          <a:xfrm>
            <a:off x="323528" y="1196752"/>
            <a:ext cx="856895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2400" kern="0" dirty="0">
                <a:solidFill>
                  <a:schemeClr val="tx1"/>
                </a:solidFill>
                <a:latin typeface="黑体" pitchFamily="49" charset="-122"/>
                <a:ea typeface="黑体" pitchFamily="49" charset="-122"/>
              </a:rPr>
              <a:t>挑战与机遇 </a:t>
            </a:r>
            <a:r>
              <a:rPr lang="en-US" altLang="zh-CN" sz="2400" dirty="0">
                <a:solidFill>
                  <a:schemeClr val="tx1"/>
                </a:solidFill>
                <a:latin typeface="Times New Roman" pitchFamily="18" charset="0"/>
                <a:cs typeface="Times New Roman" pitchFamily="18" charset="0"/>
              </a:rPr>
              <a:t>Challenges and Opportunities</a:t>
            </a:r>
          </a:p>
        </p:txBody>
      </p:sp>
      <p:sp>
        <p:nvSpPr>
          <p:cNvPr id="30" name="任意多边形 29"/>
          <p:cNvSpPr/>
          <p:nvPr/>
        </p:nvSpPr>
        <p:spPr>
          <a:xfrm>
            <a:off x="3059837" y="1988840"/>
            <a:ext cx="2899455" cy="1800200"/>
          </a:xfrm>
          <a:custGeom>
            <a:avLst/>
            <a:gdLst>
              <a:gd name="connsiteX0" fmla="*/ 0 w 2866368"/>
              <a:gd name="connsiteY0" fmla="*/ 0 h 2159970"/>
              <a:gd name="connsiteX1" fmla="*/ 2866368 w 2866368"/>
              <a:gd name="connsiteY1" fmla="*/ 0 h 2159970"/>
              <a:gd name="connsiteX2" fmla="*/ 2866368 w 2866368"/>
              <a:gd name="connsiteY2" fmla="*/ 2159970 h 2159970"/>
              <a:gd name="connsiteX3" fmla="*/ 0 w 2866368"/>
              <a:gd name="connsiteY3" fmla="*/ 2159970 h 2159970"/>
              <a:gd name="connsiteX4" fmla="*/ 0 w 2866368"/>
              <a:gd name="connsiteY4" fmla="*/ 0 h 2159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368" h="2159970">
                <a:moveTo>
                  <a:pt x="0" y="0"/>
                </a:moveTo>
                <a:lnTo>
                  <a:pt x="2866368" y="0"/>
                </a:lnTo>
                <a:lnTo>
                  <a:pt x="2866368" y="2159970"/>
                </a:lnTo>
                <a:lnTo>
                  <a:pt x="0" y="2159970"/>
                </a:lnTo>
                <a:lnTo>
                  <a:pt x="0" y="0"/>
                </a:lnTo>
                <a:close/>
              </a:path>
            </a:pathLst>
          </a:custGeom>
          <a:solidFill>
            <a:schemeClr val="bg1">
              <a:lumMod val="85000"/>
              <a:alpha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ts val="0"/>
              </a:spcAft>
            </a:pPr>
            <a:r>
              <a:rPr lang="zh-CN" sz="1800" b="1" kern="1200" dirty="0" smtClean="0">
                <a:solidFill>
                  <a:schemeClr val="tx1"/>
                </a:solidFill>
                <a:latin typeface="黑体" pitchFamily="49" charset="-122"/>
                <a:ea typeface="黑体" pitchFamily="49" charset="-122"/>
                <a:cs typeface="Times New Roman" pitchFamily="18" charset="0"/>
              </a:rPr>
              <a:t>文化娱乐、教育及其他服务类的比重较低</a:t>
            </a:r>
            <a:endParaRPr lang="en-US" altLang="zh-CN" sz="1800" b="1" kern="1200" dirty="0" smtClean="0">
              <a:solidFill>
                <a:schemeClr val="tx1"/>
              </a:solidFill>
              <a:latin typeface="黑体" pitchFamily="49" charset="-122"/>
              <a:ea typeface="黑体" pitchFamily="49" charset="-122"/>
              <a:cs typeface="Times New Roman" pitchFamily="18" charset="0"/>
            </a:endParaRPr>
          </a:p>
          <a:p>
            <a:pPr lvl="0" defTabSz="800100" rtl="0">
              <a:lnSpc>
                <a:spcPct val="90000"/>
              </a:lnSpc>
              <a:spcBef>
                <a:spcPct val="0"/>
              </a:spcBef>
              <a:spcAft>
                <a:spcPts val="0"/>
              </a:spcAft>
            </a:pPr>
            <a:r>
              <a:rPr lang="en-US" sz="1800" b="1" kern="1200" dirty="0" smtClean="0">
                <a:solidFill>
                  <a:schemeClr val="tx1"/>
                </a:solidFill>
                <a:latin typeface="Times New Roman" pitchFamily="18" charset="0"/>
                <a:ea typeface="仿宋" pitchFamily="49" charset="-122"/>
                <a:cs typeface="Times New Roman" pitchFamily="18" charset="0"/>
              </a:rPr>
              <a:t>Low proportion of entertainment, education, and other service consumption.</a:t>
            </a:r>
            <a:endParaRPr lang="en-US" sz="1800" b="1" kern="1200" dirty="0">
              <a:solidFill>
                <a:schemeClr val="tx1"/>
              </a:solidFill>
              <a:latin typeface="Times New Roman" pitchFamily="18" charset="0"/>
              <a:ea typeface="仿宋" pitchFamily="49" charset="-122"/>
              <a:cs typeface="Times New Roman" pitchFamily="18" charset="0"/>
            </a:endParaRPr>
          </a:p>
        </p:txBody>
      </p:sp>
      <p:sp>
        <p:nvSpPr>
          <p:cNvPr id="31" name="任意多边形 30"/>
          <p:cNvSpPr/>
          <p:nvPr/>
        </p:nvSpPr>
        <p:spPr>
          <a:xfrm>
            <a:off x="3059832" y="3861048"/>
            <a:ext cx="2899461" cy="2160189"/>
          </a:xfrm>
          <a:custGeom>
            <a:avLst/>
            <a:gdLst>
              <a:gd name="connsiteX0" fmla="*/ 0 w 2899461"/>
              <a:gd name="connsiteY0" fmla="*/ 0 h 2160189"/>
              <a:gd name="connsiteX1" fmla="*/ 2899461 w 2899461"/>
              <a:gd name="connsiteY1" fmla="*/ 0 h 2160189"/>
              <a:gd name="connsiteX2" fmla="*/ 2899461 w 2899461"/>
              <a:gd name="connsiteY2" fmla="*/ 2160189 h 2160189"/>
              <a:gd name="connsiteX3" fmla="*/ 0 w 2899461"/>
              <a:gd name="connsiteY3" fmla="*/ 2160189 h 2160189"/>
              <a:gd name="connsiteX4" fmla="*/ 0 w 2899461"/>
              <a:gd name="connsiteY4" fmla="*/ 0 h 2160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461" h="2160189">
                <a:moveTo>
                  <a:pt x="0" y="0"/>
                </a:moveTo>
                <a:lnTo>
                  <a:pt x="2899461" y="0"/>
                </a:lnTo>
                <a:lnTo>
                  <a:pt x="2899461" y="2160189"/>
                </a:lnTo>
                <a:lnTo>
                  <a:pt x="0" y="2160189"/>
                </a:lnTo>
                <a:lnTo>
                  <a:pt x="0" y="0"/>
                </a:lnTo>
                <a:close/>
              </a:path>
            </a:pathLst>
          </a:custGeom>
          <a:solidFill>
            <a:schemeClr val="bg1">
              <a:lumMod val="85000"/>
              <a:alpha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ts val="0"/>
              </a:spcAft>
            </a:pPr>
            <a:r>
              <a:rPr lang="zh-CN" sz="1800" b="1" kern="1200" dirty="0" smtClean="0">
                <a:solidFill>
                  <a:schemeClr val="tx1"/>
                </a:solidFill>
                <a:latin typeface="Times New Roman" pitchFamily="18" charset="0"/>
                <a:ea typeface="黑体" pitchFamily="49" charset="-122"/>
                <a:cs typeface="Times New Roman" pitchFamily="18" charset="0"/>
              </a:rPr>
              <a:t>服务业占</a:t>
            </a:r>
            <a:r>
              <a:rPr lang="en-US" sz="1800" b="1" kern="1200" dirty="0" smtClean="0">
                <a:solidFill>
                  <a:schemeClr val="tx1"/>
                </a:solidFill>
                <a:latin typeface="Times New Roman" pitchFamily="18" charset="0"/>
                <a:ea typeface="黑体" pitchFamily="49" charset="-122"/>
                <a:cs typeface="Times New Roman" pitchFamily="18" charset="0"/>
              </a:rPr>
              <a:t>GDP</a:t>
            </a:r>
            <a:r>
              <a:rPr lang="zh-CN" sz="1800" b="1" kern="1200" dirty="0" smtClean="0">
                <a:solidFill>
                  <a:schemeClr val="tx1"/>
                </a:solidFill>
                <a:latin typeface="Times New Roman" pitchFamily="18" charset="0"/>
                <a:ea typeface="黑体" pitchFamily="49" charset="-122"/>
                <a:cs typeface="Times New Roman" pitchFamily="18" charset="0"/>
              </a:rPr>
              <a:t>比重不到</a:t>
            </a:r>
            <a:r>
              <a:rPr lang="en-US" sz="1800" b="1" kern="1200" dirty="0" smtClean="0">
                <a:solidFill>
                  <a:schemeClr val="tx1"/>
                </a:solidFill>
                <a:latin typeface="Times New Roman" pitchFamily="18" charset="0"/>
                <a:ea typeface="黑体" pitchFamily="49" charset="-122"/>
                <a:cs typeface="Times New Roman" pitchFamily="18" charset="0"/>
              </a:rPr>
              <a:t>50%</a:t>
            </a:r>
            <a:r>
              <a:rPr lang="zh-CN" sz="1800" b="1" kern="1200" dirty="0" smtClean="0">
                <a:solidFill>
                  <a:schemeClr val="tx1"/>
                </a:solidFill>
                <a:latin typeface="Times New Roman" pitchFamily="18" charset="0"/>
                <a:ea typeface="黑体" pitchFamily="49" charset="-122"/>
                <a:cs typeface="Times New Roman" pitchFamily="18" charset="0"/>
              </a:rPr>
              <a:t>、生态足迹的经济效益偏低</a:t>
            </a:r>
            <a:endParaRPr lang="en-US" altLang="zh-CN" sz="1800" b="1" kern="1200" dirty="0" smtClean="0">
              <a:solidFill>
                <a:schemeClr val="tx1"/>
              </a:solidFill>
              <a:latin typeface="Times New Roman" pitchFamily="18" charset="0"/>
              <a:ea typeface="黑体" pitchFamily="49" charset="-122"/>
              <a:cs typeface="Times New Roman" pitchFamily="18" charset="0"/>
            </a:endParaRPr>
          </a:p>
          <a:p>
            <a:pPr lvl="0" defTabSz="800100" rtl="0">
              <a:lnSpc>
                <a:spcPct val="90000"/>
              </a:lnSpc>
              <a:spcBef>
                <a:spcPct val="0"/>
              </a:spcBef>
              <a:spcAft>
                <a:spcPct val="35000"/>
              </a:spcAft>
            </a:pPr>
            <a:r>
              <a:rPr lang="en-US" sz="1800" b="1" kern="1200" dirty="0" smtClean="0">
                <a:solidFill>
                  <a:schemeClr val="tx1"/>
                </a:solidFill>
                <a:latin typeface="Times New Roman" pitchFamily="18" charset="0"/>
                <a:ea typeface="仿宋" pitchFamily="49" charset="-122"/>
                <a:cs typeface="Times New Roman" pitchFamily="18" charset="0"/>
              </a:rPr>
              <a:t>Proportion of service industry in GDP less than 50%, low benefits for the corresponding ecological footprint.</a:t>
            </a:r>
            <a:endParaRPr lang="en-US" sz="1800" b="1" kern="1200" dirty="0">
              <a:solidFill>
                <a:schemeClr val="tx1"/>
              </a:solidFill>
              <a:latin typeface="Times New Roman" pitchFamily="18" charset="0"/>
              <a:ea typeface="仿宋" pitchFamily="49" charset="-122"/>
              <a:cs typeface="Times New Roman" pitchFamily="18" charset="0"/>
            </a:endParaRPr>
          </a:p>
        </p:txBody>
      </p:sp>
      <p:sp>
        <p:nvSpPr>
          <p:cNvPr id="27" name="矩形 26"/>
          <p:cNvSpPr/>
          <p:nvPr/>
        </p:nvSpPr>
        <p:spPr>
          <a:xfrm>
            <a:off x="6516216" y="2060848"/>
            <a:ext cx="2016224" cy="3939540"/>
          </a:xfrm>
          <a:prstGeom prst="rect">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r>
              <a:rPr lang="zh-CN" altLang="en-US" sz="2000" b="1" dirty="0" smtClean="0">
                <a:latin typeface="黑体" pitchFamily="49" charset="-122"/>
                <a:ea typeface="黑体" pitchFamily="49" charset="-122"/>
              </a:rPr>
              <a:t>转型升级，提升资源效率带来的经济效益</a:t>
            </a:r>
            <a:endParaRPr lang="en-US" altLang="zh-CN" sz="2000" b="1" dirty="0" smtClean="0">
              <a:latin typeface="黑体" pitchFamily="49" charset="-122"/>
              <a:ea typeface="黑体" pitchFamily="49" charset="-122"/>
            </a:endParaRPr>
          </a:p>
          <a:p>
            <a:endParaRPr lang="en-US" altLang="zh-CN" sz="2000" b="1" dirty="0" smtClean="0">
              <a:latin typeface="黑体" pitchFamily="49" charset="-122"/>
              <a:ea typeface="黑体" pitchFamily="49" charset="-122"/>
            </a:endParaRPr>
          </a:p>
          <a:p>
            <a:r>
              <a:rPr lang="en-US" altLang="zh-CN" sz="2000" b="1" dirty="0" smtClean="0">
                <a:latin typeface="Times New Roman" pitchFamily="18" charset="0"/>
                <a:ea typeface="仿宋" pitchFamily="49" charset="-122"/>
                <a:cs typeface="Times New Roman" pitchFamily="18" charset="0"/>
              </a:rPr>
              <a:t>Transition and upgrading to improve </a:t>
            </a:r>
          </a:p>
          <a:p>
            <a:r>
              <a:rPr lang="en-US" altLang="zh-CN" sz="2000" b="1" dirty="0" smtClean="0">
                <a:latin typeface="Times New Roman" pitchFamily="18" charset="0"/>
                <a:ea typeface="仿宋" pitchFamily="49" charset="-122"/>
                <a:cs typeface="Times New Roman" pitchFamily="18" charset="0"/>
              </a:rPr>
              <a:t>cost-benefit brought by resource consumption.</a:t>
            </a:r>
            <a:endParaRPr lang="zh-CN" altLang="en-US" sz="2000" b="1" dirty="0">
              <a:latin typeface="Times New Roman" pitchFamily="18" charset="0"/>
              <a:cs typeface="Times New Roman" pitchFamily="18" charset="0"/>
            </a:endParaRPr>
          </a:p>
        </p:txBody>
      </p:sp>
      <p:sp>
        <p:nvSpPr>
          <p:cNvPr id="28" name="Rectangle 3"/>
          <p:cNvSpPr txBox="1">
            <a:spLocks noChangeArrowheads="1"/>
          </p:cNvSpPr>
          <p:nvPr/>
        </p:nvSpPr>
        <p:spPr bwMode="black">
          <a:xfrm>
            <a:off x="539552" y="2060848"/>
            <a:ext cx="2016224" cy="3960440"/>
          </a:xfrm>
          <a:prstGeom prst="rect">
            <a:avLst/>
          </a:prstGeom>
          <a:ln>
            <a:solidFill>
              <a:schemeClr val="bg1">
                <a:lumMod val="65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spcBef>
                <a:spcPts val="0"/>
              </a:spcBef>
              <a:buClr>
                <a:srgbClr val="6E815B"/>
              </a:buClr>
              <a:buNone/>
              <a:defRPr/>
            </a:pPr>
            <a:r>
              <a:rPr lang="zh-CN" altLang="zh-CN" sz="2000" b="1" dirty="0" smtClean="0">
                <a:solidFill>
                  <a:schemeClr val="tx1"/>
                </a:solidFill>
                <a:latin typeface="Times New Roman" pitchFamily="18" charset="0"/>
                <a:ea typeface="黑体" pitchFamily="49" charset="-122"/>
                <a:cs typeface="Times New Roman" pitchFamily="18" charset="0"/>
              </a:rPr>
              <a:t>中国</a:t>
            </a:r>
            <a:r>
              <a:rPr lang="zh-CN" altLang="en-US" sz="2000" b="1" dirty="0" smtClean="0">
                <a:solidFill>
                  <a:schemeClr val="tx1"/>
                </a:solidFill>
                <a:latin typeface="Times New Roman" pitchFamily="18" charset="0"/>
                <a:ea typeface="黑体" pitchFamily="49" charset="-122"/>
                <a:cs typeface="Times New Roman" pitchFamily="18" charset="0"/>
              </a:rPr>
              <a:t>现阶段</a:t>
            </a:r>
            <a:r>
              <a:rPr lang="zh-CN" altLang="zh-CN" sz="2000" b="1" dirty="0" smtClean="0">
                <a:solidFill>
                  <a:schemeClr val="tx1"/>
                </a:solidFill>
                <a:latin typeface="Times New Roman" pitchFamily="18" charset="0"/>
                <a:ea typeface="黑体" pitchFamily="49" charset="-122"/>
                <a:cs typeface="Times New Roman" pitchFamily="18" charset="0"/>
              </a:rPr>
              <a:t>经济及消费模式</a:t>
            </a:r>
            <a:r>
              <a:rPr lang="zh-CN" altLang="en-US" sz="2000" b="1" dirty="0" smtClean="0">
                <a:solidFill>
                  <a:schemeClr val="tx1"/>
                </a:solidFill>
                <a:latin typeface="Times New Roman" pitchFamily="18" charset="0"/>
                <a:ea typeface="黑体" pitchFamily="49" charset="-122"/>
                <a:cs typeface="Times New Roman" pitchFamily="18" charset="0"/>
              </a:rPr>
              <a:t>：</a:t>
            </a:r>
            <a:endParaRPr lang="en-US" altLang="zh-CN" sz="2000" b="1" dirty="0" smtClean="0">
              <a:solidFill>
                <a:schemeClr val="tx1"/>
              </a:solidFill>
              <a:latin typeface="Times New Roman" pitchFamily="18" charset="0"/>
              <a:ea typeface="黑体" pitchFamily="49" charset="-122"/>
              <a:cs typeface="Times New Roman" pitchFamily="18" charset="0"/>
            </a:endParaRPr>
          </a:p>
          <a:p>
            <a:pPr>
              <a:lnSpc>
                <a:spcPct val="150000"/>
              </a:lnSpc>
              <a:spcBef>
                <a:spcPts val="0"/>
              </a:spcBef>
              <a:buClr>
                <a:srgbClr val="6E815B"/>
              </a:buClr>
              <a:buNone/>
              <a:defRPr/>
            </a:pPr>
            <a:r>
              <a:rPr lang="zh-CN" altLang="zh-CN" sz="2000" b="1" dirty="0" smtClean="0">
                <a:solidFill>
                  <a:schemeClr val="tx1"/>
                </a:solidFill>
                <a:latin typeface="Times New Roman" pitchFamily="18" charset="0"/>
                <a:ea typeface="黑体" pitchFamily="49" charset="-122"/>
                <a:cs typeface="Times New Roman" pitchFamily="18" charset="0"/>
              </a:rPr>
              <a:t>高消耗、低效益</a:t>
            </a:r>
            <a:endParaRPr lang="en-US" altLang="zh-CN" sz="2000" b="1" dirty="0" smtClean="0">
              <a:solidFill>
                <a:schemeClr val="tx1"/>
              </a:solidFill>
              <a:latin typeface="Times New Roman" pitchFamily="18" charset="0"/>
              <a:ea typeface="黑体" pitchFamily="49" charset="-122"/>
              <a:cs typeface="Times New Roman" pitchFamily="18" charset="0"/>
            </a:endParaRPr>
          </a:p>
          <a:p>
            <a:pPr>
              <a:lnSpc>
                <a:spcPct val="90000"/>
              </a:lnSpc>
              <a:spcBef>
                <a:spcPts val="0"/>
              </a:spcBef>
              <a:buClr>
                <a:srgbClr val="6E815B"/>
              </a:buClr>
              <a:buNone/>
              <a:defRPr/>
            </a:pPr>
            <a:endParaRPr lang="en-US" altLang="zh-CN" sz="2000" dirty="0" smtClean="0">
              <a:solidFill>
                <a:schemeClr val="tx1"/>
              </a:solidFill>
              <a:latin typeface="Times New Roman" pitchFamily="18" charset="0"/>
              <a:ea typeface="黑体" pitchFamily="49" charset="-122"/>
              <a:cs typeface="Times New Roman" pitchFamily="18" charset="0"/>
            </a:endParaRPr>
          </a:p>
          <a:p>
            <a:pPr marL="0" lvl="1" indent="0">
              <a:lnSpc>
                <a:spcPct val="90000"/>
              </a:lnSpc>
              <a:spcBef>
                <a:spcPts val="0"/>
              </a:spcBef>
              <a:buClr>
                <a:schemeClr val="hlink"/>
              </a:buClr>
              <a:buNone/>
              <a:defRPr/>
            </a:pPr>
            <a:r>
              <a:rPr lang="en-US" altLang="zh-CN" sz="2000" b="1" dirty="0" smtClean="0">
                <a:latin typeface="Times New Roman" pitchFamily="18" charset="0"/>
                <a:ea typeface="黑体" pitchFamily="49" charset="-122"/>
                <a:cs typeface="Times New Roman" pitchFamily="18" charset="0"/>
              </a:rPr>
              <a:t>China’s economy and its innate consumption patterns: </a:t>
            </a:r>
          </a:p>
          <a:p>
            <a:pPr marL="0" lvl="1" indent="0">
              <a:lnSpc>
                <a:spcPct val="90000"/>
              </a:lnSpc>
              <a:spcBef>
                <a:spcPts val="0"/>
              </a:spcBef>
              <a:buClr>
                <a:schemeClr val="hlink"/>
              </a:buClr>
              <a:buNone/>
              <a:defRPr/>
            </a:pPr>
            <a:r>
              <a:rPr lang="en-US" altLang="zh-CN" sz="2000" b="1" dirty="0" smtClean="0">
                <a:latin typeface="Times New Roman" pitchFamily="18" charset="0"/>
                <a:ea typeface="黑体" pitchFamily="49" charset="-122"/>
                <a:cs typeface="Times New Roman" pitchFamily="18" charset="0"/>
              </a:rPr>
              <a:t>high energy consumption and low benefit.</a:t>
            </a:r>
          </a:p>
        </p:txBody>
      </p:sp>
      <p:sp>
        <p:nvSpPr>
          <p:cNvPr id="32" name="右箭头 31"/>
          <p:cNvSpPr/>
          <p:nvPr/>
        </p:nvSpPr>
        <p:spPr bwMode="auto">
          <a:xfrm>
            <a:off x="2627784" y="3501008"/>
            <a:ext cx="288032" cy="720080"/>
          </a:xfrm>
          <a:prstGeom prst="rightArrow">
            <a:avLst/>
          </a:prstGeom>
          <a:solidFill>
            <a:schemeClr val="bg1">
              <a:lumMod val="85000"/>
            </a:schemeClr>
          </a:solidFill>
          <a:ln w="9525">
            <a:solidFill>
              <a:schemeClr val="accent1">
                <a:lumMod val="75000"/>
              </a:schemeClr>
            </a:solid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
        <p:nvSpPr>
          <p:cNvPr id="33" name="右箭头 32"/>
          <p:cNvSpPr/>
          <p:nvPr/>
        </p:nvSpPr>
        <p:spPr bwMode="auto">
          <a:xfrm>
            <a:off x="6084168" y="3573016"/>
            <a:ext cx="288032" cy="720080"/>
          </a:xfrm>
          <a:prstGeom prst="rightArrow">
            <a:avLst/>
          </a:prstGeom>
          <a:solidFill>
            <a:schemeClr val="bg1">
              <a:lumMod val="85000"/>
            </a:schemeClr>
          </a:solidFill>
          <a:ln w="9525">
            <a:solidFill>
              <a:schemeClr val="accent1">
                <a:lumMod val="75000"/>
              </a:schemeClr>
            </a:solid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可持续消费与生产的基本理念</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Principles of Sustainable Consumption and Production</a:t>
            </a:r>
            <a:endParaRPr lang="en-US" altLang="zh-CN" sz="2000" dirty="0">
              <a:latin typeface="Times New Roman" pitchFamily="18" charset="0"/>
              <a:ea typeface="黑体" pitchFamily="49" charset="-122"/>
              <a:cs typeface="Times New Roman" pitchFamily="18" charset="0"/>
            </a:endParaRPr>
          </a:p>
        </p:txBody>
      </p:sp>
      <p:sp>
        <p:nvSpPr>
          <p:cNvPr id="24" name="Rectangle 3"/>
          <p:cNvSpPr txBox="1">
            <a:spLocks noChangeArrowheads="1"/>
          </p:cNvSpPr>
          <p:nvPr/>
        </p:nvSpPr>
        <p:spPr bwMode="black">
          <a:xfrm>
            <a:off x="323528" y="1124744"/>
            <a:ext cx="856895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2400" kern="0" dirty="0">
                <a:solidFill>
                  <a:schemeClr val="tx1"/>
                </a:solidFill>
                <a:latin typeface="黑体" pitchFamily="49" charset="-122"/>
                <a:ea typeface="黑体" pitchFamily="49" charset="-122"/>
              </a:rPr>
              <a:t>挑战与机遇 </a:t>
            </a:r>
            <a:r>
              <a:rPr lang="en-US" altLang="zh-CN" sz="2400" dirty="0">
                <a:solidFill>
                  <a:schemeClr val="tx1"/>
                </a:solidFill>
                <a:latin typeface="Times New Roman" pitchFamily="18" charset="0"/>
                <a:cs typeface="Times New Roman" pitchFamily="18" charset="0"/>
              </a:rPr>
              <a:t>Challenges and Opportunities</a:t>
            </a:r>
          </a:p>
        </p:txBody>
      </p:sp>
      <p:sp>
        <p:nvSpPr>
          <p:cNvPr id="13" name="矩形 12"/>
          <p:cNvSpPr/>
          <p:nvPr/>
        </p:nvSpPr>
        <p:spPr>
          <a:xfrm>
            <a:off x="107504" y="1628800"/>
            <a:ext cx="2147628" cy="4524315"/>
          </a:xfrm>
          <a:prstGeom prst="rect">
            <a:avLst/>
          </a:prstGeom>
        </p:spPr>
        <p:txBody>
          <a:bodyPr wrap="square">
            <a:spAutoFit/>
          </a:bodyPr>
          <a:lstStyle/>
          <a:p>
            <a:pPr>
              <a:lnSpc>
                <a:spcPct val="150000"/>
              </a:lnSpc>
            </a:pPr>
            <a:r>
              <a:rPr lang="zh-CN" altLang="en-US" sz="1600" b="1" dirty="0" smtClean="0">
                <a:latin typeface="Times New Roman" pitchFamily="18" charset="0"/>
                <a:ea typeface="黑体" pitchFamily="49" charset="-122"/>
                <a:cs typeface="Times New Roman" pitchFamily="18" charset="0"/>
              </a:rPr>
              <a:t>住房、交通、食品等领域资源环境压力大，生态足迹较高</a:t>
            </a:r>
            <a:r>
              <a:rPr lang="zh-CN" altLang="en-US" sz="1600" b="1" dirty="0">
                <a:latin typeface="Times New Roman" pitchFamily="18" charset="0"/>
                <a:ea typeface="黑体" pitchFamily="49" charset="-122"/>
                <a:cs typeface="Times New Roman" pitchFamily="18" charset="0"/>
              </a:rPr>
              <a:t>，</a:t>
            </a:r>
            <a:r>
              <a:rPr lang="zh-CN" altLang="en-US" sz="1600" b="1" dirty="0" smtClean="0">
                <a:latin typeface="Times New Roman" pitchFamily="18" charset="0"/>
                <a:ea typeface="黑体" pitchFamily="49" charset="-122"/>
                <a:cs typeface="Times New Roman" pitchFamily="18" charset="0"/>
              </a:rPr>
              <a:t>应优先推动可持续消费</a:t>
            </a:r>
            <a:r>
              <a:rPr lang="en-US" altLang="zh-CN" sz="1600" b="1" dirty="0" smtClean="0">
                <a:latin typeface="Times New Roman" pitchFamily="18" charset="0"/>
                <a:ea typeface="黑体" pitchFamily="49" charset="-122"/>
                <a:cs typeface="Times New Roman" pitchFamily="18" charset="0"/>
              </a:rPr>
              <a:t>.</a:t>
            </a:r>
          </a:p>
          <a:p>
            <a:r>
              <a:rPr lang="en-US" altLang="zh-CN" sz="1600" b="1" dirty="0" smtClean="0">
                <a:latin typeface="Times New Roman" pitchFamily="18" charset="0"/>
                <a:ea typeface="黑体" pitchFamily="49" charset="-122"/>
                <a:cs typeface="Times New Roman" pitchFamily="18" charset="0"/>
              </a:rPr>
              <a:t>Housing, mobility, and food are the major domains that generate high ecological footprint and impose large pressures on environment &amp; resources, and should be priority domains to boost sustainable consumption.  </a:t>
            </a:r>
            <a:endParaRPr lang="zh-CN" altLang="en-US" sz="1600" b="1" dirty="0" smtClean="0">
              <a:latin typeface="Times New Roman" pitchFamily="18" charset="0"/>
              <a:ea typeface="黑体" pitchFamily="49" charset="-122"/>
              <a:cs typeface="Times New Roman" pitchFamily="18" charset="0"/>
            </a:endParaRPr>
          </a:p>
        </p:txBody>
      </p:sp>
      <p:grpSp>
        <p:nvGrpSpPr>
          <p:cNvPr id="27" name="组合 26"/>
          <p:cNvGrpSpPr/>
          <p:nvPr/>
        </p:nvGrpSpPr>
        <p:grpSpPr>
          <a:xfrm>
            <a:off x="2411760" y="1628800"/>
            <a:ext cx="6710950" cy="4680520"/>
            <a:chOff x="2411760" y="1628800"/>
            <a:chExt cx="6710950" cy="4680520"/>
          </a:xfrm>
        </p:grpSpPr>
        <p:pic>
          <p:nvPicPr>
            <p:cNvPr id="33794" name="Picture 2" descr="C:\Users\lixia\Desktop\生态足迹-3.jpg"/>
            <p:cNvPicPr>
              <a:picLocks noChangeAspect="1" noChangeArrowheads="1"/>
            </p:cNvPicPr>
            <p:nvPr/>
          </p:nvPicPr>
          <p:blipFill>
            <a:blip r:embed="rId2" cstate="print"/>
            <a:srcRect l="7639" r="692" b="7140"/>
            <a:stretch>
              <a:fillRect/>
            </a:stretch>
          </p:blipFill>
          <p:spPr bwMode="auto">
            <a:xfrm>
              <a:off x="2627784" y="1628800"/>
              <a:ext cx="6048672" cy="3168352"/>
            </a:xfrm>
            <a:prstGeom prst="rect">
              <a:avLst/>
            </a:prstGeom>
            <a:noFill/>
          </p:spPr>
        </p:pic>
        <p:sp>
          <p:nvSpPr>
            <p:cNvPr id="33795" name="Rectangle 3"/>
            <p:cNvSpPr>
              <a:spLocks noChangeArrowheads="1"/>
            </p:cNvSpPr>
            <p:nvPr/>
          </p:nvSpPr>
          <p:spPr bwMode="auto">
            <a:xfrm>
              <a:off x="2711873" y="1702549"/>
              <a:ext cx="62646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中国、美国、英国、南非的家庭消费足迹分类（数据来源：全球足迹网络，</a:t>
              </a:r>
              <a:r>
                <a:rPr kumimoji="0" lang="en-US" altLang="zh-CN" sz="12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2011</a:t>
              </a:r>
              <a:r>
                <a:rPr kumimoji="0" lang="zh-CN" altLang="en-US" sz="12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a:t>
              </a:r>
              <a:endParaRPr kumimoji="0" lang="en-US" altLang="zh-CN" sz="12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Ecological Footprint</a:t>
              </a:r>
              <a:r>
                <a:rPr kumimoji="0" lang="en-US" altLang="zh-CN" sz="1200" b="1" i="0" u="none" strike="noStrike" cap="none" normalizeH="0" dirty="0" smtClean="0">
                  <a:ln>
                    <a:noFill/>
                  </a:ln>
                  <a:solidFill>
                    <a:schemeClr val="tx1"/>
                  </a:solidFill>
                  <a:effectLst/>
                  <a:latin typeface="Times New Roman" pitchFamily="18" charset="0"/>
                  <a:ea typeface="黑体" pitchFamily="49" charset="-122"/>
                  <a:cs typeface="Times New Roman" pitchFamily="18" charset="0"/>
                </a:rPr>
                <a:t> of Different Types of Household Consumption  in China, USA, UK,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dirty="0" smtClean="0">
                  <a:ln>
                    <a:noFill/>
                  </a:ln>
                  <a:solidFill>
                    <a:schemeClr val="tx1"/>
                  </a:solidFill>
                  <a:effectLst/>
                  <a:latin typeface="Times New Roman" pitchFamily="18" charset="0"/>
                  <a:ea typeface="黑体" pitchFamily="49" charset="-122"/>
                  <a:cs typeface="Times New Roman" pitchFamily="18" charset="0"/>
                </a:rPr>
                <a:t>and South Africa (Source: Global Footprint Network, 2011)</a:t>
              </a:r>
              <a:endParaRPr kumimoji="0" lang="zh-CN" altLang="en-US" sz="1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p:txBody>
        </p:sp>
        <p:sp>
          <p:nvSpPr>
            <p:cNvPr id="2" name="TextBox 1"/>
            <p:cNvSpPr txBox="1"/>
            <p:nvPr/>
          </p:nvSpPr>
          <p:spPr>
            <a:xfrm>
              <a:off x="7583772" y="2735342"/>
              <a:ext cx="925253" cy="261610"/>
            </a:xfrm>
            <a:prstGeom prst="rect">
              <a:avLst/>
            </a:prstGeom>
            <a:solidFill>
              <a:schemeClr val="bg1"/>
            </a:solidFill>
          </p:spPr>
          <p:txBody>
            <a:bodyPr wrap="none" rtlCol="0">
              <a:spAutoFit/>
            </a:bodyPr>
            <a:lstStyle/>
            <a:p>
              <a:r>
                <a:rPr lang="zh-CN" altLang="en-US" sz="1100" dirty="0" smtClean="0">
                  <a:latin typeface="Times New Roman" panose="02020603050405020304" pitchFamily="18" charset="0"/>
                  <a:cs typeface="Times New Roman" panose="02020603050405020304" pitchFamily="18" charset="0"/>
                </a:rPr>
                <a:t>图例 </a:t>
              </a:r>
              <a:r>
                <a:rPr lang="en-US" altLang="zh-CN" sz="1100" dirty="0" smtClean="0">
                  <a:latin typeface="Times New Roman" panose="02020603050405020304" pitchFamily="18" charset="0"/>
                  <a:cs typeface="Times New Roman" panose="02020603050405020304" pitchFamily="18" charset="0"/>
                </a:rPr>
                <a:t>Legend</a:t>
              </a:r>
              <a:endParaRPr lang="zh-CN" altLang="en-US" sz="11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932961" y="2947591"/>
              <a:ext cx="1189749" cy="769441"/>
            </a:xfrm>
            <a:prstGeom prst="rect">
              <a:avLst/>
            </a:prstGeom>
            <a:solidFill>
              <a:schemeClr val="bg1"/>
            </a:solidFill>
          </p:spPr>
          <p:txBody>
            <a:bodyPr wrap="none" rtlCol="0">
              <a:spAutoFit/>
            </a:bodyPr>
            <a:lstStyle/>
            <a:p>
              <a:r>
                <a:rPr lang="zh-CN" altLang="en-US" sz="1100" dirty="0" smtClean="0">
                  <a:latin typeface="Times New Roman" panose="02020603050405020304" pitchFamily="18" charset="0"/>
                  <a:cs typeface="Times New Roman" panose="02020603050405020304" pitchFamily="18" charset="0"/>
                </a:rPr>
                <a:t>中国</a:t>
              </a:r>
              <a:r>
                <a:rPr lang="en-US" altLang="zh-CN" sz="1100" dirty="0" smtClean="0">
                  <a:latin typeface="Times New Roman" panose="02020603050405020304" pitchFamily="18" charset="0"/>
                  <a:cs typeface="Times New Roman" panose="02020603050405020304" pitchFamily="18" charset="0"/>
                </a:rPr>
                <a:t>China</a:t>
              </a:r>
            </a:p>
            <a:p>
              <a:r>
                <a:rPr lang="zh-CN" altLang="en-US" sz="1100" dirty="0" smtClean="0">
                  <a:latin typeface="Times New Roman" panose="02020603050405020304" pitchFamily="18" charset="0"/>
                  <a:cs typeface="Times New Roman" panose="02020603050405020304" pitchFamily="18" charset="0"/>
                </a:rPr>
                <a:t>美国</a:t>
              </a:r>
              <a:r>
                <a:rPr lang="en-US" altLang="zh-CN" sz="1100" dirty="0" smtClean="0">
                  <a:latin typeface="Times New Roman" panose="02020603050405020304" pitchFamily="18" charset="0"/>
                  <a:cs typeface="Times New Roman" panose="02020603050405020304" pitchFamily="18" charset="0"/>
                </a:rPr>
                <a:t>USA</a:t>
              </a:r>
            </a:p>
            <a:p>
              <a:r>
                <a:rPr lang="zh-CN" altLang="en-US" sz="1100" dirty="0" smtClean="0">
                  <a:latin typeface="Times New Roman" panose="02020603050405020304" pitchFamily="18" charset="0"/>
                  <a:cs typeface="Times New Roman" panose="02020603050405020304" pitchFamily="18" charset="0"/>
                </a:rPr>
                <a:t>英国</a:t>
              </a:r>
              <a:r>
                <a:rPr lang="en-US" altLang="zh-CN" sz="1100" dirty="0" smtClean="0">
                  <a:latin typeface="Times New Roman" panose="02020603050405020304" pitchFamily="18" charset="0"/>
                  <a:cs typeface="Times New Roman" panose="02020603050405020304" pitchFamily="18" charset="0"/>
                </a:rPr>
                <a:t>UK</a:t>
              </a:r>
            </a:p>
            <a:p>
              <a:r>
                <a:rPr lang="zh-CN" altLang="en-US" sz="1100" dirty="0" smtClean="0">
                  <a:latin typeface="Times New Roman" panose="02020603050405020304" pitchFamily="18" charset="0"/>
                  <a:cs typeface="Times New Roman" panose="02020603050405020304" pitchFamily="18" charset="0"/>
                </a:rPr>
                <a:t>南非</a:t>
              </a:r>
              <a:r>
                <a:rPr lang="en-US" altLang="zh-CN" sz="1100" dirty="0" smtClean="0">
                  <a:latin typeface="Times New Roman" panose="02020603050405020304" pitchFamily="18" charset="0"/>
                  <a:cs typeface="Times New Roman" panose="02020603050405020304" pitchFamily="18" charset="0"/>
                </a:rPr>
                <a:t>South Africa</a:t>
              </a:r>
              <a:endParaRPr lang="zh-CN" altLang="en-US" sz="11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411760" y="1772816"/>
              <a:ext cx="288032" cy="3170099"/>
            </a:xfrm>
            <a:prstGeom prst="rect">
              <a:avLst/>
            </a:prstGeom>
            <a:solidFill>
              <a:schemeClr val="bg1"/>
            </a:solidFill>
          </p:spPr>
          <p:txBody>
            <a:bodyPr wrap="square" lIns="0" rIns="0" rtlCol="0">
              <a:spAutoFit/>
            </a:bodyPr>
            <a:lstStyle/>
            <a:p>
              <a:r>
                <a:rPr lang="en-US" altLang="zh-CN" sz="1000" b="1" dirty="0" smtClean="0">
                  <a:latin typeface="Times New Roman" pitchFamily="18" charset="0"/>
                  <a:cs typeface="Times New Roman" pitchFamily="18" charset="0"/>
                </a:rPr>
                <a:t>45%</a:t>
              </a:r>
            </a:p>
            <a:p>
              <a:endParaRPr lang="en-US" altLang="zh-CN" sz="1000" b="1" dirty="0" smtClean="0">
                <a:latin typeface="Times New Roman" pitchFamily="18" charset="0"/>
                <a:cs typeface="Times New Roman" pitchFamily="18" charset="0"/>
              </a:endParaRPr>
            </a:p>
            <a:p>
              <a:r>
                <a:rPr lang="en-US" altLang="zh-CN" sz="1000" b="1" dirty="0" smtClean="0">
                  <a:latin typeface="Times New Roman" pitchFamily="18" charset="0"/>
                  <a:cs typeface="Times New Roman" pitchFamily="18" charset="0"/>
                </a:rPr>
                <a:t>40%</a:t>
              </a:r>
            </a:p>
            <a:p>
              <a:endParaRPr lang="en-US" altLang="zh-CN" sz="1000" b="1" dirty="0" smtClean="0">
                <a:latin typeface="Times New Roman" pitchFamily="18" charset="0"/>
                <a:cs typeface="Times New Roman" pitchFamily="18" charset="0"/>
              </a:endParaRPr>
            </a:p>
            <a:p>
              <a:r>
                <a:rPr lang="en-US" altLang="zh-CN" sz="1000" b="1" dirty="0" smtClean="0">
                  <a:latin typeface="Times New Roman" pitchFamily="18" charset="0"/>
                  <a:cs typeface="Times New Roman" pitchFamily="18" charset="0"/>
                </a:rPr>
                <a:t>35%</a:t>
              </a:r>
            </a:p>
            <a:p>
              <a:endParaRPr lang="en-US" altLang="zh-CN" sz="1000" b="1" dirty="0" smtClean="0">
                <a:latin typeface="Times New Roman" pitchFamily="18" charset="0"/>
                <a:cs typeface="Times New Roman" pitchFamily="18" charset="0"/>
              </a:endParaRPr>
            </a:p>
            <a:p>
              <a:r>
                <a:rPr lang="en-US" altLang="zh-CN" sz="1000" b="1" dirty="0" smtClean="0">
                  <a:latin typeface="Times New Roman" pitchFamily="18" charset="0"/>
                  <a:cs typeface="Times New Roman" pitchFamily="18" charset="0"/>
                </a:rPr>
                <a:t>30%</a:t>
              </a:r>
            </a:p>
            <a:p>
              <a:endParaRPr lang="en-US" altLang="zh-CN" sz="1000" b="1" dirty="0" smtClean="0">
                <a:latin typeface="Times New Roman" pitchFamily="18" charset="0"/>
                <a:cs typeface="Times New Roman" pitchFamily="18" charset="0"/>
              </a:endParaRPr>
            </a:p>
            <a:p>
              <a:r>
                <a:rPr lang="en-US" altLang="zh-CN" sz="1000" b="1" dirty="0" smtClean="0">
                  <a:latin typeface="Times New Roman" pitchFamily="18" charset="0"/>
                  <a:cs typeface="Times New Roman" pitchFamily="18" charset="0"/>
                </a:rPr>
                <a:t>25%</a:t>
              </a:r>
            </a:p>
            <a:p>
              <a:endParaRPr lang="en-US" altLang="zh-CN" sz="1000" b="1" dirty="0" smtClean="0">
                <a:latin typeface="Times New Roman" pitchFamily="18" charset="0"/>
                <a:cs typeface="Times New Roman" pitchFamily="18" charset="0"/>
              </a:endParaRPr>
            </a:p>
            <a:p>
              <a:r>
                <a:rPr lang="en-US" altLang="zh-CN" sz="1000" b="1" dirty="0" smtClean="0">
                  <a:latin typeface="Times New Roman" pitchFamily="18" charset="0"/>
                  <a:cs typeface="Times New Roman" pitchFamily="18" charset="0"/>
                </a:rPr>
                <a:t>20%</a:t>
              </a:r>
            </a:p>
            <a:p>
              <a:endParaRPr lang="en-US" altLang="zh-CN" sz="1000" b="1" dirty="0" smtClean="0">
                <a:latin typeface="Times New Roman" pitchFamily="18" charset="0"/>
                <a:cs typeface="Times New Roman" pitchFamily="18" charset="0"/>
              </a:endParaRPr>
            </a:p>
            <a:p>
              <a:r>
                <a:rPr lang="en-US" altLang="zh-CN" sz="1000" b="1" dirty="0" smtClean="0">
                  <a:latin typeface="Times New Roman" pitchFamily="18" charset="0"/>
                  <a:cs typeface="Times New Roman" pitchFamily="18" charset="0"/>
                </a:rPr>
                <a:t>15%</a:t>
              </a:r>
            </a:p>
            <a:p>
              <a:endParaRPr lang="en-US" altLang="zh-CN" sz="1000" b="1" dirty="0" smtClean="0">
                <a:latin typeface="Times New Roman" pitchFamily="18" charset="0"/>
                <a:cs typeface="Times New Roman" pitchFamily="18" charset="0"/>
              </a:endParaRPr>
            </a:p>
            <a:p>
              <a:r>
                <a:rPr lang="en-US" altLang="zh-CN" sz="1000" b="1" dirty="0" smtClean="0">
                  <a:latin typeface="Times New Roman" pitchFamily="18" charset="0"/>
                  <a:cs typeface="Times New Roman" pitchFamily="18" charset="0"/>
                </a:rPr>
                <a:t>10%</a:t>
              </a:r>
            </a:p>
            <a:p>
              <a:endParaRPr lang="en-US" altLang="zh-CN" sz="1000" b="1" dirty="0" smtClean="0">
                <a:latin typeface="Times New Roman" pitchFamily="18" charset="0"/>
                <a:cs typeface="Times New Roman" pitchFamily="18" charset="0"/>
              </a:endParaRPr>
            </a:p>
            <a:p>
              <a:r>
                <a:rPr lang="en-US" altLang="zh-CN" sz="1000" b="1" dirty="0" smtClean="0">
                  <a:latin typeface="Times New Roman" pitchFamily="18" charset="0"/>
                  <a:cs typeface="Times New Roman" pitchFamily="18" charset="0"/>
                </a:rPr>
                <a:t>5%</a:t>
              </a:r>
            </a:p>
            <a:p>
              <a:endParaRPr lang="en-US" altLang="zh-CN" sz="1000" b="1" dirty="0" smtClean="0">
                <a:latin typeface="Times New Roman" pitchFamily="18" charset="0"/>
                <a:cs typeface="Times New Roman" pitchFamily="18" charset="0"/>
              </a:endParaRPr>
            </a:p>
            <a:p>
              <a:r>
                <a:rPr lang="en-US" altLang="zh-CN" sz="1000" b="1" dirty="0" smtClean="0">
                  <a:latin typeface="Times New Roman" pitchFamily="18" charset="0"/>
                  <a:cs typeface="Times New Roman" pitchFamily="18" charset="0"/>
                </a:rPr>
                <a:t>0%</a:t>
              </a:r>
            </a:p>
            <a:p>
              <a:endParaRPr lang="zh-CN" altLang="en-US" sz="1000" b="1" dirty="0">
                <a:latin typeface="Times New Roman" pitchFamily="18" charset="0"/>
                <a:cs typeface="Times New Roman" pitchFamily="18" charset="0"/>
              </a:endParaRPr>
            </a:p>
          </p:txBody>
        </p:sp>
        <p:sp>
          <p:nvSpPr>
            <p:cNvPr id="14" name="TextBox 13"/>
            <p:cNvSpPr txBox="1"/>
            <p:nvPr/>
          </p:nvSpPr>
          <p:spPr>
            <a:xfrm>
              <a:off x="2627784" y="4725144"/>
              <a:ext cx="553998" cy="504056"/>
            </a:xfrm>
            <a:prstGeom prst="rect">
              <a:avLst/>
            </a:prstGeom>
            <a:solidFill>
              <a:schemeClr val="bg1"/>
            </a:solidFill>
          </p:spPr>
          <p:txBody>
            <a:bodyPr vert="eaVert" wrap="square" rtlCol="0">
              <a:spAutoFit/>
            </a:bodyPr>
            <a:lstStyle/>
            <a:p>
              <a:r>
                <a:rPr lang="zh-CN" altLang="en-US" sz="1200" dirty="0" smtClean="0">
                  <a:latin typeface="Times New Roman" pitchFamily="18" charset="0"/>
                  <a:ea typeface="黑体" pitchFamily="49" charset="-122"/>
                  <a:cs typeface="Times New Roman" pitchFamily="18" charset="0"/>
                </a:rPr>
                <a:t>食物</a:t>
              </a:r>
              <a:endParaRPr lang="en-US" altLang="zh-CN" sz="1200" dirty="0" smtClean="0">
                <a:latin typeface="Times New Roman" pitchFamily="18" charset="0"/>
                <a:ea typeface="黑体" pitchFamily="49" charset="-122"/>
                <a:cs typeface="Times New Roman" pitchFamily="18" charset="0"/>
              </a:endParaRPr>
            </a:p>
            <a:p>
              <a:r>
                <a:rPr lang="en-US" altLang="zh-CN" sz="1200" dirty="0" smtClean="0">
                  <a:latin typeface="Times New Roman" pitchFamily="18" charset="0"/>
                  <a:ea typeface="黑体" pitchFamily="49" charset="-122"/>
                  <a:cs typeface="Times New Roman" pitchFamily="18" charset="0"/>
                </a:rPr>
                <a:t>Food</a:t>
              </a:r>
              <a:endParaRPr lang="zh-CN" altLang="en-US" sz="1200" dirty="0">
                <a:latin typeface="Times New Roman" pitchFamily="18" charset="0"/>
                <a:ea typeface="黑体" pitchFamily="49" charset="-122"/>
                <a:cs typeface="Times New Roman" pitchFamily="18" charset="0"/>
              </a:endParaRPr>
            </a:p>
          </p:txBody>
        </p:sp>
        <p:sp>
          <p:nvSpPr>
            <p:cNvPr id="15" name="TextBox 14"/>
            <p:cNvSpPr txBox="1"/>
            <p:nvPr/>
          </p:nvSpPr>
          <p:spPr>
            <a:xfrm>
              <a:off x="3131840" y="4725144"/>
              <a:ext cx="553998" cy="1296144"/>
            </a:xfrm>
            <a:prstGeom prst="rect">
              <a:avLst/>
            </a:prstGeom>
            <a:solidFill>
              <a:schemeClr val="bg1"/>
            </a:solidFill>
          </p:spPr>
          <p:txBody>
            <a:bodyPr vert="eaVert" wrap="square" rtlCol="0">
              <a:spAutoFit/>
            </a:bodyPr>
            <a:lstStyle/>
            <a:p>
              <a:r>
                <a:rPr lang="zh-CN" altLang="en-US" sz="1200" dirty="0" smtClean="0">
                  <a:latin typeface="Times New Roman" pitchFamily="18" charset="0"/>
                  <a:ea typeface="黑体" pitchFamily="49" charset="-122"/>
                  <a:cs typeface="Times New Roman" pitchFamily="18" charset="0"/>
                </a:rPr>
                <a:t>烟草消费</a:t>
              </a:r>
              <a:endParaRPr lang="en-US" altLang="zh-CN" sz="1200" dirty="0" smtClean="0">
                <a:latin typeface="Times New Roman" pitchFamily="18" charset="0"/>
                <a:ea typeface="黑体" pitchFamily="49" charset="-122"/>
                <a:cs typeface="Times New Roman" pitchFamily="18" charset="0"/>
              </a:endParaRPr>
            </a:p>
            <a:p>
              <a:r>
                <a:rPr lang="en-US" altLang="zh-CN" sz="1200" dirty="0" smtClean="0">
                  <a:latin typeface="Times New Roman" pitchFamily="18" charset="0"/>
                  <a:ea typeface="黑体" pitchFamily="49" charset="-122"/>
                  <a:cs typeface="Times New Roman" pitchFamily="18" charset="0"/>
                </a:rPr>
                <a:t>Wines and Tobacco</a:t>
              </a:r>
              <a:endParaRPr lang="zh-CN" altLang="en-US" sz="1200" dirty="0">
                <a:latin typeface="Times New Roman" pitchFamily="18" charset="0"/>
                <a:ea typeface="黑体" pitchFamily="49" charset="-122"/>
                <a:cs typeface="Times New Roman" pitchFamily="18" charset="0"/>
              </a:endParaRPr>
            </a:p>
          </p:txBody>
        </p:sp>
        <p:sp>
          <p:nvSpPr>
            <p:cNvPr id="16" name="TextBox 15"/>
            <p:cNvSpPr txBox="1"/>
            <p:nvPr/>
          </p:nvSpPr>
          <p:spPr>
            <a:xfrm>
              <a:off x="3707904" y="4725144"/>
              <a:ext cx="553998" cy="1296144"/>
            </a:xfrm>
            <a:prstGeom prst="rect">
              <a:avLst/>
            </a:prstGeom>
            <a:solidFill>
              <a:schemeClr val="bg1"/>
            </a:solidFill>
          </p:spPr>
          <p:txBody>
            <a:bodyPr vert="eaVert" wrap="square" rtlCol="0">
              <a:spAutoFit/>
            </a:bodyPr>
            <a:lstStyle/>
            <a:p>
              <a:r>
                <a:rPr lang="zh-CN" altLang="en-US" sz="1200" dirty="0" smtClean="0">
                  <a:latin typeface="Times New Roman" pitchFamily="18" charset="0"/>
                  <a:ea typeface="黑体" pitchFamily="49" charset="-122"/>
                  <a:cs typeface="Times New Roman" pitchFamily="18" charset="0"/>
                </a:rPr>
                <a:t>服装鞋类</a:t>
              </a:r>
              <a:endParaRPr lang="en-US" altLang="zh-CN" sz="1200" dirty="0" smtClean="0">
                <a:latin typeface="Times New Roman" pitchFamily="18" charset="0"/>
                <a:ea typeface="黑体" pitchFamily="49" charset="-122"/>
                <a:cs typeface="Times New Roman" pitchFamily="18" charset="0"/>
              </a:endParaRPr>
            </a:p>
            <a:p>
              <a:r>
                <a:rPr lang="en-US" altLang="zh-CN" sz="1200" dirty="0" smtClean="0">
                  <a:latin typeface="Times New Roman" pitchFamily="18" charset="0"/>
                  <a:ea typeface="黑体" pitchFamily="49" charset="-122"/>
                  <a:cs typeface="Times New Roman" pitchFamily="18" charset="0"/>
                </a:rPr>
                <a:t>Clothes and Shoes</a:t>
              </a:r>
              <a:endParaRPr lang="zh-CN" altLang="en-US" sz="1200" dirty="0">
                <a:latin typeface="Times New Roman" pitchFamily="18" charset="0"/>
                <a:ea typeface="黑体" pitchFamily="49" charset="-122"/>
                <a:cs typeface="Times New Roman" pitchFamily="18" charset="0"/>
              </a:endParaRPr>
            </a:p>
          </p:txBody>
        </p:sp>
        <p:sp>
          <p:nvSpPr>
            <p:cNvPr id="17" name="TextBox 16"/>
            <p:cNvSpPr txBox="1"/>
            <p:nvPr/>
          </p:nvSpPr>
          <p:spPr>
            <a:xfrm>
              <a:off x="4162018" y="4725144"/>
              <a:ext cx="553998" cy="1080120"/>
            </a:xfrm>
            <a:prstGeom prst="rect">
              <a:avLst/>
            </a:prstGeom>
            <a:solidFill>
              <a:schemeClr val="bg1"/>
            </a:solidFill>
          </p:spPr>
          <p:txBody>
            <a:bodyPr vert="eaVert" wrap="square" rtlCol="0">
              <a:spAutoFit/>
            </a:bodyPr>
            <a:lstStyle/>
            <a:p>
              <a:r>
                <a:rPr lang="zh-CN" altLang="en-US" sz="1200" dirty="0" smtClean="0">
                  <a:latin typeface="Times New Roman" pitchFamily="18" charset="0"/>
                  <a:ea typeface="黑体" pitchFamily="49" charset="-122"/>
                  <a:cs typeface="Times New Roman" pitchFamily="18" charset="0"/>
                </a:rPr>
                <a:t>住房</a:t>
              </a:r>
              <a:endParaRPr lang="en-US" altLang="zh-CN" sz="1200" dirty="0" smtClean="0">
                <a:latin typeface="Times New Roman" pitchFamily="18" charset="0"/>
                <a:ea typeface="黑体" pitchFamily="49" charset="-122"/>
                <a:cs typeface="Times New Roman" pitchFamily="18" charset="0"/>
              </a:endParaRPr>
            </a:p>
            <a:p>
              <a:r>
                <a:rPr lang="en-US" altLang="zh-CN" sz="1200" dirty="0" smtClean="0">
                  <a:latin typeface="Times New Roman" pitchFamily="18" charset="0"/>
                  <a:ea typeface="黑体" pitchFamily="49" charset="-122"/>
                  <a:cs typeface="Times New Roman" pitchFamily="18" charset="0"/>
                </a:rPr>
                <a:t>Housing</a:t>
              </a:r>
              <a:endParaRPr lang="zh-CN" altLang="en-US" sz="1200" dirty="0">
                <a:latin typeface="Times New Roman" pitchFamily="18" charset="0"/>
                <a:ea typeface="黑体" pitchFamily="49" charset="-122"/>
                <a:cs typeface="Times New Roman" pitchFamily="18" charset="0"/>
              </a:endParaRPr>
            </a:p>
          </p:txBody>
        </p:sp>
        <p:sp>
          <p:nvSpPr>
            <p:cNvPr id="18" name="TextBox 17"/>
            <p:cNvSpPr txBox="1"/>
            <p:nvPr/>
          </p:nvSpPr>
          <p:spPr>
            <a:xfrm>
              <a:off x="4666074" y="4797152"/>
              <a:ext cx="553998" cy="1296144"/>
            </a:xfrm>
            <a:prstGeom prst="rect">
              <a:avLst/>
            </a:prstGeom>
            <a:solidFill>
              <a:schemeClr val="bg1"/>
            </a:solidFill>
          </p:spPr>
          <p:txBody>
            <a:bodyPr vert="eaVert" wrap="square" lIns="0" tIns="0" rIns="0" bIns="0" rtlCol="0">
              <a:spAutoFit/>
            </a:bodyPr>
            <a:lstStyle/>
            <a:p>
              <a:r>
                <a:rPr lang="zh-CN" altLang="en-US" sz="1200" dirty="0" smtClean="0">
                  <a:latin typeface="Times New Roman" pitchFamily="18" charset="0"/>
                  <a:ea typeface="黑体" pitchFamily="49" charset="-122"/>
                  <a:cs typeface="Times New Roman" pitchFamily="18" charset="0"/>
                </a:rPr>
                <a:t>家装维修</a:t>
              </a:r>
              <a:endParaRPr lang="en-US" altLang="zh-CN" sz="1200" dirty="0" smtClean="0">
                <a:latin typeface="Times New Roman" pitchFamily="18" charset="0"/>
                <a:ea typeface="黑体" pitchFamily="49" charset="-122"/>
                <a:cs typeface="Times New Roman" pitchFamily="18" charset="0"/>
              </a:endParaRPr>
            </a:p>
            <a:p>
              <a:r>
                <a:rPr lang="en-US" altLang="zh-CN" sz="1200" dirty="0" smtClean="0">
                  <a:latin typeface="Times New Roman" pitchFamily="18" charset="0"/>
                  <a:ea typeface="黑体" pitchFamily="49" charset="-122"/>
                  <a:cs typeface="Times New Roman" pitchFamily="18" charset="0"/>
                </a:rPr>
                <a:t>House Decoration </a:t>
              </a:r>
            </a:p>
            <a:p>
              <a:r>
                <a:rPr lang="en-US" altLang="zh-CN" sz="1200" dirty="0" smtClean="0">
                  <a:latin typeface="Times New Roman" pitchFamily="18" charset="0"/>
                  <a:ea typeface="黑体" pitchFamily="49" charset="-122"/>
                  <a:cs typeface="Times New Roman" pitchFamily="18" charset="0"/>
                </a:rPr>
                <a:t>and Maintenance</a:t>
              </a:r>
              <a:endParaRPr lang="zh-CN" altLang="en-US" sz="1200" dirty="0">
                <a:latin typeface="Times New Roman" pitchFamily="18" charset="0"/>
                <a:ea typeface="黑体" pitchFamily="49" charset="-122"/>
                <a:cs typeface="Times New Roman" pitchFamily="18" charset="0"/>
              </a:endParaRPr>
            </a:p>
          </p:txBody>
        </p:sp>
        <p:sp>
          <p:nvSpPr>
            <p:cNvPr id="19" name="TextBox 18"/>
            <p:cNvSpPr txBox="1"/>
            <p:nvPr/>
          </p:nvSpPr>
          <p:spPr>
            <a:xfrm>
              <a:off x="5242138" y="4797152"/>
              <a:ext cx="553998" cy="1296144"/>
            </a:xfrm>
            <a:prstGeom prst="rect">
              <a:avLst/>
            </a:prstGeom>
            <a:solidFill>
              <a:schemeClr val="bg1"/>
            </a:solidFill>
          </p:spPr>
          <p:txBody>
            <a:bodyPr vert="eaVert" wrap="square" lIns="0" tIns="0" rIns="0" bIns="0" rtlCol="0">
              <a:spAutoFit/>
            </a:bodyPr>
            <a:lstStyle/>
            <a:p>
              <a:r>
                <a:rPr lang="en-US" altLang="zh-CN" sz="1200" dirty="0" smtClean="0">
                  <a:latin typeface="Times New Roman" pitchFamily="18" charset="0"/>
                  <a:ea typeface="黑体" pitchFamily="49" charset="-122"/>
                  <a:cs typeface="Times New Roman" pitchFamily="18" charset="0"/>
                </a:rPr>
                <a:t/>
              </a:r>
              <a:br>
                <a:rPr lang="en-US" altLang="zh-CN" sz="1200" dirty="0" smtClean="0">
                  <a:latin typeface="Times New Roman" pitchFamily="18" charset="0"/>
                  <a:ea typeface="黑体" pitchFamily="49" charset="-122"/>
                  <a:cs typeface="Times New Roman" pitchFamily="18" charset="0"/>
                </a:rPr>
              </a:br>
              <a:r>
                <a:rPr lang="zh-CN" altLang="en-US" sz="1200" dirty="0" smtClean="0">
                  <a:latin typeface="Times New Roman" pitchFamily="18" charset="0"/>
                  <a:ea typeface="黑体" pitchFamily="49" charset="-122"/>
                  <a:cs typeface="Times New Roman" pitchFamily="18" charset="0"/>
                </a:rPr>
                <a:t>健康</a:t>
              </a:r>
              <a:endParaRPr lang="en-US" altLang="zh-CN" sz="1200" dirty="0" smtClean="0">
                <a:latin typeface="Times New Roman" pitchFamily="18" charset="0"/>
                <a:ea typeface="黑体" pitchFamily="49" charset="-122"/>
                <a:cs typeface="Times New Roman" pitchFamily="18" charset="0"/>
              </a:endParaRPr>
            </a:p>
            <a:p>
              <a:r>
                <a:rPr lang="en-US" altLang="zh-CN" sz="1200" dirty="0" smtClean="0">
                  <a:latin typeface="Times New Roman" pitchFamily="18" charset="0"/>
                  <a:ea typeface="黑体" pitchFamily="49" charset="-122"/>
                  <a:cs typeface="Times New Roman" pitchFamily="18" charset="0"/>
                </a:rPr>
                <a:t>Health  Care</a:t>
              </a:r>
            </a:p>
          </p:txBody>
        </p:sp>
        <p:sp>
          <p:nvSpPr>
            <p:cNvPr id="20" name="TextBox 19"/>
            <p:cNvSpPr txBox="1"/>
            <p:nvPr/>
          </p:nvSpPr>
          <p:spPr>
            <a:xfrm>
              <a:off x="5746194" y="4797152"/>
              <a:ext cx="553998" cy="1080120"/>
            </a:xfrm>
            <a:prstGeom prst="rect">
              <a:avLst/>
            </a:prstGeom>
            <a:solidFill>
              <a:schemeClr val="bg1"/>
            </a:solidFill>
          </p:spPr>
          <p:txBody>
            <a:bodyPr vert="eaVert" wrap="square" lIns="0" tIns="0" rIns="0" bIns="0" rtlCol="0">
              <a:spAutoFit/>
            </a:bodyPr>
            <a:lstStyle/>
            <a:p>
              <a:r>
                <a:rPr lang="en-US" altLang="zh-CN" sz="1200" dirty="0" smtClean="0">
                  <a:latin typeface="Times New Roman" pitchFamily="18" charset="0"/>
                  <a:ea typeface="黑体" pitchFamily="49" charset="-122"/>
                  <a:cs typeface="Times New Roman" pitchFamily="18" charset="0"/>
                </a:rPr>
                <a:t/>
              </a:r>
              <a:br>
                <a:rPr lang="en-US" altLang="zh-CN" sz="1200" dirty="0" smtClean="0">
                  <a:latin typeface="Times New Roman" pitchFamily="18" charset="0"/>
                  <a:ea typeface="黑体" pitchFamily="49" charset="-122"/>
                  <a:cs typeface="Times New Roman" pitchFamily="18" charset="0"/>
                </a:rPr>
              </a:br>
              <a:r>
                <a:rPr lang="zh-CN" altLang="en-US" sz="1200" dirty="0" smtClean="0">
                  <a:latin typeface="Times New Roman" pitchFamily="18" charset="0"/>
                  <a:ea typeface="黑体" pitchFamily="49" charset="-122"/>
                  <a:cs typeface="Times New Roman" pitchFamily="18" charset="0"/>
                </a:rPr>
                <a:t>交通</a:t>
              </a:r>
              <a:endParaRPr lang="en-US" altLang="zh-CN" sz="1200" dirty="0" smtClean="0">
                <a:latin typeface="Times New Roman" pitchFamily="18" charset="0"/>
                <a:ea typeface="黑体" pitchFamily="49" charset="-122"/>
                <a:cs typeface="Times New Roman" pitchFamily="18" charset="0"/>
              </a:endParaRPr>
            </a:p>
            <a:p>
              <a:r>
                <a:rPr lang="en-US" altLang="zh-CN" sz="1200" dirty="0" smtClean="0">
                  <a:latin typeface="Times New Roman" pitchFamily="18" charset="0"/>
                  <a:ea typeface="黑体" pitchFamily="49" charset="-122"/>
                  <a:cs typeface="Times New Roman" pitchFamily="18" charset="0"/>
                </a:rPr>
                <a:t>Transportation</a:t>
              </a:r>
            </a:p>
          </p:txBody>
        </p:sp>
        <p:sp>
          <p:nvSpPr>
            <p:cNvPr id="21" name="TextBox 20"/>
            <p:cNvSpPr txBox="1"/>
            <p:nvPr/>
          </p:nvSpPr>
          <p:spPr>
            <a:xfrm>
              <a:off x="6156176" y="4797152"/>
              <a:ext cx="553998" cy="1080120"/>
            </a:xfrm>
            <a:prstGeom prst="rect">
              <a:avLst/>
            </a:prstGeom>
            <a:solidFill>
              <a:schemeClr val="bg1"/>
            </a:solidFill>
          </p:spPr>
          <p:txBody>
            <a:bodyPr vert="eaVert" wrap="square" lIns="0" tIns="0" rIns="0" bIns="0" rtlCol="0">
              <a:spAutoFit/>
            </a:bodyPr>
            <a:lstStyle/>
            <a:p>
              <a:r>
                <a:rPr lang="en-US" altLang="zh-CN" sz="1200" dirty="0" smtClean="0">
                  <a:latin typeface="Times New Roman" pitchFamily="18" charset="0"/>
                  <a:ea typeface="黑体" pitchFamily="49" charset="-122"/>
                  <a:cs typeface="Times New Roman" pitchFamily="18" charset="0"/>
                </a:rPr>
                <a:t/>
              </a:r>
              <a:br>
                <a:rPr lang="en-US" altLang="zh-CN" sz="1200" dirty="0" smtClean="0">
                  <a:latin typeface="Times New Roman" pitchFamily="18" charset="0"/>
                  <a:ea typeface="黑体" pitchFamily="49" charset="-122"/>
                  <a:cs typeface="Times New Roman" pitchFamily="18" charset="0"/>
                </a:rPr>
              </a:br>
              <a:r>
                <a:rPr lang="en-US" altLang="zh-CN" sz="1200" dirty="0" smtClean="0">
                  <a:latin typeface="Times New Roman" pitchFamily="18" charset="0"/>
                  <a:ea typeface="黑体" pitchFamily="49" charset="-122"/>
                  <a:cs typeface="Times New Roman" pitchFamily="18" charset="0"/>
                </a:rPr>
                <a:t>t</a:t>
              </a:r>
              <a:r>
                <a:rPr lang="zh-CN" altLang="en-US" sz="1200" dirty="0" smtClean="0">
                  <a:latin typeface="Times New Roman" pitchFamily="18" charset="0"/>
                  <a:ea typeface="黑体" pitchFamily="49" charset="-122"/>
                  <a:cs typeface="Times New Roman" pitchFamily="18" charset="0"/>
                </a:rPr>
                <a:t>通讯</a:t>
              </a:r>
              <a:endParaRPr lang="en-US" altLang="zh-CN" sz="1200" dirty="0" smtClean="0">
                <a:latin typeface="Times New Roman" pitchFamily="18" charset="0"/>
                <a:ea typeface="黑体" pitchFamily="49" charset="-122"/>
                <a:cs typeface="Times New Roman" pitchFamily="18" charset="0"/>
              </a:endParaRPr>
            </a:p>
            <a:p>
              <a:r>
                <a:rPr lang="en-US" altLang="zh-CN" sz="1200" dirty="0" smtClean="0">
                  <a:latin typeface="Times New Roman" pitchFamily="18" charset="0"/>
                  <a:ea typeface="黑体" pitchFamily="49" charset="-122"/>
                  <a:cs typeface="Times New Roman" pitchFamily="18" charset="0"/>
                </a:rPr>
                <a:t>Communications</a:t>
              </a:r>
            </a:p>
          </p:txBody>
        </p:sp>
        <p:sp>
          <p:nvSpPr>
            <p:cNvPr id="22" name="TextBox 21"/>
            <p:cNvSpPr txBox="1"/>
            <p:nvPr/>
          </p:nvSpPr>
          <p:spPr>
            <a:xfrm>
              <a:off x="6569640" y="4797152"/>
              <a:ext cx="738664" cy="1512168"/>
            </a:xfrm>
            <a:prstGeom prst="rect">
              <a:avLst/>
            </a:prstGeom>
            <a:solidFill>
              <a:schemeClr val="bg1"/>
            </a:solidFill>
          </p:spPr>
          <p:txBody>
            <a:bodyPr vert="eaVert" wrap="square" lIns="0" tIns="0" rIns="0" bIns="0" rtlCol="0">
              <a:spAutoFit/>
            </a:bodyPr>
            <a:lstStyle/>
            <a:p>
              <a:r>
                <a:rPr lang="en-US" altLang="zh-CN" sz="1200" dirty="0" smtClean="0">
                  <a:latin typeface="Times New Roman" pitchFamily="18" charset="0"/>
                  <a:ea typeface="黑体" pitchFamily="49" charset="-122"/>
                  <a:cs typeface="Times New Roman" pitchFamily="18" charset="0"/>
                </a:rPr>
                <a:t/>
              </a:r>
              <a:br>
                <a:rPr lang="en-US" altLang="zh-CN" sz="1200" dirty="0" smtClean="0">
                  <a:latin typeface="Times New Roman" pitchFamily="18" charset="0"/>
                  <a:ea typeface="黑体" pitchFamily="49" charset="-122"/>
                  <a:cs typeface="Times New Roman" pitchFamily="18" charset="0"/>
                </a:rPr>
              </a:br>
              <a:r>
                <a:rPr lang="zh-CN" altLang="en-US" sz="1200" dirty="0" smtClean="0">
                  <a:latin typeface="Times New Roman" pitchFamily="18" charset="0"/>
                  <a:ea typeface="黑体" pitchFamily="49" charset="-122"/>
                  <a:cs typeface="Times New Roman" pitchFamily="18" charset="0"/>
                </a:rPr>
                <a:t>文化娱乐</a:t>
              </a:r>
              <a:endParaRPr lang="en-US" altLang="zh-CN" sz="1200" dirty="0" smtClean="0">
                <a:latin typeface="Times New Roman" pitchFamily="18" charset="0"/>
                <a:ea typeface="黑体" pitchFamily="49" charset="-122"/>
                <a:cs typeface="Times New Roman" pitchFamily="18" charset="0"/>
              </a:endParaRPr>
            </a:p>
            <a:p>
              <a:r>
                <a:rPr lang="en-US" altLang="zh-CN" sz="1200" dirty="0" smtClean="0">
                  <a:latin typeface="Times New Roman" pitchFamily="18" charset="0"/>
                  <a:ea typeface="黑体" pitchFamily="49" charset="-122"/>
                  <a:cs typeface="Times New Roman" pitchFamily="18" charset="0"/>
                </a:rPr>
                <a:t>Cultural and Entertainment Services</a:t>
              </a:r>
            </a:p>
          </p:txBody>
        </p:sp>
        <p:sp>
          <p:nvSpPr>
            <p:cNvPr id="23" name="TextBox 22"/>
            <p:cNvSpPr txBox="1"/>
            <p:nvPr/>
          </p:nvSpPr>
          <p:spPr>
            <a:xfrm>
              <a:off x="7258362" y="4797152"/>
              <a:ext cx="553998" cy="1512168"/>
            </a:xfrm>
            <a:prstGeom prst="rect">
              <a:avLst/>
            </a:prstGeom>
            <a:solidFill>
              <a:schemeClr val="bg1"/>
            </a:solidFill>
          </p:spPr>
          <p:txBody>
            <a:bodyPr vert="eaVert" wrap="square" lIns="0" tIns="0" rIns="0" bIns="0" rtlCol="0">
              <a:spAutoFit/>
            </a:bodyPr>
            <a:lstStyle/>
            <a:p>
              <a:r>
                <a:rPr lang="en-US" altLang="zh-CN" sz="1200" dirty="0" smtClean="0">
                  <a:latin typeface="Times New Roman" pitchFamily="18" charset="0"/>
                  <a:ea typeface="黑体" pitchFamily="49" charset="-122"/>
                  <a:cs typeface="Times New Roman" pitchFamily="18" charset="0"/>
                </a:rPr>
                <a:t/>
              </a:r>
              <a:br>
                <a:rPr lang="en-US" altLang="zh-CN" sz="1200" dirty="0" smtClean="0">
                  <a:latin typeface="Times New Roman" pitchFamily="18" charset="0"/>
                  <a:ea typeface="黑体" pitchFamily="49" charset="-122"/>
                  <a:cs typeface="Times New Roman" pitchFamily="18" charset="0"/>
                </a:rPr>
              </a:br>
              <a:r>
                <a:rPr lang="zh-CN" altLang="en-US" sz="1200" dirty="0" smtClean="0">
                  <a:latin typeface="Times New Roman" pitchFamily="18" charset="0"/>
                  <a:ea typeface="黑体" pitchFamily="49" charset="-122"/>
                  <a:cs typeface="Times New Roman" pitchFamily="18" charset="0"/>
                </a:rPr>
                <a:t>教育</a:t>
              </a:r>
              <a:endParaRPr lang="en-US" altLang="zh-CN" sz="1200" dirty="0" smtClean="0">
                <a:latin typeface="Times New Roman" pitchFamily="18" charset="0"/>
                <a:ea typeface="黑体" pitchFamily="49" charset="-122"/>
                <a:cs typeface="Times New Roman" pitchFamily="18" charset="0"/>
              </a:endParaRPr>
            </a:p>
            <a:p>
              <a:r>
                <a:rPr lang="en-US" altLang="zh-CN" sz="1200" dirty="0" smtClean="0">
                  <a:latin typeface="Times New Roman" pitchFamily="18" charset="0"/>
                  <a:ea typeface="黑体" pitchFamily="49" charset="-122"/>
                  <a:cs typeface="Times New Roman" pitchFamily="18" charset="0"/>
                </a:rPr>
                <a:t>Education</a:t>
              </a:r>
            </a:p>
          </p:txBody>
        </p:sp>
        <p:sp>
          <p:nvSpPr>
            <p:cNvPr id="25" name="TextBox 24"/>
            <p:cNvSpPr txBox="1"/>
            <p:nvPr/>
          </p:nvSpPr>
          <p:spPr>
            <a:xfrm>
              <a:off x="7649760" y="4797152"/>
              <a:ext cx="738664" cy="1512168"/>
            </a:xfrm>
            <a:prstGeom prst="rect">
              <a:avLst/>
            </a:prstGeom>
            <a:solidFill>
              <a:schemeClr val="bg1"/>
            </a:solidFill>
          </p:spPr>
          <p:txBody>
            <a:bodyPr vert="eaVert" wrap="square" lIns="0" tIns="0" rIns="0" bIns="0" rtlCol="0">
              <a:spAutoFit/>
            </a:bodyPr>
            <a:lstStyle/>
            <a:p>
              <a:r>
                <a:rPr lang="en-US" altLang="zh-CN" sz="1200" dirty="0" smtClean="0">
                  <a:latin typeface="Times New Roman" pitchFamily="18" charset="0"/>
                  <a:ea typeface="黑体" pitchFamily="49" charset="-122"/>
                  <a:cs typeface="Times New Roman" pitchFamily="18" charset="0"/>
                </a:rPr>
                <a:t/>
              </a:r>
              <a:br>
                <a:rPr lang="en-US" altLang="zh-CN" sz="1200" dirty="0" smtClean="0">
                  <a:latin typeface="Times New Roman" pitchFamily="18" charset="0"/>
                  <a:ea typeface="黑体" pitchFamily="49" charset="-122"/>
                  <a:cs typeface="Times New Roman" pitchFamily="18" charset="0"/>
                </a:rPr>
              </a:br>
              <a:r>
                <a:rPr lang="zh-CN" altLang="en-US" sz="1200" dirty="0" smtClean="0">
                  <a:latin typeface="Times New Roman" pitchFamily="18" charset="0"/>
                  <a:ea typeface="黑体" pitchFamily="49" charset="-122"/>
                  <a:cs typeface="Times New Roman" pitchFamily="18" charset="0"/>
                </a:rPr>
                <a:t>旅馆饭店</a:t>
              </a:r>
              <a:endParaRPr lang="en-US" altLang="zh-CN" sz="1200" dirty="0" smtClean="0">
                <a:latin typeface="Times New Roman" pitchFamily="18" charset="0"/>
                <a:ea typeface="黑体" pitchFamily="49" charset="-122"/>
                <a:cs typeface="Times New Roman" pitchFamily="18" charset="0"/>
              </a:endParaRPr>
            </a:p>
            <a:p>
              <a:r>
                <a:rPr lang="en-US" altLang="zh-CN" sz="1200" dirty="0" smtClean="0">
                  <a:latin typeface="Times New Roman" pitchFamily="18" charset="0"/>
                  <a:ea typeface="黑体" pitchFamily="49" charset="-122"/>
                  <a:cs typeface="Times New Roman" pitchFamily="18" charset="0"/>
                </a:rPr>
                <a:t>Hotel and Restaurant Services</a:t>
              </a:r>
            </a:p>
          </p:txBody>
        </p:sp>
        <p:sp>
          <p:nvSpPr>
            <p:cNvPr id="26" name="TextBox 25"/>
            <p:cNvSpPr txBox="1"/>
            <p:nvPr/>
          </p:nvSpPr>
          <p:spPr>
            <a:xfrm>
              <a:off x="8244408" y="4797152"/>
              <a:ext cx="369332" cy="1512168"/>
            </a:xfrm>
            <a:prstGeom prst="rect">
              <a:avLst/>
            </a:prstGeom>
            <a:solidFill>
              <a:schemeClr val="bg1"/>
            </a:solidFill>
          </p:spPr>
          <p:txBody>
            <a:bodyPr vert="eaVert" wrap="square" lIns="0" tIns="0" rIns="0" bIns="0" rtlCol="0">
              <a:spAutoFit/>
            </a:bodyPr>
            <a:lstStyle/>
            <a:p>
              <a:r>
                <a:rPr lang="zh-CN" altLang="en-US" sz="1200" dirty="0" smtClean="0">
                  <a:latin typeface="Times New Roman" pitchFamily="18" charset="0"/>
                  <a:ea typeface="黑体" pitchFamily="49" charset="-122"/>
                  <a:cs typeface="Times New Roman" pitchFamily="18" charset="0"/>
                </a:rPr>
                <a:t>其他服务</a:t>
              </a:r>
              <a:endParaRPr lang="en-US" altLang="zh-CN" sz="1200" dirty="0" smtClean="0">
                <a:latin typeface="Times New Roman" pitchFamily="18" charset="0"/>
                <a:ea typeface="黑体" pitchFamily="49" charset="-122"/>
                <a:cs typeface="Times New Roman" pitchFamily="18" charset="0"/>
              </a:endParaRPr>
            </a:p>
            <a:p>
              <a:r>
                <a:rPr lang="en-US" altLang="zh-CN" sz="1200" dirty="0" smtClean="0">
                  <a:latin typeface="Times New Roman" pitchFamily="18" charset="0"/>
                  <a:ea typeface="黑体" pitchFamily="49" charset="-122"/>
                  <a:cs typeface="Times New Roman" pitchFamily="18" charset="0"/>
                </a:rPr>
                <a:t>Other Services</a:t>
              </a:r>
            </a:p>
          </p:txBody>
        </p:sp>
      </p:gr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可持续消费与生产的基本理念</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Principles of Sustainable Consumption and Production</a:t>
            </a:r>
            <a:endParaRPr lang="en-US" altLang="zh-CN" sz="2000" dirty="0">
              <a:latin typeface="Times New Roman" pitchFamily="18" charset="0"/>
              <a:ea typeface="黑体" pitchFamily="49" charset="-122"/>
              <a:cs typeface="Times New Roman" pitchFamily="18" charset="0"/>
            </a:endParaRPr>
          </a:p>
        </p:txBody>
      </p:sp>
      <p:sp>
        <p:nvSpPr>
          <p:cNvPr id="22" name="Rectangle 3"/>
          <p:cNvSpPr txBox="1">
            <a:spLocks noChangeArrowheads="1"/>
          </p:cNvSpPr>
          <p:nvPr/>
        </p:nvSpPr>
        <p:spPr bwMode="black">
          <a:xfrm>
            <a:off x="323528" y="1196752"/>
            <a:ext cx="856895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2400" kern="0" dirty="0">
                <a:solidFill>
                  <a:schemeClr val="tx1"/>
                </a:solidFill>
                <a:latin typeface="黑体" pitchFamily="49" charset="-122"/>
                <a:ea typeface="黑体" pitchFamily="49" charset="-122"/>
              </a:rPr>
              <a:t>挑战与机遇 </a:t>
            </a:r>
            <a:r>
              <a:rPr lang="en-US" altLang="zh-CN" sz="2400" dirty="0">
                <a:solidFill>
                  <a:schemeClr val="tx1"/>
                </a:solidFill>
                <a:latin typeface="Times New Roman" pitchFamily="18" charset="0"/>
                <a:cs typeface="Times New Roman" pitchFamily="18" charset="0"/>
              </a:rPr>
              <a:t>Challenges and Opportunities</a:t>
            </a:r>
          </a:p>
        </p:txBody>
      </p:sp>
      <p:sp>
        <p:nvSpPr>
          <p:cNvPr id="60" name="Text Box 38"/>
          <p:cNvSpPr txBox="1">
            <a:spLocks noChangeArrowheads="1"/>
          </p:cNvSpPr>
          <p:nvPr/>
        </p:nvSpPr>
        <p:spPr bwMode="auto">
          <a:xfrm>
            <a:off x="1814935" y="2060848"/>
            <a:ext cx="707754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zh-CN" sz="1600" b="1" dirty="0" smtClean="0">
                <a:latin typeface="Times New Roman" pitchFamily="18" charset="0"/>
                <a:ea typeface="黑体" pitchFamily="49" charset="-122"/>
                <a:cs typeface="Times New Roman" pitchFamily="18" charset="0"/>
              </a:rPr>
              <a:t>在住房这一需求领域开展可持续消费，可以减少中国城市建设领域对初级金属、钢材、木材和混凝土需求增长。</a:t>
            </a:r>
            <a:endParaRPr lang="en-US" altLang="zh-CN" sz="1600" b="1" dirty="0" smtClean="0">
              <a:latin typeface="Times New Roman" pitchFamily="18" charset="0"/>
              <a:ea typeface="黑体" pitchFamily="49" charset="-122"/>
              <a:cs typeface="Times New Roman" pitchFamily="18" charset="0"/>
            </a:endParaRPr>
          </a:p>
          <a:p>
            <a:pPr eaLnBrk="0" hangingPunct="0"/>
            <a:r>
              <a:rPr lang="en-GB" altLang="zh-CN" sz="1600" b="1" dirty="0" smtClean="0">
                <a:latin typeface="Times New Roman" pitchFamily="18" charset="0"/>
                <a:ea typeface="黑体" pitchFamily="49" charset="-122"/>
                <a:cs typeface="Times New Roman" pitchFamily="18" charset="0"/>
              </a:rPr>
              <a:t>Sustainable Consumption in the building of new housing can reduce China’s growing need for primary metals, steel, timber and concrete in urban construction.</a:t>
            </a:r>
            <a:endParaRPr lang="en-US" altLang="zh-CN" sz="1600" b="1" dirty="0">
              <a:latin typeface="Times New Roman" pitchFamily="18" charset="0"/>
              <a:ea typeface="黑体" pitchFamily="49" charset="-122"/>
              <a:cs typeface="Times New Roman" pitchFamily="18" charset="0"/>
            </a:endParaRPr>
          </a:p>
        </p:txBody>
      </p:sp>
      <p:sp>
        <p:nvSpPr>
          <p:cNvPr id="62" name="Text Box 40"/>
          <p:cNvSpPr txBox="1">
            <a:spLocks noChangeArrowheads="1"/>
          </p:cNvSpPr>
          <p:nvPr/>
        </p:nvSpPr>
        <p:spPr bwMode="auto">
          <a:xfrm>
            <a:off x="2339752" y="3573016"/>
            <a:ext cx="64087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zh-CN" sz="1600" b="1" dirty="0" smtClean="0">
                <a:latin typeface="Times New Roman" pitchFamily="18" charset="0"/>
                <a:ea typeface="黑体" pitchFamily="49" charset="-122"/>
                <a:cs typeface="Times New Roman" pitchFamily="18" charset="0"/>
              </a:rPr>
              <a:t>将可持续消费模式应用于交通领域，可以有效减少油耗</a:t>
            </a:r>
            <a:r>
              <a:rPr lang="zh-CN" altLang="en-US" sz="1600" b="1" dirty="0">
                <a:latin typeface="Times New Roman" pitchFamily="18" charset="0"/>
                <a:ea typeface="黑体" pitchFamily="49" charset="-122"/>
                <a:cs typeface="Times New Roman" pitchFamily="18" charset="0"/>
              </a:rPr>
              <a:t>，减少大气污染物排放</a:t>
            </a:r>
            <a:r>
              <a:rPr lang="zh-CN" altLang="zh-CN" sz="1600" b="1" dirty="0">
                <a:latin typeface="Times New Roman" pitchFamily="18" charset="0"/>
                <a:ea typeface="黑体" pitchFamily="49" charset="-122"/>
                <a:cs typeface="Times New Roman" pitchFamily="18" charset="0"/>
              </a:rPr>
              <a:t>。</a:t>
            </a:r>
            <a:endParaRPr lang="en-US" altLang="zh-CN" sz="1600" b="1" dirty="0">
              <a:latin typeface="Times New Roman" pitchFamily="18" charset="0"/>
              <a:ea typeface="黑体" pitchFamily="49" charset="-122"/>
              <a:cs typeface="Times New Roman" pitchFamily="18" charset="0"/>
            </a:endParaRPr>
          </a:p>
          <a:p>
            <a:pPr eaLnBrk="0" hangingPunct="0"/>
            <a:r>
              <a:rPr lang="en-US" altLang="zh-CN" sz="1600" b="1" dirty="0">
                <a:latin typeface="Times New Roman" pitchFamily="18" charset="0"/>
                <a:ea typeface="黑体" pitchFamily="49" charset="-122"/>
                <a:cs typeface="Times New Roman" pitchFamily="18" charset="0"/>
              </a:rPr>
              <a:t>P</a:t>
            </a:r>
            <a:r>
              <a:rPr lang="en-GB" altLang="zh-CN" sz="1600" b="1" dirty="0" err="1">
                <a:latin typeface="Times New Roman" pitchFamily="18" charset="0"/>
                <a:ea typeface="黑体" pitchFamily="49" charset="-122"/>
                <a:cs typeface="Times New Roman" pitchFamily="18" charset="0"/>
              </a:rPr>
              <a:t>romoting</a:t>
            </a:r>
            <a:r>
              <a:rPr lang="en-GB" altLang="zh-CN" sz="1600" b="1" dirty="0">
                <a:latin typeface="Times New Roman" pitchFamily="18" charset="0"/>
                <a:ea typeface="黑体" pitchFamily="49" charset="-122"/>
                <a:cs typeface="Times New Roman" pitchFamily="18" charset="0"/>
              </a:rPr>
              <a:t> SC in transportation patterns, could substantially reduce China’s oil consumption and air pollution.</a:t>
            </a:r>
            <a:r>
              <a:rPr lang="zh-CN" altLang="zh-CN" sz="1600" b="1" dirty="0">
                <a:latin typeface="Times New Roman" pitchFamily="18" charset="0"/>
                <a:ea typeface="黑体" pitchFamily="49" charset="-122"/>
                <a:cs typeface="Times New Roman" pitchFamily="18" charset="0"/>
              </a:rPr>
              <a:t> </a:t>
            </a:r>
          </a:p>
          <a:p>
            <a:pPr eaLnBrk="0" hangingPunct="0"/>
            <a:endParaRPr lang="en-US" altLang="zh-CN" sz="1600" b="1" dirty="0" smtClean="0">
              <a:latin typeface="Times New Roman" pitchFamily="18" charset="0"/>
              <a:ea typeface="黑体" pitchFamily="49" charset="-122"/>
              <a:cs typeface="Times New Roman" pitchFamily="18" charset="0"/>
            </a:endParaRPr>
          </a:p>
        </p:txBody>
      </p:sp>
      <p:sp>
        <p:nvSpPr>
          <p:cNvPr id="63" name="Text Box 41"/>
          <p:cNvSpPr txBox="1">
            <a:spLocks noChangeArrowheads="1"/>
          </p:cNvSpPr>
          <p:nvPr/>
        </p:nvSpPr>
        <p:spPr bwMode="auto">
          <a:xfrm>
            <a:off x="1835696" y="4944070"/>
            <a:ext cx="70055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zh-CN" sz="1600" b="1" dirty="0" smtClean="0">
                <a:latin typeface="Times New Roman" pitchFamily="18" charset="0"/>
                <a:ea typeface="黑体" pitchFamily="49" charset="-122"/>
                <a:cs typeface="Times New Roman" pitchFamily="18" charset="0"/>
              </a:rPr>
              <a:t>中国重视家庭用品和其能源与材料使用效率</a:t>
            </a:r>
            <a:r>
              <a:rPr lang="zh-CN" altLang="en-US" sz="1600" b="1" dirty="0" smtClean="0">
                <a:latin typeface="Times New Roman" pitchFamily="18" charset="0"/>
                <a:ea typeface="黑体" pitchFamily="49" charset="-122"/>
                <a:cs typeface="Times New Roman" pitchFamily="18" charset="0"/>
              </a:rPr>
              <a:t>，</a:t>
            </a:r>
            <a:r>
              <a:rPr lang="zh-CN" altLang="zh-CN" sz="1600" b="1" dirty="0" smtClean="0">
                <a:latin typeface="Times New Roman" pitchFamily="18" charset="0"/>
                <a:ea typeface="黑体" pitchFamily="49" charset="-122"/>
                <a:cs typeface="Times New Roman" pitchFamily="18" charset="0"/>
              </a:rPr>
              <a:t>有利于粮食安全与食品安全。</a:t>
            </a:r>
            <a:endParaRPr lang="en-US" altLang="zh-CN" sz="1600" b="1" dirty="0" smtClean="0">
              <a:latin typeface="Times New Roman" pitchFamily="18" charset="0"/>
              <a:ea typeface="黑体" pitchFamily="49" charset="-122"/>
              <a:cs typeface="Times New Roman" pitchFamily="18" charset="0"/>
            </a:endParaRPr>
          </a:p>
          <a:p>
            <a:pPr eaLnBrk="0" hangingPunct="0"/>
            <a:r>
              <a:rPr lang="en-US" altLang="zh-CN" sz="1600" b="1" dirty="0" smtClean="0">
                <a:latin typeface="Times New Roman" pitchFamily="18" charset="0"/>
                <a:ea typeface="黑体" pitchFamily="49" charset="-122"/>
                <a:cs typeface="Times New Roman" pitchFamily="18" charset="0"/>
              </a:rPr>
              <a:t>China’s </a:t>
            </a:r>
            <a:r>
              <a:rPr lang="en-GB" altLang="zh-CN" sz="1600" b="1" dirty="0" smtClean="0">
                <a:latin typeface="Times New Roman" pitchFamily="18" charset="0"/>
                <a:ea typeface="黑体" pitchFamily="49" charset="-122"/>
                <a:cs typeface="Times New Roman" pitchFamily="18" charset="0"/>
              </a:rPr>
              <a:t>emphasis on household goods and their energy and material efficiency is already one of the best efforts at providing better product choices to consumers.</a:t>
            </a:r>
            <a:endParaRPr lang="en-US" altLang="zh-CN" sz="1600" b="1" dirty="0">
              <a:latin typeface="Times New Roman" pitchFamily="18" charset="0"/>
              <a:ea typeface="黑体" pitchFamily="49" charset="-122"/>
              <a:cs typeface="Times New Roman" pitchFamily="18" charset="0"/>
            </a:endParaRPr>
          </a:p>
        </p:txBody>
      </p:sp>
      <p:grpSp>
        <p:nvGrpSpPr>
          <p:cNvPr id="14" name="组合 13"/>
          <p:cNvGrpSpPr/>
          <p:nvPr/>
        </p:nvGrpSpPr>
        <p:grpSpPr>
          <a:xfrm>
            <a:off x="-69656" y="2420888"/>
            <a:ext cx="2428851" cy="3168352"/>
            <a:chOff x="-69656" y="2420888"/>
            <a:chExt cx="2428851" cy="3168352"/>
          </a:xfrm>
        </p:grpSpPr>
        <p:sp>
          <p:nvSpPr>
            <p:cNvPr id="25" name="AutoShape 3"/>
            <p:cNvSpPr>
              <a:spLocks noChangeArrowheads="1"/>
            </p:cNvSpPr>
            <p:nvPr/>
          </p:nvSpPr>
          <p:spPr bwMode="gray">
            <a:xfrm rot="17973186">
              <a:off x="988389" y="2715691"/>
              <a:ext cx="792162" cy="288925"/>
            </a:xfrm>
            <a:prstGeom prst="rightArrow">
              <a:avLst>
                <a:gd name="adj1" fmla="val 35167"/>
                <a:gd name="adj2" fmla="val 111028"/>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6" name="AutoShape 4"/>
            <p:cNvSpPr>
              <a:spLocks noChangeArrowheads="1"/>
            </p:cNvSpPr>
            <p:nvPr/>
          </p:nvSpPr>
          <p:spPr bwMode="gray">
            <a:xfrm rot="3465783">
              <a:off x="988388" y="4879454"/>
              <a:ext cx="792163" cy="288925"/>
            </a:xfrm>
            <a:prstGeom prst="rightArrow">
              <a:avLst>
                <a:gd name="adj1" fmla="val 35167"/>
                <a:gd name="adj2" fmla="val 111029"/>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9" name="AutoShape 7"/>
            <p:cNvSpPr>
              <a:spLocks noChangeArrowheads="1"/>
            </p:cNvSpPr>
            <p:nvPr/>
          </p:nvSpPr>
          <p:spPr bwMode="gray">
            <a:xfrm>
              <a:off x="1567032" y="3843610"/>
              <a:ext cx="792163" cy="288925"/>
            </a:xfrm>
            <a:prstGeom prst="rightArrow">
              <a:avLst>
                <a:gd name="adj1" fmla="val 35167"/>
                <a:gd name="adj2" fmla="val 111029"/>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6" name="椭圆 65"/>
            <p:cNvSpPr/>
            <p:nvPr/>
          </p:nvSpPr>
          <p:spPr bwMode="auto">
            <a:xfrm>
              <a:off x="-69656" y="3140968"/>
              <a:ext cx="1619672" cy="1656184"/>
            </a:xfrm>
            <a:prstGeom prst="ellipse">
              <a:avLst/>
            </a:prstGeom>
            <a:noFill/>
            <a:ln w="63500">
              <a:solidFill>
                <a:schemeClr val="accent1">
                  <a:lumMod val="60000"/>
                  <a:lumOff val="40000"/>
                </a:schemeClr>
              </a:solid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
          <p:nvSpPr>
            <p:cNvPr id="67" name="矩形 66"/>
            <p:cNvSpPr/>
            <p:nvPr/>
          </p:nvSpPr>
          <p:spPr bwMode="auto">
            <a:xfrm>
              <a:off x="-3368" y="2420888"/>
              <a:ext cx="182880" cy="3168352"/>
            </a:xfrm>
            <a:prstGeom prst="rect">
              <a:avLst/>
            </a:prstGeom>
            <a:solidFill>
              <a:schemeClr val="bg1"/>
            </a:solidFill>
            <a:ln w="9525">
              <a:solidFill>
                <a:schemeClr val="bg1"/>
              </a:solidFill>
              <a:miter lim="800000"/>
              <a:headEnd/>
              <a:tailEnd/>
            </a:ln>
          </p:spPr>
          <p:txBody>
            <a:bodyPr wrap="square" rtlCol="0" anchor="ctr">
              <a:spAutoFit/>
            </a:bodyPr>
            <a:lstStyle/>
            <a:p>
              <a:pPr algn="ctr">
                <a:spcBef>
                  <a:spcPts val="200"/>
                </a:spcBef>
              </a:pPr>
              <a:endPar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p:txBody>
        </p:sp>
        <p:sp>
          <p:nvSpPr>
            <p:cNvPr id="69" name="矩形 68"/>
            <p:cNvSpPr/>
            <p:nvPr/>
          </p:nvSpPr>
          <p:spPr>
            <a:xfrm>
              <a:off x="0" y="3645024"/>
              <a:ext cx="1442512" cy="584775"/>
            </a:xfrm>
            <a:prstGeom prst="rect">
              <a:avLst/>
            </a:prstGeom>
          </p:spPr>
          <p:txBody>
            <a:bodyPr wrap="square">
              <a:spAutoFit/>
            </a:bodyPr>
            <a:lstStyle/>
            <a:p>
              <a:pPr algn="ctr"/>
              <a:r>
                <a:rPr lang="zh-CN" altLang="en-US" sz="1600" b="1" dirty="0">
                  <a:solidFill>
                    <a:schemeClr val="accent1">
                      <a:lumMod val="75000"/>
                    </a:schemeClr>
                  </a:solidFill>
                  <a:latin typeface="黑体" panose="02010609060101010101" pitchFamily="49" charset="-122"/>
                  <a:ea typeface="黑体" panose="02010609060101010101" pitchFamily="49" charset="-122"/>
                </a:rPr>
                <a:t>机遇</a:t>
              </a:r>
              <a:endParaRPr lang="en-US" altLang="zh-CN" sz="1600" b="1" dirty="0">
                <a:solidFill>
                  <a:schemeClr val="accent1">
                    <a:lumMod val="75000"/>
                  </a:schemeClr>
                </a:solidFill>
                <a:latin typeface="黑体" panose="02010609060101010101" pitchFamily="49" charset="-122"/>
                <a:ea typeface="黑体" panose="02010609060101010101" pitchFamily="49" charset="-122"/>
              </a:endParaRPr>
            </a:p>
            <a:p>
              <a:pPr algn="ctr"/>
              <a:r>
                <a:rPr lang="en-US" altLang="zh-CN" sz="1600" b="1" dirty="0">
                  <a:solidFill>
                    <a:schemeClr val="accent1">
                      <a:lumMod val="75000"/>
                    </a:schemeClr>
                  </a:solidFill>
                  <a:latin typeface="Times New Roman" pitchFamily="18" charset="0"/>
                  <a:cs typeface="Times New Roman" pitchFamily="18" charset="0"/>
                </a:rPr>
                <a:t>Opportunities</a:t>
              </a:r>
              <a:endParaRPr lang="zh-CN" altLang="en-US" sz="1600" b="1" dirty="0">
                <a:solidFill>
                  <a:schemeClr val="accent1">
                    <a:lumMod val="7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中国可持续消费的政策与趋势</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Sustainable Consumption Policies and Trends in China</a:t>
            </a:r>
            <a:endParaRPr lang="en-US" altLang="zh-CN" sz="2000" dirty="0">
              <a:latin typeface="Times New Roman" pitchFamily="18" charset="0"/>
              <a:ea typeface="黑体" pitchFamily="49" charset="-122"/>
              <a:cs typeface="Times New Roman" pitchFamily="18" charset="0"/>
            </a:endParaRPr>
          </a:p>
        </p:txBody>
      </p:sp>
      <p:graphicFrame>
        <p:nvGraphicFramePr>
          <p:cNvPr id="11" name="图表 10"/>
          <p:cNvGraphicFramePr/>
          <p:nvPr>
            <p:extLst>
              <p:ext uri="{D42A27DB-BD31-4B8C-83A1-F6EECF244321}">
                <p14:modId xmlns:p14="http://schemas.microsoft.com/office/powerpoint/2010/main" val="949011706"/>
              </p:ext>
            </p:extLst>
          </p:nvPr>
        </p:nvGraphicFramePr>
        <p:xfrm>
          <a:off x="467544" y="2132856"/>
          <a:ext cx="5791201" cy="4143376"/>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直接箭头连接符 11"/>
          <p:cNvCxnSpPr/>
          <p:nvPr/>
        </p:nvCxnSpPr>
        <p:spPr>
          <a:xfrm>
            <a:off x="5004048" y="2670820"/>
            <a:ext cx="0" cy="288032"/>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084168" y="2334845"/>
            <a:ext cx="2843808" cy="3416320"/>
          </a:xfrm>
          <a:prstGeom prst="rect">
            <a:avLst/>
          </a:prstGeom>
        </p:spPr>
        <p:txBody>
          <a:bodyPr wrap="square">
            <a:spAutoFit/>
          </a:bodyPr>
          <a:lstStyle/>
          <a:p>
            <a:pPr>
              <a:buFont typeface="Wingdings" pitchFamily="2" charset="2"/>
              <a:buChar char="Ø"/>
            </a:pPr>
            <a:r>
              <a:rPr lang="zh-CN" altLang="zh-CN" dirty="0" smtClean="0">
                <a:latin typeface="Times New Roman" pitchFamily="18" charset="0"/>
                <a:ea typeface="黑体" pitchFamily="49" charset="-122"/>
                <a:cs typeface="Times New Roman" pitchFamily="18" charset="0"/>
              </a:rPr>
              <a:t>中国的人均消费水平在几个经济大国中是最低的</a:t>
            </a:r>
            <a:endParaRPr lang="en-US" altLang="zh-CN" dirty="0" smtClean="0">
              <a:latin typeface="Times New Roman" pitchFamily="18" charset="0"/>
              <a:ea typeface="黑体" pitchFamily="49" charset="-122"/>
              <a:cs typeface="Times New Roman" pitchFamily="18" charset="0"/>
            </a:endParaRPr>
          </a:p>
          <a:p>
            <a:r>
              <a:rPr lang="en-GB" altLang="zh-CN" dirty="0" smtClean="0">
                <a:latin typeface="Times New Roman" pitchFamily="18" charset="0"/>
                <a:ea typeface="黑体" pitchFamily="49" charset="-122"/>
                <a:cs typeface="Times New Roman" pitchFamily="18" charset="0"/>
              </a:rPr>
              <a:t>Consumption per capita in China is the lowest among large economic powers.</a:t>
            </a:r>
          </a:p>
          <a:p>
            <a:pPr>
              <a:buFont typeface="Wingdings" pitchFamily="2" charset="2"/>
              <a:buChar char="Ø"/>
            </a:pPr>
            <a:endParaRPr lang="en-GB" altLang="zh-CN" dirty="0" smtClean="0">
              <a:latin typeface="Times New Roman" pitchFamily="18" charset="0"/>
              <a:ea typeface="黑体" pitchFamily="49" charset="-122"/>
              <a:cs typeface="Times New Roman" pitchFamily="18" charset="0"/>
            </a:endParaRPr>
          </a:p>
          <a:p>
            <a:pPr>
              <a:buFont typeface="Wingdings" pitchFamily="2" charset="2"/>
              <a:buChar char="Ø"/>
            </a:pPr>
            <a:r>
              <a:rPr lang="zh-CN" altLang="zh-CN" dirty="0" smtClean="0">
                <a:latin typeface="Times New Roman" pitchFamily="18" charset="0"/>
                <a:ea typeface="黑体" pitchFamily="49" charset="-122"/>
                <a:cs typeface="Times New Roman" pitchFamily="18" charset="0"/>
              </a:rPr>
              <a:t>投资增长率过高，远远超出国内的消费水平。</a:t>
            </a:r>
            <a:endParaRPr lang="en-US" altLang="zh-CN" dirty="0" smtClean="0">
              <a:latin typeface="Times New Roman" pitchFamily="18" charset="0"/>
              <a:ea typeface="黑体" pitchFamily="49" charset="-122"/>
              <a:cs typeface="Times New Roman" pitchFamily="18" charset="0"/>
            </a:endParaRPr>
          </a:p>
          <a:p>
            <a:r>
              <a:rPr lang="en-GB" altLang="zh-CN" dirty="0" smtClean="0">
                <a:latin typeface="Times New Roman" pitchFamily="18" charset="0"/>
                <a:ea typeface="黑体" pitchFamily="49" charset="-122"/>
                <a:cs typeface="Times New Roman" pitchFamily="18" charset="0"/>
              </a:rPr>
              <a:t>Domestic consumption could not keep up the very high growth rates in investments.</a:t>
            </a:r>
            <a:endParaRPr lang="zh-CN" altLang="en-US" dirty="0">
              <a:latin typeface="Times New Roman" pitchFamily="18" charset="0"/>
              <a:ea typeface="黑体" pitchFamily="49" charset="-122"/>
              <a:cs typeface="Times New Roman" pitchFamily="18" charset="0"/>
            </a:endParaRPr>
          </a:p>
        </p:txBody>
      </p:sp>
      <p:cxnSp>
        <p:nvCxnSpPr>
          <p:cNvPr id="14" name="直接箭头连接符 13"/>
          <p:cNvCxnSpPr/>
          <p:nvPr/>
        </p:nvCxnSpPr>
        <p:spPr>
          <a:xfrm>
            <a:off x="5004048" y="3616449"/>
            <a:ext cx="0" cy="216024"/>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004048" y="4365104"/>
            <a:ext cx="0" cy="288032"/>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Rectangle 3"/>
          <p:cNvSpPr txBox="1">
            <a:spLocks noChangeArrowheads="1"/>
          </p:cNvSpPr>
          <p:nvPr/>
        </p:nvSpPr>
        <p:spPr bwMode="black">
          <a:xfrm>
            <a:off x="395536" y="1196753"/>
            <a:ext cx="8568952" cy="93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lang="zh-CN" altLang="en-US" sz="2400" kern="0" dirty="0" smtClean="0">
                <a:solidFill>
                  <a:schemeClr val="tx1"/>
                </a:solidFill>
                <a:latin typeface="黑体" pitchFamily="49" charset="-122"/>
                <a:ea typeface="黑体" pitchFamily="49" charset="-122"/>
              </a:rPr>
              <a:t>中国可持续消费现状：</a:t>
            </a:r>
            <a:endParaRPr lang="en-US" altLang="zh-CN" sz="2400" kern="0" dirty="0" smtClean="0">
              <a:solidFill>
                <a:schemeClr val="tx1"/>
              </a:solidFill>
              <a:latin typeface="黑体" pitchFamily="49" charset="-122"/>
              <a:ea typeface="黑体" pitchFamily="49" charset="-122"/>
            </a:endParaRPr>
          </a:p>
          <a:p>
            <a:pPr>
              <a:lnSpc>
                <a:spcPct val="90000"/>
              </a:lnSpc>
              <a:buClr>
                <a:srgbClr val="6E815B"/>
              </a:buClr>
              <a:buNone/>
              <a:defRPr/>
            </a:pPr>
            <a:r>
              <a:rPr lang="zh-CN" altLang="en-US" sz="2400" dirty="0" smtClean="0">
                <a:latin typeface="Times New Roman" pitchFamily="18" charset="0"/>
                <a:ea typeface="仿宋" pitchFamily="49" charset="-122"/>
                <a:cs typeface="Times New Roman" pitchFamily="18" charset="0"/>
              </a:rPr>
              <a:t>     </a:t>
            </a:r>
            <a:r>
              <a:rPr lang="en-US" altLang="zh-CN" sz="2000" dirty="0" smtClean="0">
                <a:solidFill>
                  <a:schemeClr val="tx1"/>
                </a:solidFill>
                <a:latin typeface="Times New Roman" pitchFamily="18" charset="0"/>
                <a:cs typeface="Times New Roman" pitchFamily="18" charset="0"/>
              </a:rPr>
              <a:t>Status Quo of Sustainable Consumption in China:    </a:t>
            </a:r>
            <a:endParaRPr lang="en-US" altLang="zh-CN" sz="2400" b="0" kern="0" dirty="0" smtClean="0">
              <a:solidFill>
                <a:schemeClr val="tx1"/>
              </a:solidFill>
              <a:latin typeface="黑体" pitchFamily="49" charset="-122"/>
              <a:ea typeface="黑体" pitchFamily="49" charset="-122"/>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395536" y="1196753"/>
            <a:ext cx="856895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lang="zh-CN" altLang="en-US" sz="2400" kern="0" dirty="0" smtClean="0">
                <a:solidFill>
                  <a:schemeClr val="tx1"/>
                </a:solidFill>
                <a:latin typeface="黑体" pitchFamily="49" charset="-122"/>
                <a:ea typeface="黑体" pitchFamily="49" charset="-122"/>
              </a:rPr>
              <a:t>中国可持续消费现状：</a:t>
            </a:r>
            <a:endParaRPr lang="en-US" altLang="zh-CN" sz="2400" kern="0" dirty="0" smtClean="0">
              <a:solidFill>
                <a:schemeClr val="tx1"/>
              </a:solidFill>
              <a:latin typeface="黑体" pitchFamily="49" charset="-122"/>
              <a:ea typeface="黑体" pitchFamily="49" charset="-122"/>
            </a:endParaRPr>
          </a:p>
          <a:p>
            <a:pPr>
              <a:lnSpc>
                <a:spcPct val="90000"/>
              </a:lnSpc>
              <a:buClr>
                <a:srgbClr val="6E815B"/>
              </a:buClr>
              <a:buNone/>
              <a:defRPr/>
            </a:pPr>
            <a:r>
              <a:rPr lang="zh-CN" altLang="en-US" sz="2000" dirty="0" smtClean="0">
                <a:latin typeface="Times New Roman" pitchFamily="18" charset="0"/>
                <a:ea typeface="仿宋" pitchFamily="49" charset="-122"/>
                <a:cs typeface="Times New Roman" pitchFamily="18" charset="0"/>
              </a:rPr>
              <a:t>     </a:t>
            </a:r>
            <a:r>
              <a:rPr lang="en-US" altLang="zh-CN" sz="2000" dirty="0" smtClean="0">
                <a:solidFill>
                  <a:schemeClr val="tx1"/>
                </a:solidFill>
                <a:latin typeface="Times New Roman" pitchFamily="18" charset="0"/>
                <a:cs typeface="Times New Roman" pitchFamily="18" charset="0"/>
              </a:rPr>
              <a:t>Status Quo of Sustainable Consumption in China:</a:t>
            </a:r>
            <a:endParaRPr lang="en-US" altLang="zh-CN" sz="2000" dirty="0" smtClean="0">
              <a:latin typeface="Times New Roman" pitchFamily="18" charset="0"/>
              <a:ea typeface="仿宋" pitchFamily="49" charset="-122"/>
              <a:cs typeface="Times New Roman" pitchFamily="18" charset="0"/>
            </a:endParaRPr>
          </a:p>
          <a:p>
            <a:pPr>
              <a:lnSpc>
                <a:spcPct val="90000"/>
              </a:lnSpc>
              <a:buClr>
                <a:srgbClr val="6E815B"/>
              </a:buClr>
              <a:buNone/>
              <a:defRPr/>
            </a:pPr>
            <a:r>
              <a:rPr lang="en-US" altLang="zh-CN" sz="2000" kern="0" dirty="0" smtClean="0">
                <a:solidFill>
                  <a:schemeClr val="tx1"/>
                </a:solidFill>
                <a:latin typeface="Times New Roman" pitchFamily="18" charset="0"/>
                <a:ea typeface="仿宋" pitchFamily="49" charset="-122"/>
                <a:cs typeface="Times New Roman" pitchFamily="18" charset="0"/>
              </a:rPr>
              <a:t>     </a:t>
            </a:r>
            <a:r>
              <a:rPr lang="zh-CN" altLang="en-US" sz="2400" kern="0" dirty="0" smtClean="0">
                <a:solidFill>
                  <a:schemeClr val="tx1"/>
                </a:solidFill>
                <a:latin typeface="黑体" pitchFamily="49" charset="-122"/>
                <a:ea typeface="黑体" pitchFamily="49" charset="-122"/>
              </a:rPr>
              <a:t>既有进展又受制约，消费不足与消费浪费并存</a:t>
            </a:r>
            <a:endParaRPr lang="en-US" altLang="zh-CN" sz="2400" kern="0" dirty="0" smtClean="0">
              <a:solidFill>
                <a:schemeClr val="tx1"/>
              </a:solidFill>
              <a:latin typeface="黑体" pitchFamily="49" charset="-122"/>
              <a:ea typeface="黑体" pitchFamily="49" charset="-122"/>
            </a:endParaRPr>
          </a:p>
          <a:p>
            <a:pPr lvl="0">
              <a:spcAft>
                <a:spcPts val="0"/>
              </a:spcAft>
              <a:buNone/>
            </a:pPr>
            <a:r>
              <a:rPr lang="en-US" altLang="zh-CN" sz="2000" dirty="0" smtClean="0">
                <a:solidFill>
                  <a:schemeClr val="tx1"/>
                </a:solidFill>
                <a:latin typeface="Times New Roman" pitchFamily="18" charset="0"/>
                <a:cs typeface="Times New Roman" pitchFamily="18" charset="0"/>
              </a:rPr>
              <a:t>     Progress and constraints, consumption insufficiency and extravagance  </a:t>
            </a:r>
            <a:r>
              <a:rPr lang="en-US" altLang="zh-CN" sz="2000" dirty="0">
                <a:solidFill>
                  <a:schemeClr val="tx1"/>
                </a:solidFill>
                <a:latin typeface="Times New Roman" pitchFamily="18" charset="0"/>
                <a:cs typeface="Times New Roman" pitchFamily="18" charset="0"/>
              </a:rPr>
              <a:t> </a:t>
            </a:r>
            <a:r>
              <a:rPr lang="en-US" altLang="zh-CN" sz="2000" dirty="0" smtClean="0">
                <a:solidFill>
                  <a:schemeClr val="tx1"/>
                </a:solidFill>
                <a:latin typeface="Times New Roman" pitchFamily="18" charset="0"/>
                <a:cs typeface="Times New Roman" pitchFamily="18" charset="0"/>
              </a:rPr>
              <a:t>    co-existing.</a:t>
            </a:r>
            <a:endParaRPr lang="en-US" altLang="zh-CN" sz="2000" b="0" kern="0" dirty="0" smtClean="0">
              <a:solidFill>
                <a:schemeClr val="tx1"/>
              </a:solidFill>
              <a:latin typeface="黑体" pitchFamily="49" charset="-122"/>
              <a:ea typeface="黑体" pitchFamily="49" charset="-122"/>
            </a:endParaRPr>
          </a:p>
        </p:txBody>
      </p:sp>
      <p:sp>
        <p:nvSpPr>
          <p:cNvPr id="4" name="AutoShape 3"/>
          <p:cNvSpPr>
            <a:spLocks noChangeArrowheads="1"/>
          </p:cNvSpPr>
          <p:nvPr/>
        </p:nvSpPr>
        <p:spPr bwMode="gray">
          <a:xfrm>
            <a:off x="755576" y="3212976"/>
            <a:ext cx="7848872" cy="1080120"/>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sz="2000"/>
          </a:p>
        </p:txBody>
      </p:sp>
      <p:sp>
        <p:nvSpPr>
          <p:cNvPr id="7" name="AutoShape 3"/>
          <p:cNvSpPr>
            <a:spLocks noChangeArrowheads="1"/>
          </p:cNvSpPr>
          <p:nvPr/>
        </p:nvSpPr>
        <p:spPr bwMode="gray">
          <a:xfrm>
            <a:off x="755576" y="4437112"/>
            <a:ext cx="7848872" cy="1440160"/>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sz="2000"/>
          </a:p>
        </p:txBody>
      </p:sp>
      <p:sp>
        <p:nvSpPr>
          <p:cNvPr id="8" name="矩形 7"/>
          <p:cNvSpPr/>
          <p:nvPr/>
        </p:nvSpPr>
        <p:spPr>
          <a:xfrm>
            <a:off x="827584" y="3341891"/>
            <a:ext cx="6696744" cy="923330"/>
          </a:xfrm>
          <a:prstGeom prst="rect">
            <a:avLst/>
          </a:prstGeom>
        </p:spPr>
        <p:txBody>
          <a:bodyPr wrap="square">
            <a:spAutoFit/>
          </a:bodyPr>
          <a:lstStyle/>
          <a:p>
            <a:pPr lvl="0"/>
            <a:r>
              <a:rPr lang="zh-CN" altLang="zh-CN" b="1" dirty="0" smtClean="0">
                <a:latin typeface="Times New Roman" pitchFamily="18" charset="0"/>
                <a:ea typeface="华文仿宋" pitchFamily="2" charset="-122"/>
                <a:cs typeface="Times New Roman" pitchFamily="18" charset="0"/>
              </a:rPr>
              <a:t>消费增长率低于</a:t>
            </a:r>
            <a:r>
              <a:rPr lang="en-US" altLang="zh-CN" b="1" dirty="0" smtClean="0">
                <a:latin typeface="Times New Roman" pitchFamily="18" charset="0"/>
                <a:ea typeface="华文仿宋" pitchFamily="2" charset="-122"/>
                <a:cs typeface="Times New Roman" pitchFamily="18" charset="0"/>
              </a:rPr>
              <a:t>GDP</a:t>
            </a:r>
            <a:r>
              <a:rPr lang="zh-CN" altLang="en-US" b="1" dirty="0" smtClean="0">
                <a:latin typeface="Times New Roman" pitchFamily="18" charset="0"/>
                <a:ea typeface="华文仿宋" pitchFamily="2" charset="-122"/>
                <a:cs typeface="Times New Roman" pitchFamily="18" charset="0"/>
              </a:rPr>
              <a:t>增长率、高储蓄率、分配不公等</a:t>
            </a:r>
            <a:r>
              <a:rPr lang="en-US" altLang="zh-CN" b="1" dirty="0" smtClean="0">
                <a:latin typeface="Times New Roman" pitchFamily="18" charset="0"/>
                <a:ea typeface="华文仿宋" pitchFamily="2" charset="-122"/>
                <a:cs typeface="Times New Roman" pitchFamily="18" charset="0"/>
              </a:rPr>
              <a:t>;</a:t>
            </a:r>
          </a:p>
          <a:p>
            <a:pPr lvl="0"/>
            <a:r>
              <a:rPr lang="en-US" altLang="zh-CN" b="1" dirty="0" smtClean="0">
                <a:latin typeface="Times New Roman" pitchFamily="18" charset="0"/>
                <a:ea typeface="华文仿宋" pitchFamily="2" charset="-122"/>
                <a:cs typeface="Times New Roman" pitchFamily="18" charset="0"/>
              </a:rPr>
              <a:t>Consumption increase rate &lt; GDP growth rate; high savings rate; unfair distribution of income.</a:t>
            </a:r>
            <a:endParaRPr lang="zh-CN" altLang="en-US" dirty="0"/>
          </a:p>
        </p:txBody>
      </p:sp>
      <p:sp>
        <p:nvSpPr>
          <p:cNvPr id="9" name="矩形 8"/>
          <p:cNvSpPr/>
          <p:nvPr/>
        </p:nvSpPr>
        <p:spPr>
          <a:xfrm>
            <a:off x="827584" y="4432920"/>
            <a:ext cx="7776864" cy="1477328"/>
          </a:xfrm>
          <a:prstGeom prst="rect">
            <a:avLst/>
          </a:prstGeom>
        </p:spPr>
        <p:txBody>
          <a:bodyPr wrap="square">
            <a:spAutoFit/>
          </a:bodyPr>
          <a:lstStyle/>
          <a:p>
            <a:pPr lvl="0"/>
            <a:r>
              <a:rPr lang="zh-CN" altLang="en-US" b="1" dirty="0" smtClean="0">
                <a:latin typeface="华文仿宋" pitchFamily="2" charset="-122"/>
                <a:ea typeface="华文仿宋" pitchFamily="2" charset="-122"/>
                <a:cs typeface="Times New Roman" pitchFamily="18" charset="0"/>
              </a:rPr>
              <a:t>可持续消费能力提升，消费环境改善，国民意识开始形成，消费对象丰富</a:t>
            </a:r>
            <a:r>
              <a:rPr lang="zh-CN" altLang="en-US" b="1" dirty="0">
                <a:latin typeface="华文仿宋" pitchFamily="2" charset="-122"/>
                <a:ea typeface="华文仿宋" pitchFamily="2" charset="-122"/>
                <a:cs typeface="Times New Roman" pitchFamily="18" charset="0"/>
              </a:rPr>
              <a:t>。</a:t>
            </a:r>
            <a:endParaRPr lang="en-US" altLang="zh-CN" b="1" dirty="0" smtClean="0">
              <a:latin typeface="华文仿宋" pitchFamily="2" charset="-122"/>
              <a:ea typeface="华文仿宋" pitchFamily="2" charset="-122"/>
              <a:cs typeface="Times New Roman" pitchFamily="18" charset="0"/>
            </a:endParaRPr>
          </a:p>
          <a:p>
            <a:pPr lvl="0"/>
            <a:r>
              <a:rPr lang="en-US" altLang="zh-CN" b="1" dirty="0" smtClean="0">
                <a:latin typeface="Times New Roman" pitchFamily="18" charset="0"/>
                <a:cs typeface="Times New Roman" pitchFamily="18" charset="0"/>
              </a:rPr>
              <a:t>Sustainable </a:t>
            </a:r>
            <a:r>
              <a:rPr lang="en-US" altLang="zh-CN" b="1" dirty="0">
                <a:latin typeface="Times New Roman" pitchFamily="18" charset="0"/>
                <a:cs typeface="Times New Roman" pitchFamily="18" charset="0"/>
              </a:rPr>
              <a:t>c</a:t>
            </a:r>
            <a:r>
              <a:rPr lang="en-US" altLang="zh-CN" b="1" dirty="0" smtClean="0">
                <a:latin typeface="Times New Roman" pitchFamily="18" charset="0"/>
                <a:cs typeface="Times New Roman" pitchFamily="18" charset="0"/>
              </a:rPr>
              <a:t>onsumption capability increases; sustainable consumption environment improves; national awareness of sustainable consumption is forming; goods for sustainable consumption become enriched.</a:t>
            </a:r>
            <a:endParaRPr lang="zh-CN" altLang="en-US" b="1" dirty="0">
              <a:latin typeface="Times New Roman" pitchFamily="18" charset="0"/>
              <a:cs typeface="Times New Roman" pitchFamily="18" charset="0"/>
            </a:endParaRPr>
          </a:p>
        </p:txBody>
      </p:sp>
      <p:sp>
        <p:nvSpPr>
          <p:cNvPr id="10"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中国可持续消费的政策与趋势</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Sustainable Consumption Policies and Trends in China</a:t>
            </a:r>
            <a:endParaRPr lang="en-US" altLang="zh-CN" sz="2000" dirty="0">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39552" y="2276872"/>
            <a:ext cx="8208912" cy="3754874"/>
          </a:xfrm>
          <a:prstGeom prst="rect">
            <a:avLst/>
          </a:prstGeom>
        </p:spPr>
        <p:txBody>
          <a:bodyPr wrap="square">
            <a:spAutoFit/>
          </a:bodyPr>
          <a:lstStyle/>
          <a:p>
            <a:pPr>
              <a:buFont typeface="Wingdings" pitchFamily="2" charset="2"/>
              <a:buChar char="Ø"/>
            </a:pPr>
            <a:r>
              <a:rPr lang="zh-CN" altLang="en-US" b="1" dirty="0" smtClean="0">
                <a:latin typeface="Times New Roman" pitchFamily="18" charset="0"/>
                <a:ea typeface="华文仿宋" pitchFamily="2" charset="-122"/>
                <a:cs typeface="Times New Roman" pitchFamily="18" charset="0"/>
              </a:rPr>
              <a:t> 有利于</a:t>
            </a:r>
            <a:r>
              <a:rPr lang="zh-CN" altLang="zh-CN" b="1" dirty="0" smtClean="0">
                <a:latin typeface="Times New Roman" pitchFamily="18" charset="0"/>
                <a:ea typeface="华文仿宋" pitchFamily="2" charset="-122"/>
                <a:cs typeface="Times New Roman" pitchFamily="18" charset="0"/>
              </a:rPr>
              <a:t>新能源发展的财政补贴政策</a:t>
            </a:r>
            <a:endParaRPr lang="en-US" altLang="zh-CN" b="1" dirty="0" smtClean="0">
              <a:latin typeface="Times New Roman" pitchFamily="18" charset="0"/>
              <a:ea typeface="华文仿宋" pitchFamily="2" charset="-122"/>
              <a:cs typeface="Times New Roman" pitchFamily="18" charset="0"/>
            </a:endParaRPr>
          </a:p>
          <a:p>
            <a:r>
              <a:rPr lang="en-GB" altLang="zh-CN" b="1" dirty="0" smtClean="0">
                <a:latin typeface="Times New Roman" pitchFamily="18" charset="0"/>
                <a:ea typeface="华文仿宋" pitchFamily="2" charset="-122"/>
                <a:cs typeface="Times New Roman" pitchFamily="18" charset="0"/>
              </a:rPr>
              <a:t>    </a:t>
            </a:r>
            <a:r>
              <a:rPr lang="en-US" altLang="zh-CN" b="1" dirty="0" smtClean="0">
                <a:latin typeface="Times New Roman" pitchFamily="18" charset="0"/>
                <a:ea typeface="华文仿宋" pitchFamily="2" charset="-122"/>
                <a:cs typeface="Times New Roman" pitchFamily="18" charset="0"/>
              </a:rPr>
              <a:t>The </a:t>
            </a:r>
            <a:r>
              <a:rPr lang="en-GB" altLang="zh-CN" b="1" dirty="0" smtClean="0">
                <a:latin typeface="Times New Roman" pitchFamily="18" charset="0"/>
                <a:ea typeface="华文仿宋" pitchFamily="2" charset="-122"/>
                <a:cs typeface="Times New Roman" pitchFamily="18" charset="0"/>
              </a:rPr>
              <a:t>financial subsidy policy for new energy</a:t>
            </a:r>
          </a:p>
          <a:p>
            <a:pPr>
              <a:spcBef>
                <a:spcPts val="1200"/>
              </a:spcBef>
              <a:buFont typeface="Wingdings" pitchFamily="2" charset="2"/>
              <a:buChar char="Ø"/>
            </a:pPr>
            <a:r>
              <a:rPr lang="en-US" altLang="zh-CN" b="1" dirty="0" smtClean="0">
                <a:latin typeface="Times New Roman" pitchFamily="18" charset="0"/>
                <a:ea typeface="华文仿宋" pitchFamily="2" charset="-122"/>
                <a:cs typeface="Times New Roman" pitchFamily="18" charset="0"/>
              </a:rPr>
              <a:t> </a:t>
            </a:r>
            <a:r>
              <a:rPr lang="zh-CN" altLang="zh-CN" b="1" dirty="0" smtClean="0">
                <a:latin typeface="Times New Roman" pitchFamily="18" charset="0"/>
                <a:ea typeface="华文仿宋" pitchFamily="2" charset="-122"/>
                <a:cs typeface="Times New Roman" pitchFamily="18" charset="0"/>
              </a:rPr>
              <a:t>节能服务行业的投资政策</a:t>
            </a:r>
            <a:endParaRPr lang="en-US" altLang="zh-CN" b="1" dirty="0" smtClean="0">
              <a:latin typeface="Times New Roman" pitchFamily="18" charset="0"/>
              <a:ea typeface="华文仿宋" pitchFamily="2" charset="-122"/>
              <a:cs typeface="Times New Roman" pitchFamily="18" charset="0"/>
            </a:endParaRPr>
          </a:p>
          <a:p>
            <a:r>
              <a:rPr lang="en-US" altLang="zh-CN" b="1" dirty="0" smtClean="0">
                <a:latin typeface="Times New Roman" pitchFamily="18" charset="0"/>
                <a:ea typeface="华文仿宋" pitchFamily="2" charset="-122"/>
                <a:cs typeface="Times New Roman" pitchFamily="18" charset="0"/>
              </a:rPr>
              <a:t>    T</a:t>
            </a:r>
            <a:r>
              <a:rPr lang="en-GB" altLang="zh-CN" b="1" dirty="0" smtClean="0">
                <a:latin typeface="Times New Roman" pitchFamily="18" charset="0"/>
                <a:ea typeface="华文仿宋" pitchFamily="2" charset="-122"/>
                <a:cs typeface="Times New Roman" pitchFamily="18" charset="0"/>
              </a:rPr>
              <a:t>he investment policy for energy-saving service industries</a:t>
            </a:r>
          </a:p>
          <a:p>
            <a:pPr>
              <a:spcBef>
                <a:spcPts val="1200"/>
              </a:spcBef>
              <a:buFont typeface="Wingdings" pitchFamily="2" charset="2"/>
              <a:buChar char="Ø"/>
            </a:pPr>
            <a:r>
              <a:rPr lang="en-US" altLang="zh-CN" b="1" dirty="0" smtClean="0">
                <a:latin typeface="Times New Roman" pitchFamily="18" charset="0"/>
                <a:ea typeface="华文仿宋" pitchFamily="2" charset="-122"/>
                <a:cs typeface="Times New Roman" pitchFamily="18" charset="0"/>
              </a:rPr>
              <a:t> </a:t>
            </a:r>
            <a:r>
              <a:rPr lang="zh-CN" altLang="zh-CN" b="1" dirty="0" smtClean="0">
                <a:latin typeface="Times New Roman" pitchFamily="18" charset="0"/>
                <a:ea typeface="华文仿宋" pitchFamily="2" charset="-122"/>
                <a:cs typeface="Times New Roman" pitchFamily="18" charset="0"/>
              </a:rPr>
              <a:t>建立可再生能源的发展基金</a:t>
            </a:r>
            <a:endParaRPr lang="en-US" altLang="zh-CN" b="1" dirty="0" smtClean="0">
              <a:latin typeface="Times New Roman" pitchFamily="18" charset="0"/>
              <a:ea typeface="华文仿宋" pitchFamily="2" charset="-122"/>
              <a:cs typeface="Times New Roman" pitchFamily="18" charset="0"/>
            </a:endParaRPr>
          </a:p>
          <a:p>
            <a:r>
              <a:rPr lang="en-GB" altLang="zh-CN" dirty="0" smtClean="0"/>
              <a:t>    </a:t>
            </a:r>
            <a:r>
              <a:rPr lang="en-GB" altLang="zh-CN" b="1" dirty="0" smtClean="0">
                <a:latin typeface="Times New Roman" pitchFamily="18" charset="0"/>
                <a:ea typeface="华文仿宋" pitchFamily="2" charset="-122"/>
                <a:cs typeface="Times New Roman" pitchFamily="18" charset="0"/>
              </a:rPr>
              <a:t>The establishment of a fund for the development of renewable energies</a:t>
            </a:r>
          </a:p>
          <a:p>
            <a:pPr>
              <a:spcBef>
                <a:spcPts val="1200"/>
              </a:spcBef>
              <a:buFont typeface="Wingdings" pitchFamily="2" charset="2"/>
              <a:buChar char="Ø"/>
            </a:pPr>
            <a:r>
              <a:rPr lang="en-US" altLang="zh-CN" b="1" dirty="0" smtClean="0">
                <a:latin typeface="Times New Roman" pitchFamily="18" charset="0"/>
                <a:ea typeface="华文仿宋" pitchFamily="2" charset="-122"/>
                <a:cs typeface="Times New Roman" pitchFamily="18" charset="0"/>
              </a:rPr>
              <a:t> </a:t>
            </a:r>
            <a:r>
              <a:rPr lang="zh-CN" altLang="zh-CN" b="1" dirty="0" smtClean="0">
                <a:latin typeface="Times New Roman" pitchFamily="18" charset="0"/>
                <a:ea typeface="华文仿宋" pitchFamily="2" charset="-122"/>
                <a:cs typeface="Times New Roman" pitchFamily="18" charset="0"/>
              </a:rPr>
              <a:t>替代燃料汽车（主要是电力方面）的补贴政策</a:t>
            </a:r>
            <a:endParaRPr lang="en-GB" altLang="zh-CN" b="1" dirty="0" smtClean="0">
              <a:latin typeface="Times New Roman" pitchFamily="18" charset="0"/>
              <a:ea typeface="华文仿宋" pitchFamily="2" charset="-122"/>
              <a:cs typeface="Times New Roman" pitchFamily="18" charset="0"/>
            </a:endParaRPr>
          </a:p>
          <a:p>
            <a:r>
              <a:rPr lang="en-GB" altLang="zh-CN" b="1" dirty="0" smtClean="0">
                <a:latin typeface="Times New Roman" pitchFamily="18" charset="0"/>
                <a:ea typeface="华文仿宋" pitchFamily="2" charset="-122"/>
                <a:cs typeface="Times New Roman" pitchFamily="18" charset="0"/>
              </a:rPr>
              <a:t>    The provision of subsidies for alternative fuel (mainly electric) automobiles</a:t>
            </a:r>
          </a:p>
          <a:p>
            <a:pPr>
              <a:spcBef>
                <a:spcPts val="1200"/>
              </a:spcBef>
              <a:buFont typeface="Wingdings" pitchFamily="2" charset="2"/>
              <a:buChar char="Ø"/>
            </a:pPr>
            <a:r>
              <a:rPr lang="en-US" altLang="zh-CN" b="1" dirty="0" smtClean="0">
                <a:latin typeface="Times New Roman" pitchFamily="18" charset="0"/>
                <a:ea typeface="华文仿宋" pitchFamily="2" charset="-122"/>
                <a:cs typeface="Times New Roman" pitchFamily="18" charset="0"/>
              </a:rPr>
              <a:t> </a:t>
            </a:r>
            <a:r>
              <a:rPr lang="zh-CN" altLang="zh-CN" b="1" dirty="0" smtClean="0">
                <a:latin typeface="Times New Roman" pitchFamily="18" charset="0"/>
                <a:ea typeface="华文仿宋" pitchFamily="2" charset="-122"/>
                <a:cs typeface="Times New Roman" pitchFamily="18" charset="0"/>
              </a:rPr>
              <a:t>对乘用车税率结构的调整</a:t>
            </a:r>
            <a:endParaRPr lang="en-US" altLang="zh-CN" b="1" dirty="0" smtClean="0">
              <a:latin typeface="Times New Roman" pitchFamily="18" charset="0"/>
              <a:ea typeface="华文仿宋" pitchFamily="2" charset="-122"/>
              <a:cs typeface="Times New Roman" pitchFamily="18" charset="0"/>
            </a:endParaRPr>
          </a:p>
          <a:p>
            <a:r>
              <a:rPr lang="en-GB" altLang="zh-CN" dirty="0" smtClean="0"/>
              <a:t>    </a:t>
            </a:r>
            <a:r>
              <a:rPr lang="en-GB" altLang="zh-CN" b="1" dirty="0" smtClean="0">
                <a:latin typeface="Times New Roman" pitchFamily="18" charset="0"/>
                <a:ea typeface="华文仿宋" pitchFamily="2" charset="-122"/>
                <a:cs typeface="Times New Roman" pitchFamily="18" charset="0"/>
              </a:rPr>
              <a:t>The adjustment of taxes for passenger cars</a:t>
            </a:r>
          </a:p>
          <a:p>
            <a:endParaRPr lang="zh-CN" altLang="en-US" b="1" dirty="0" smtClean="0">
              <a:latin typeface="Times New Roman" pitchFamily="18" charset="0"/>
              <a:ea typeface="华文仿宋" pitchFamily="2" charset="-122"/>
              <a:cs typeface="Times New Roman" pitchFamily="18" charset="0"/>
            </a:endParaRPr>
          </a:p>
        </p:txBody>
      </p:sp>
      <p:sp>
        <p:nvSpPr>
          <p:cNvPr id="10"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中国可持续消费的政策与趋势</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Sustainable Consumption Policies and Trends in China</a:t>
            </a:r>
            <a:endParaRPr lang="en-US" altLang="zh-CN" sz="2000" dirty="0">
              <a:latin typeface="Times New Roman" pitchFamily="18" charset="0"/>
              <a:ea typeface="黑体" pitchFamily="49" charset="-122"/>
              <a:cs typeface="Times New Roman" pitchFamily="18" charset="0"/>
            </a:endParaRPr>
          </a:p>
        </p:txBody>
      </p:sp>
      <p:sp>
        <p:nvSpPr>
          <p:cNvPr id="6" name="Rectangle 3"/>
          <p:cNvSpPr txBox="1">
            <a:spLocks noChangeArrowheads="1"/>
          </p:cNvSpPr>
          <p:nvPr/>
        </p:nvSpPr>
        <p:spPr bwMode="black">
          <a:xfrm>
            <a:off x="395536" y="1196753"/>
            <a:ext cx="8568952" cy="93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lang="zh-CN" altLang="en-US" sz="2400" kern="0" dirty="0" smtClean="0">
                <a:solidFill>
                  <a:schemeClr val="tx1"/>
                </a:solidFill>
                <a:latin typeface="黑体" pitchFamily="49" charset="-122"/>
                <a:ea typeface="黑体" pitchFamily="49" charset="-122"/>
              </a:rPr>
              <a:t>中国可持续消费现状：</a:t>
            </a:r>
            <a:endParaRPr lang="en-US" altLang="zh-CN" sz="2400" kern="0" dirty="0" smtClean="0">
              <a:solidFill>
                <a:schemeClr val="tx1"/>
              </a:solidFill>
              <a:latin typeface="黑体" pitchFamily="49" charset="-122"/>
              <a:ea typeface="黑体" pitchFamily="49" charset="-122"/>
            </a:endParaRPr>
          </a:p>
          <a:p>
            <a:pPr>
              <a:lnSpc>
                <a:spcPct val="90000"/>
              </a:lnSpc>
              <a:buClr>
                <a:srgbClr val="6E815B"/>
              </a:buClr>
              <a:buNone/>
              <a:defRPr/>
            </a:pPr>
            <a:r>
              <a:rPr lang="zh-CN" altLang="en-US" sz="2400" dirty="0" smtClean="0">
                <a:latin typeface="Times New Roman" pitchFamily="18" charset="0"/>
                <a:ea typeface="仿宋" pitchFamily="49" charset="-122"/>
                <a:cs typeface="Times New Roman" pitchFamily="18" charset="0"/>
              </a:rPr>
              <a:t>     </a:t>
            </a:r>
            <a:r>
              <a:rPr lang="en-US" altLang="zh-CN" sz="2000" dirty="0" smtClean="0">
                <a:solidFill>
                  <a:schemeClr val="tx1"/>
                </a:solidFill>
                <a:latin typeface="Times New Roman" pitchFamily="18" charset="0"/>
                <a:cs typeface="Times New Roman" pitchFamily="18" charset="0"/>
              </a:rPr>
              <a:t>Status Quo of Sustainable Consumption in China:    </a:t>
            </a:r>
            <a:endParaRPr lang="en-US" altLang="zh-CN" sz="2400" b="0" kern="0" dirty="0" smtClean="0">
              <a:solidFill>
                <a:schemeClr val="tx1"/>
              </a:solidFill>
              <a:latin typeface="黑体" pitchFamily="49" charset="-122"/>
              <a:ea typeface="黑体" pitchFamily="49" charset="-122"/>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black">
          <a:xfrm>
            <a:off x="0" y="1196752"/>
            <a:ext cx="903649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lang="zh-CN" altLang="en-US" sz="2400" kern="0" dirty="0" smtClean="0">
                <a:solidFill>
                  <a:schemeClr val="tx1"/>
                </a:solidFill>
                <a:latin typeface="黑体" pitchFamily="49" charset="-122"/>
                <a:ea typeface="黑体" pitchFamily="49" charset="-122"/>
              </a:rPr>
              <a:t>中国可持续消费政策的缺失和差距</a:t>
            </a:r>
            <a:endParaRPr lang="en-US" altLang="zh-CN" sz="2400" kern="0" dirty="0" smtClean="0">
              <a:solidFill>
                <a:schemeClr val="tx1"/>
              </a:solidFill>
              <a:latin typeface="黑体" pitchFamily="49" charset="-122"/>
              <a:ea typeface="黑体" pitchFamily="49" charset="-122"/>
            </a:endParaRPr>
          </a:p>
          <a:p>
            <a:pPr marL="342900" marR="0" lvl="0" indent="-342900" algn="l" defTabSz="914400" rtl="0" eaLnBrk="1" fontAlgn="base" latinLnBrk="0" hangingPunct="1">
              <a:lnSpc>
                <a:spcPct val="90000"/>
              </a:lnSpc>
              <a:spcBef>
                <a:spcPct val="20000"/>
              </a:spcBef>
              <a:spcAft>
                <a:spcPct val="0"/>
              </a:spcAft>
              <a:buClr>
                <a:srgbClr val="6E815B"/>
              </a:buClr>
              <a:buSzTx/>
              <a:buNone/>
              <a:tabLst/>
              <a:defRPr/>
            </a:pPr>
            <a:r>
              <a:rPr lang="en-US" altLang="zh-CN" sz="2000" kern="0" dirty="0" smtClean="0">
                <a:solidFill>
                  <a:schemeClr val="tx1"/>
                </a:solidFill>
                <a:latin typeface="Times New Roman" pitchFamily="18" charset="0"/>
                <a:ea typeface="黑体" pitchFamily="49" charset="-122"/>
                <a:cs typeface="Times New Roman" pitchFamily="18" charset="0"/>
              </a:rPr>
              <a:t>     Deficiencies of </a:t>
            </a:r>
            <a:r>
              <a:rPr lang="en-US" altLang="zh-CN" sz="2000" kern="0" dirty="0">
                <a:solidFill>
                  <a:schemeClr val="tx1"/>
                </a:solidFill>
                <a:latin typeface="Times New Roman" pitchFamily="18" charset="0"/>
                <a:ea typeface="黑体" pitchFamily="49" charset="-122"/>
                <a:cs typeface="Times New Roman" pitchFamily="18" charset="0"/>
              </a:rPr>
              <a:t>e</a:t>
            </a:r>
            <a:r>
              <a:rPr lang="en-US" altLang="zh-CN" sz="2000" kern="0" dirty="0" smtClean="0">
                <a:solidFill>
                  <a:schemeClr val="tx1"/>
                </a:solidFill>
                <a:latin typeface="Times New Roman" pitchFamily="18" charset="0"/>
                <a:ea typeface="黑体" pitchFamily="49" charset="-122"/>
                <a:cs typeface="Times New Roman" pitchFamily="18" charset="0"/>
              </a:rPr>
              <a:t>xisting Policies promoting Sustainable Consumption in China</a:t>
            </a:r>
          </a:p>
        </p:txBody>
      </p:sp>
      <p:sp>
        <p:nvSpPr>
          <p:cNvPr id="5" name="Title 1"/>
          <p:cNvSpPr>
            <a:spLocks noChangeArrowheads="1"/>
          </p:cNvSpPr>
          <p:nvPr/>
        </p:nvSpPr>
        <p:spPr bwMode="auto">
          <a:xfrm>
            <a:off x="467544" y="2267273"/>
            <a:ext cx="3816424" cy="801687"/>
          </a:xfrm>
          <a:prstGeom prst="rect">
            <a:avLst/>
          </a:prstGeom>
          <a:noFill/>
          <a:ln w="9525">
            <a:noFill/>
            <a:miter lim="800000"/>
            <a:headEnd/>
            <a:tailEnd/>
          </a:ln>
        </p:spPr>
        <p:txBody>
          <a:bodyPr/>
          <a:lstStyle/>
          <a:p>
            <a:pPr>
              <a:lnSpc>
                <a:spcPts val="2200"/>
              </a:lnSpc>
            </a:pPr>
            <a:r>
              <a:rPr lang="zh-CN" altLang="zh-CN" sz="2000" b="1" dirty="0" smtClean="0">
                <a:latin typeface="黑体" pitchFamily="49" charset="-122"/>
                <a:ea typeface="黑体" pitchFamily="49" charset="-122"/>
              </a:rPr>
              <a:t>未纳入国家发展计划和重要法律</a:t>
            </a:r>
            <a:endParaRPr lang="en-US" altLang="zh-CN" sz="2000" b="1" dirty="0" smtClean="0">
              <a:latin typeface="黑体" pitchFamily="49" charset="-122"/>
              <a:ea typeface="黑体" pitchFamily="49" charset="-122"/>
            </a:endParaRPr>
          </a:p>
          <a:p>
            <a:pPr>
              <a:lnSpc>
                <a:spcPts val="2200"/>
              </a:lnSpc>
            </a:pPr>
            <a:r>
              <a:rPr lang="en-GB" altLang="zh-CN" sz="2000" dirty="0" smtClean="0">
                <a:latin typeface="Times New Roman" pitchFamily="18" charset="0"/>
                <a:cs typeface="Times New Roman" pitchFamily="18" charset="0"/>
              </a:rPr>
              <a:t>Sustainable Consumption has not been integrated into national development plans and major laws.</a:t>
            </a:r>
            <a:endParaRPr lang="zh-CN" altLang="en-US" sz="2000" b="1" dirty="0">
              <a:latin typeface="Times New Roman" pitchFamily="18" charset="0"/>
              <a:ea typeface="黑体" pitchFamily="49" charset="-122"/>
              <a:cs typeface="Times New Roman" pitchFamily="18" charset="0"/>
              <a:sym typeface="Georgia" pitchFamily="18" charset="0"/>
            </a:endParaRPr>
          </a:p>
        </p:txBody>
      </p:sp>
      <p:sp>
        <p:nvSpPr>
          <p:cNvPr id="6" name="Straight Connector 9"/>
          <p:cNvSpPr>
            <a:spLocks noChangeShapeType="1"/>
          </p:cNvSpPr>
          <p:nvPr/>
        </p:nvSpPr>
        <p:spPr bwMode="auto">
          <a:xfrm>
            <a:off x="683568" y="2167260"/>
            <a:ext cx="3528392" cy="0"/>
          </a:xfrm>
          <a:prstGeom prst="line">
            <a:avLst/>
          </a:prstGeom>
          <a:noFill/>
          <a:ln w="6350">
            <a:solidFill>
              <a:srgbClr val="3F3F3F"/>
            </a:solidFill>
            <a:round/>
            <a:headEnd/>
            <a:tailEnd/>
          </a:ln>
        </p:spPr>
        <p:txBody>
          <a:bodyPr/>
          <a:lstStyle/>
          <a:p>
            <a:endParaRPr lang="zh-CN" altLang="en-US"/>
          </a:p>
        </p:txBody>
      </p:sp>
      <p:sp>
        <p:nvSpPr>
          <p:cNvPr id="7" name="Title 1"/>
          <p:cNvSpPr>
            <a:spLocks noChangeArrowheads="1"/>
          </p:cNvSpPr>
          <p:nvPr/>
        </p:nvSpPr>
        <p:spPr bwMode="auto">
          <a:xfrm>
            <a:off x="407839" y="1913062"/>
            <a:ext cx="1139825" cy="517525"/>
          </a:xfrm>
          <a:prstGeom prst="rect">
            <a:avLst/>
          </a:prstGeom>
          <a:noFill/>
          <a:ln w="9525">
            <a:noFill/>
            <a:miter lim="800000"/>
            <a:headEnd/>
            <a:tailEnd/>
          </a:ln>
        </p:spPr>
        <p:txBody>
          <a:bodyPr/>
          <a:lstStyle/>
          <a:p>
            <a:pPr eaLnBrk="1" hangingPunct="1"/>
            <a:r>
              <a:rPr lang="en-US" altLang="zh-CN" sz="2000" b="1" dirty="0" smtClean="0">
                <a:latin typeface="Georgia" pitchFamily="18" charset="0"/>
                <a:ea typeface="MS PGothic" pitchFamily="34" charset="-128"/>
                <a:sym typeface="Georgia" pitchFamily="18" charset="0"/>
              </a:rPr>
              <a:t>1</a:t>
            </a:r>
            <a:endParaRPr lang="en-US" altLang="zh-CN" dirty="0">
              <a:ea typeface="MS PGothic" pitchFamily="34" charset="-128"/>
            </a:endParaRPr>
          </a:p>
        </p:txBody>
      </p:sp>
      <p:sp>
        <p:nvSpPr>
          <p:cNvPr id="8" name="Straight Connector 11"/>
          <p:cNvSpPr>
            <a:spLocks noChangeShapeType="1"/>
          </p:cNvSpPr>
          <p:nvPr/>
        </p:nvSpPr>
        <p:spPr bwMode="auto">
          <a:xfrm flipV="1">
            <a:off x="683568" y="4099792"/>
            <a:ext cx="3600400" cy="0"/>
          </a:xfrm>
          <a:prstGeom prst="line">
            <a:avLst/>
          </a:prstGeom>
          <a:noFill/>
          <a:ln w="6350">
            <a:solidFill>
              <a:srgbClr val="3F3F3F"/>
            </a:solidFill>
            <a:round/>
            <a:headEnd/>
            <a:tailEnd/>
          </a:ln>
        </p:spPr>
        <p:txBody>
          <a:bodyPr/>
          <a:lstStyle/>
          <a:p>
            <a:endParaRPr lang="zh-CN" altLang="en-US"/>
          </a:p>
        </p:txBody>
      </p:sp>
      <p:sp>
        <p:nvSpPr>
          <p:cNvPr id="9" name="Title 1"/>
          <p:cNvSpPr>
            <a:spLocks noChangeArrowheads="1"/>
          </p:cNvSpPr>
          <p:nvPr/>
        </p:nvSpPr>
        <p:spPr bwMode="auto">
          <a:xfrm>
            <a:off x="467544" y="4153768"/>
            <a:ext cx="4032448" cy="787400"/>
          </a:xfrm>
          <a:prstGeom prst="rect">
            <a:avLst/>
          </a:prstGeom>
          <a:noFill/>
          <a:ln w="9525">
            <a:noFill/>
            <a:miter lim="800000"/>
            <a:headEnd/>
            <a:tailEnd/>
          </a:ln>
        </p:spPr>
        <p:txBody>
          <a:bodyPr/>
          <a:lstStyle/>
          <a:p>
            <a:pPr>
              <a:lnSpc>
                <a:spcPts val="2200"/>
              </a:lnSpc>
            </a:pPr>
            <a:r>
              <a:rPr lang="zh-CN" altLang="en-US" sz="2000" b="1" dirty="0" smtClean="0">
                <a:latin typeface="Times New Roman" pitchFamily="18" charset="0"/>
                <a:ea typeface="黑体" pitchFamily="49" charset="-122"/>
                <a:cs typeface="Times New Roman" pitchFamily="18" charset="0"/>
              </a:rPr>
              <a:t>未充分考虑中国区域经济发展差异</a:t>
            </a:r>
            <a:endParaRPr lang="en-US" altLang="zh-CN" sz="2000" b="1" dirty="0" smtClean="0">
              <a:latin typeface="Times New Roman" pitchFamily="18" charset="0"/>
              <a:ea typeface="黑体" pitchFamily="49" charset="-122"/>
              <a:cs typeface="Times New Roman" pitchFamily="18" charset="0"/>
            </a:endParaRPr>
          </a:p>
          <a:p>
            <a:pPr>
              <a:lnSpc>
                <a:spcPts val="2200"/>
              </a:lnSpc>
            </a:pPr>
            <a:r>
              <a:rPr lang="en-US" altLang="zh-CN" sz="2000" dirty="0" smtClean="0">
                <a:latin typeface="Times New Roman" pitchFamily="18" charset="0"/>
                <a:ea typeface="黑体" pitchFamily="49" charset="-122"/>
                <a:cs typeface="Times New Roman" pitchFamily="18" charset="0"/>
              </a:rPr>
              <a:t>E</a:t>
            </a:r>
            <a:r>
              <a:rPr lang="en-GB" altLang="zh-CN" sz="2000" dirty="0" err="1" smtClean="0">
                <a:latin typeface="Times New Roman" pitchFamily="18" charset="0"/>
                <a:ea typeface="黑体" pitchFamily="49" charset="-122"/>
                <a:cs typeface="Times New Roman" pitchFamily="18" charset="0"/>
              </a:rPr>
              <a:t>xisting</a:t>
            </a:r>
            <a:r>
              <a:rPr lang="en-GB" altLang="zh-CN" sz="2000" dirty="0" smtClean="0">
                <a:latin typeface="Times New Roman" pitchFamily="18" charset="0"/>
                <a:ea typeface="黑体" pitchFamily="49" charset="-122"/>
                <a:cs typeface="Times New Roman" pitchFamily="18" charset="0"/>
              </a:rPr>
              <a:t> policies related to Sustainable Consumption do not sufficiently consider differences in China’s regional economic development</a:t>
            </a:r>
            <a:r>
              <a:rPr lang="en-US" altLang="zh-CN" sz="2000" dirty="0" smtClean="0">
                <a:latin typeface="Times New Roman" pitchFamily="18" charset="0"/>
                <a:ea typeface="黑体" pitchFamily="49" charset="-122"/>
                <a:cs typeface="Times New Roman" pitchFamily="18" charset="0"/>
              </a:rPr>
              <a:t>.</a:t>
            </a:r>
            <a:endParaRPr lang="zh-CN" altLang="en-US" sz="2000" b="1" dirty="0">
              <a:latin typeface="Times New Roman" pitchFamily="18" charset="0"/>
              <a:ea typeface="黑体" pitchFamily="49" charset="-122"/>
              <a:cs typeface="Times New Roman" pitchFamily="18" charset="0"/>
            </a:endParaRPr>
          </a:p>
          <a:p>
            <a:pPr>
              <a:lnSpc>
                <a:spcPts val="2200"/>
              </a:lnSpc>
            </a:pPr>
            <a:endParaRPr lang="zh-CN" altLang="en-US" sz="2000" b="1" dirty="0">
              <a:latin typeface="Times New Roman" pitchFamily="18" charset="0"/>
              <a:ea typeface="黑体" pitchFamily="49" charset="-122"/>
              <a:cs typeface="Times New Roman" pitchFamily="18" charset="0"/>
            </a:endParaRPr>
          </a:p>
        </p:txBody>
      </p:sp>
      <p:sp>
        <p:nvSpPr>
          <p:cNvPr id="10" name="Title 1"/>
          <p:cNvSpPr>
            <a:spLocks noChangeArrowheads="1"/>
          </p:cNvSpPr>
          <p:nvPr/>
        </p:nvSpPr>
        <p:spPr bwMode="auto">
          <a:xfrm>
            <a:off x="395536" y="3802063"/>
            <a:ext cx="828675" cy="515937"/>
          </a:xfrm>
          <a:prstGeom prst="rect">
            <a:avLst/>
          </a:prstGeom>
          <a:noFill/>
          <a:ln w="9525">
            <a:noFill/>
            <a:miter lim="800000"/>
            <a:headEnd/>
            <a:tailEnd/>
          </a:ln>
        </p:spPr>
        <p:txBody>
          <a:bodyPr/>
          <a:lstStyle/>
          <a:p>
            <a:pPr eaLnBrk="1" hangingPunct="1"/>
            <a:r>
              <a:rPr lang="en-US" altLang="zh-CN" sz="2000" b="1" dirty="0" smtClean="0">
                <a:latin typeface="Georgia" pitchFamily="18" charset="0"/>
                <a:ea typeface="MS PGothic" pitchFamily="34" charset="-128"/>
                <a:sym typeface="Georgia" pitchFamily="18" charset="0"/>
              </a:rPr>
              <a:t>3</a:t>
            </a:r>
            <a:endParaRPr lang="en-US" altLang="zh-CN" dirty="0">
              <a:ea typeface="MS PGothic" pitchFamily="34" charset="-128"/>
            </a:endParaRPr>
          </a:p>
        </p:txBody>
      </p:sp>
      <p:sp>
        <p:nvSpPr>
          <p:cNvPr id="11" name="Straight Connector 15"/>
          <p:cNvSpPr>
            <a:spLocks noChangeShapeType="1"/>
          </p:cNvSpPr>
          <p:nvPr/>
        </p:nvSpPr>
        <p:spPr bwMode="auto">
          <a:xfrm>
            <a:off x="4860032" y="2187401"/>
            <a:ext cx="3230314" cy="0"/>
          </a:xfrm>
          <a:prstGeom prst="line">
            <a:avLst/>
          </a:prstGeom>
          <a:noFill/>
          <a:ln w="6350">
            <a:solidFill>
              <a:srgbClr val="3F3F3F"/>
            </a:solidFill>
            <a:round/>
            <a:headEnd/>
            <a:tailEnd/>
          </a:ln>
        </p:spPr>
        <p:txBody>
          <a:bodyPr/>
          <a:lstStyle/>
          <a:p>
            <a:endParaRPr lang="zh-CN" altLang="en-US"/>
          </a:p>
        </p:txBody>
      </p:sp>
      <p:sp>
        <p:nvSpPr>
          <p:cNvPr id="12" name="Title 1"/>
          <p:cNvSpPr>
            <a:spLocks noChangeArrowheads="1"/>
          </p:cNvSpPr>
          <p:nvPr/>
        </p:nvSpPr>
        <p:spPr bwMode="auto">
          <a:xfrm>
            <a:off x="4519190" y="1936700"/>
            <a:ext cx="2058988" cy="365125"/>
          </a:xfrm>
          <a:prstGeom prst="rect">
            <a:avLst/>
          </a:prstGeom>
          <a:noFill/>
          <a:ln w="9525">
            <a:noFill/>
            <a:miter lim="800000"/>
            <a:headEnd/>
            <a:tailEnd/>
          </a:ln>
        </p:spPr>
        <p:txBody>
          <a:bodyPr/>
          <a:lstStyle/>
          <a:p>
            <a:pPr eaLnBrk="1" hangingPunct="1"/>
            <a:r>
              <a:rPr lang="en-US" altLang="zh-CN" sz="2000" b="1" dirty="0" smtClean="0">
                <a:latin typeface="Georgia" pitchFamily="18" charset="0"/>
                <a:ea typeface="MS PGothic" pitchFamily="34" charset="-128"/>
                <a:sym typeface="Georgia" pitchFamily="18" charset="0"/>
              </a:rPr>
              <a:t>2</a:t>
            </a:r>
            <a:endParaRPr lang="en-US" altLang="zh-CN" dirty="0">
              <a:ea typeface="MS PGothic" pitchFamily="34" charset="-128"/>
            </a:endParaRPr>
          </a:p>
        </p:txBody>
      </p:sp>
      <p:sp>
        <p:nvSpPr>
          <p:cNvPr id="13" name="Straight Connector 18"/>
          <p:cNvSpPr>
            <a:spLocks noChangeShapeType="1"/>
          </p:cNvSpPr>
          <p:nvPr/>
        </p:nvSpPr>
        <p:spPr bwMode="auto">
          <a:xfrm>
            <a:off x="4816004" y="3670848"/>
            <a:ext cx="3230314" cy="0"/>
          </a:xfrm>
          <a:prstGeom prst="line">
            <a:avLst/>
          </a:prstGeom>
          <a:noFill/>
          <a:ln w="6350">
            <a:solidFill>
              <a:srgbClr val="3F3F3F"/>
            </a:solidFill>
            <a:round/>
            <a:headEnd/>
            <a:tailEnd/>
          </a:ln>
        </p:spPr>
        <p:txBody>
          <a:bodyPr/>
          <a:lstStyle/>
          <a:p>
            <a:endParaRPr lang="zh-CN" altLang="en-US"/>
          </a:p>
        </p:txBody>
      </p:sp>
      <p:sp>
        <p:nvSpPr>
          <p:cNvPr id="14" name="Title 1"/>
          <p:cNvSpPr>
            <a:spLocks noChangeArrowheads="1"/>
          </p:cNvSpPr>
          <p:nvPr/>
        </p:nvSpPr>
        <p:spPr bwMode="auto">
          <a:xfrm>
            <a:off x="4816004" y="3748634"/>
            <a:ext cx="3500412" cy="787400"/>
          </a:xfrm>
          <a:prstGeom prst="rect">
            <a:avLst/>
          </a:prstGeom>
          <a:noFill/>
          <a:ln w="9525">
            <a:noFill/>
            <a:miter lim="800000"/>
            <a:headEnd/>
            <a:tailEnd/>
          </a:ln>
        </p:spPr>
        <p:txBody>
          <a:bodyPr/>
          <a:lstStyle/>
          <a:p>
            <a:pPr eaLnBrk="1" hangingPunct="1">
              <a:lnSpc>
                <a:spcPts val="2200"/>
              </a:lnSpc>
            </a:pPr>
            <a:r>
              <a:rPr lang="zh-CN" altLang="en-US" sz="2000" b="1" dirty="0" smtClean="0">
                <a:latin typeface="Times New Roman" pitchFamily="18" charset="0"/>
                <a:ea typeface="黑体" pitchFamily="49" charset="-122"/>
                <a:cs typeface="Times New Roman" pitchFamily="18" charset="0"/>
                <a:sym typeface="Georgia" pitchFamily="18" charset="0"/>
              </a:rPr>
              <a:t>缺乏有效的落实体制</a:t>
            </a:r>
            <a:endParaRPr lang="en-US" altLang="zh-CN" sz="2000" b="1" dirty="0" smtClean="0">
              <a:latin typeface="Times New Roman" pitchFamily="18" charset="0"/>
              <a:ea typeface="黑体" pitchFamily="49" charset="-122"/>
              <a:cs typeface="Times New Roman" pitchFamily="18" charset="0"/>
              <a:sym typeface="Georgia" pitchFamily="18" charset="0"/>
            </a:endParaRPr>
          </a:p>
          <a:p>
            <a:pPr>
              <a:lnSpc>
                <a:spcPts val="2200"/>
              </a:lnSpc>
            </a:pPr>
            <a:r>
              <a:rPr lang="en-GB" altLang="zh-CN" sz="2000" dirty="0" smtClean="0">
                <a:latin typeface="Times New Roman" pitchFamily="18" charset="0"/>
                <a:ea typeface="黑体" pitchFamily="49" charset="-122"/>
                <a:cs typeface="Times New Roman" pitchFamily="18" charset="0"/>
              </a:rPr>
              <a:t>S</a:t>
            </a:r>
            <a:r>
              <a:rPr lang="en-US" altLang="zh-CN" sz="2000" dirty="0" err="1" smtClean="0">
                <a:latin typeface="Times New Roman" pitchFamily="18" charset="0"/>
                <a:ea typeface="黑体" pitchFamily="49" charset="-122"/>
                <a:cs typeface="Times New Roman" pitchFamily="18" charset="0"/>
              </a:rPr>
              <a:t>ustainable</a:t>
            </a:r>
            <a:r>
              <a:rPr lang="en-US" altLang="zh-CN" sz="2000" dirty="0" smtClean="0">
                <a:latin typeface="Times New Roman" pitchFamily="18" charset="0"/>
                <a:ea typeface="黑体" pitchFamily="49" charset="-122"/>
                <a:cs typeface="Times New Roman" pitchFamily="18" charset="0"/>
              </a:rPr>
              <a:t> </a:t>
            </a:r>
            <a:r>
              <a:rPr lang="en-GB" altLang="zh-CN" sz="2000" dirty="0" smtClean="0">
                <a:latin typeface="Times New Roman" pitchFamily="18" charset="0"/>
                <a:ea typeface="黑体" pitchFamily="49" charset="-122"/>
                <a:cs typeface="Times New Roman" pitchFamily="18" charset="0"/>
              </a:rPr>
              <a:t>Consumption policy lacks effective enforcement.</a:t>
            </a:r>
            <a:endParaRPr lang="en-US" altLang="zh-CN" sz="2000" b="1" dirty="0" smtClean="0">
              <a:latin typeface="Times New Roman" pitchFamily="18" charset="0"/>
              <a:ea typeface="黑体" pitchFamily="49" charset="-122"/>
              <a:cs typeface="Times New Roman" pitchFamily="18" charset="0"/>
              <a:sym typeface="Georgia" pitchFamily="18" charset="0"/>
            </a:endParaRPr>
          </a:p>
          <a:p>
            <a:pPr eaLnBrk="1" hangingPunct="1">
              <a:lnSpc>
                <a:spcPts val="2200"/>
              </a:lnSpc>
            </a:pPr>
            <a:endParaRPr lang="zh-CN" altLang="en-US" sz="2000" b="1" dirty="0" smtClean="0">
              <a:latin typeface="Times New Roman" pitchFamily="18" charset="0"/>
              <a:ea typeface="黑体" pitchFamily="49" charset="-122"/>
              <a:cs typeface="Times New Roman" pitchFamily="18" charset="0"/>
            </a:endParaRPr>
          </a:p>
        </p:txBody>
      </p:sp>
      <p:sp>
        <p:nvSpPr>
          <p:cNvPr id="15" name="Title 1"/>
          <p:cNvSpPr>
            <a:spLocks noChangeArrowheads="1"/>
          </p:cNvSpPr>
          <p:nvPr/>
        </p:nvSpPr>
        <p:spPr bwMode="auto">
          <a:xfrm>
            <a:off x="4499992" y="3356992"/>
            <a:ext cx="1962150" cy="515938"/>
          </a:xfrm>
          <a:prstGeom prst="rect">
            <a:avLst/>
          </a:prstGeom>
          <a:noFill/>
          <a:ln w="9525">
            <a:noFill/>
            <a:miter lim="800000"/>
            <a:headEnd/>
            <a:tailEnd/>
          </a:ln>
        </p:spPr>
        <p:txBody>
          <a:bodyPr/>
          <a:lstStyle/>
          <a:p>
            <a:pPr eaLnBrk="1" hangingPunct="1"/>
            <a:r>
              <a:rPr lang="en-US" altLang="zh-CN" sz="2000" b="1" dirty="0" smtClean="0">
                <a:latin typeface="Georgia" pitchFamily="18" charset="0"/>
                <a:ea typeface="MS PGothic" pitchFamily="34" charset="-128"/>
                <a:sym typeface="Georgia" pitchFamily="18" charset="0"/>
              </a:rPr>
              <a:t>4</a:t>
            </a:r>
            <a:endParaRPr lang="en-US" altLang="zh-CN" dirty="0">
              <a:ea typeface="MS PGothic" pitchFamily="34" charset="-128"/>
            </a:endParaRPr>
          </a:p>
        </p:txBody>
      </p:sp>
      <p:sp>
        <p:nvSpPr>
          <p:cNvPr id="16" name="Title 1"/>
          <p:cNvSpPr>
            <a:spLocks noChangeArrowheads="1"/>
          </p:cNvSpPr>
          <p:nvPr/>
        </p:nvSpPr>
        <p:spPr bwMode="auto">
          <a:xfrm>
            <a:off x="4788024" y="2204864"/>
            <a:ext cx="3590354" cy="361950"/>
          </a:xfrm>
          <a:prstGeom prst="rect">
            <a:avLst/>
          </a:prstGeom>
          <a:noFill/>
          <a:ln w="9525">
            <a:noFill/>
            <a:miter lim="800000"/>
            <a:headEnd/>
            <a:tailEnd/>
          </a:ln>
        </p:spPr>
        <p:txBody>
          <a:bodyPr/>
          <a:lstStyle/>
          <a:p>
            <a:pPr>
              <a:lnSpc>
                <a:spcPts val="2200"/>
              </a:lnSpc>
            </a:pPr>
            <a:r>
              <a:rPr lang="zh-CN" altLang="zh-CN" sz="2000" b="1" dirty="0" smtClean="0">
                <a:latin typeface="黑体" pitchFamily="49" charset="-122"/>
                <a:ea typeface="黑体" pitchFamily="49" charset="-122"/>
              </a:rPr>
              <a:t>未系统地列入国家政策框架内</a:t>
            </a:r>
            <a:endParaRPr lang="en-US" altLang="zh-CN" sz="2000" dirty="0">
              <a:ea typeface="MS PGothic" pitchFamily="34" charset="-128"/>
            </a:endParaRPr>
          </a:p>
        </p:txBody>
      </p:sp>
      <p:sp>
        <p:nvSpPr>
          <p:cNvPr id="20" name="Title 1"/>
          <p:cNvSpPr>
            <a:spLocks noChangeArrowheads="1"/>
          </p:cNvSpPr>
          <p:nvPr/>
        </p:nvSpPr>
        <p:spPr bwMode="auto">
          <a:xfrm>
            <a:off x="4777978" y="2512764"/>
            <a:ext cx="3960440" cy="1035026"/>
          </a:xfrm>
          <a:prstGeom prst="rect">
            <a:avLst/>
          </a:prstGeom>
          <a:noFill/>
          <a:ln w="9525">
            <a:noFill/>
            <a:miter lim="800000"/>
            <a:headEnd/>
            <a:tailEnd/>
          </a:ln>
        </p:spPr>
        <p:txBody>
          <a:bodyPr/>
          <a:lstStyle/>
          <a:p>
            <a:pPr>
              <a:lnSpc>
                <a:spcPts val="2200"/>
              </a:lnSpc>
            </a:pPr>
            <a:r>
              <a:rPr lang="en-GB" altLang="zh-CN" sz="2000" dirty="0" smtClean="0">
                <a:latin typeface="Times New Roman" pitchFamily="18" charset="0"/>
                <a:cs typeface="Times New Roman" pitchFamily="18" charset="0"/>
              </a:rPr>
              <a:t>Sustainable Consumption has  not been systematically instituted into national policy frameworks. </a:t>
            </a:r>
            <a:endParaRPr lang="zh-CN" altLang="en-US" sz="2000" b="1" dirty="0">
              <a:latin typeface="Times New Roman" pitchFamily="18" charset="0"/>
              <a:ea typeface="黑体" pitchFamily="49" charset="-122"/>
              <a:cs typeface="Times New Roman" pitchFamily="18" charset="0"/>
              <a:sym typeface="Georgia" pitchFamily="18" charset="0"/>
            </a:endParaRPr>
          </a:p>
        </p:txBody>
      </p:sp>
      <p:sp>
        <p:nvSpPr>
          <p:cNvPr id="18"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中国可持续消费的政策与趋势</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Sustainable Consumption Policies and Trends in China</a:t>
            </a:r>
            <a:endParaRPr lang="en-US" altLang="zh-CN" sz="2000" dirty="0">
              <a:latin typeface="Times New Roman" pitchFamily="18" charset="0"/>
              <a:ea typeface="黑体" pitchFamily="49" charset="-122"/>
              <a:cs typeface="Times New Roman" pitchFamily="18" charset="0"/>
            </a:endParaRPr>
          </a:p>
        </p:txBody>
      </p:sp>
      <p:sp>
        <p:nvSpPr>
          <p:cNvPr id="19" name="Straight Connector 18"/>
          <p:cNvSpPr>
            <a:spLocks noChangeShapeType="1"/>
          </p:cNvSpPr>
          <p:nvPr/>
        </p:nvSpPr>
        <p:spPr bwMode="auto">
          <a:xfrm>
            <a:off x="4816004" y="5012086"/>
            <a:ext cx="3230314" cy="0"/>
          </a:xfrm>
          <a:prstGeom prst="line">
            <a:avLst/>
          </a:prstGeom>
          <a:noFill/>
          <a:ln w="6350">
            <a:solidFill>
              <a:srgbClr val="3F3F3F"/>
            </a:solidFill>
            <a:round/>
            <a:headEnd/>
            <a:tailEnd/>
          </a:ln>
        </p:spPr>
        <p:txBody>
          <a:bodyPr/>
          <a:lstStyle/>
          <a:p>
            <a:endParaRPr lang="zh-CN" altLang="en-US"/>
          </a:p>
        </p:txBody>
      </p:sp>
      <p:sp>
        <p:nvSpPr>
          <p:cNvPr id="21" name="Title 1"/>
          <p:cNvSpPr>
            <a:spLocks noChangeArrowheads="1"/>
          </p:cNvSpPr>
          <p:nvPr/>
        </p:nvSpPr>
        <p:spPr bwMode="auto">
          <a:xfrm>
            <a:off x="4816004" y="5089872"/>
            <a:ext cx="4327996" cy="787400"/>
          </a:xfrm>
          <a:prstGeom prst="rect">
            <a:avLst/>
          </a:prstGeom>
          <a:noFill/>
          <a:ln w="9525">
            <a:noFill/>
            <a:miter lim="800000"/>
            <a:headEnd/>
            <a:tailEnd/>
          </a:ln>
        </p:spPr>
        <p:txBody>
          <a:bodyPr/>
          <a:lstStyle/>
          <a:p>
            <a:pPr eaLnBrk="1" hangingPunct="1">
              <a:lnSpc>
                <a:spcPts val="2200"/>
              </a:lnSpc>
            </a:pPr>
            <a:r>
              <a:rPr lang="zh-CN" altLang="en-US" sz="2000" b="1" dirty="0" smtClean="0">
                <a:latin typeface="Times New Roman" pitchFamily="18" charset="0"/>
                <a:ea typeface="黑体" pitchFamily="49" charset="-122"/>
                <a:cs typeface="Times New Roman" pitchFamily="18" charset="0"/>
                <a:sym typeface="Georgia" pitchFamily="18" charset="0"/>
              </a:rPr>
              <a:t>缺乏可持续消费指标体系</a:t>
            </a:r>
            <a:endParaRPr lang="en-US" altLang="zh-CN" sz="2000" b="1" dirty="0" smtClean="0">
              <a:latin typeface="Times New Roman" pitchFamily="18" charset="0"/>
              <a:ea typeface="黑体" pitchFamily="49" charset="-122"/>
              <a:cs typeface="Times New Roman" pitchFamily="18" charset="0"/>
              <a:sym typeface="Georgia" pitchFamily="18" charset="0"/>
            </a:endParaRPr>
          </a:p>
          <a:p>
            <a:pPr>
              <a:lnSpc>
                <a:spcPts val="2200"/>
              </a:lnSpc>
            </a:pPr>
            <a:r>
              <a:rPr lang="en-US" altLang="zh-CN" sz="2000" dirty="0" smtClean="0">
                <a:latin typeface="Times New Roman" pitchFamily="18" charset="0"/>
                <a:ea typeface="黑体" pitchFamily="49" charset="-122"/>
                <a:cs typeface="Times New Roman" pitchFamily="18" charset="0"/>
              </a:rPr>
              <a:t>L</a:t>
            </a:r>
            <a:r>
              <a:rPr lang="en-GB" altLang="zh-CN" sz="2000" dirty="0" err="1" smtClean="0">
                <a:latin typeface="Times New Roman" pitchFamily="18" charset="0"/>
                <a:ea typeface="黑体" pitchFamily="49" charset="-122"/>
                <a:cs typeface="Times New Roman" pitchFamily="18" charset="0"/>
              </a:rPr>
              <a:t>ack</a:t>
            </a:r>
            <a:r>
              <a:rPr lang="en-GB" altLang="zh-CN" sz="2000" dirty="0">
                <a:latin typeface="Times New Roman" pitchFamily="18" charset="0"/>
                <a:ea typeface="黑体" pitchFamily="49" charset="-122"/>
                <a:cs typeface="Times New Roman" pitchFamily="18" charset="0"/>
              </a:rPr>
              <a:t> </a:t>
            </a:r>
            <a:r>
              <a:rPr lang="en-GB" altLang="zh-CN" sz="2000" dirty="0" smtClean="0">
                <a:latin typeface="Times New Roman" pitchFamily="18" charset="0"/>
                <a:ea typeface="黑体" pitchFamily="49" charset="-122"/>
                <a:cs typeface="Times New Roman" pitchFamily="18" charset="0"/>
              </a:rPr>
              <a:t>of </a:t>
            </a:r>
            <a:r>
              <a:rPr lang="en-US" altLang="zh-CN" sz="2000" dirty="0" smtClean="0">
                <a:latin typeface="Times New Roman" pitchFamily="18" charset="0"/>
                <a:ea typeface="黑体" pitchFamily="49" charset="-122"/>
                <a:cs typeface="Times New Roman" pitchFamily="18" charset="0"/>
              </a:rPr>
              <a:t>Sustainable</a:t>
            </a:r>
            <a:r>
              <a:rPr lang="en-GB" altLang="zh-CN" sz="2000" dirty="0" smtClean="0">
                <a:latin typeface="Times New Roman" pitchFamily="18" charset="0"/>
                <a:ea typeface="黑体" pitchFamily="49" charset="-122"/>
                <a:cs typeface="Times New Roman" pitchFamily="18" charset="0"/>
              </a:rPr>
              <a:t> </a:t>
            </a:r>
            <a:r>
              <a:rPr lang="en-US" altLang="zh-CN" sz="2000" dirty="0" smtClean="0">
                <a:latin typeface="Times New Roman" pitchFamily="18" charset="0"/>
                <a:ea typeface="黑体" pitchFamily="49" charset="-122"/>
                <a:cs typeface="Times New Roman" pitchFamily="18" charset="0"/>
              </a:rPr>
              <a:t>Consumption index.</a:t>
            </a:r>
            <a:endParaRPr lang="zh-CN" altLang="en-US" sz="2000" b="1" dirty="0" smtClean="0">
              <a:latin typeface="Times New Roman" pitchFamily="18" charset="0"/>
              <a:ea typeface="黑体" pitchFamily="49" charset="-122"/>
              <a:cs typeface="Times New Roman" pitchFamily="18" charset="0"/>
            </a:endParaRPr>
          </a:p>
        </p:txBody>
      </p:sp>
      <p:sp>
        <p:nvSpPr>
          <p:cNvPr id="22" name="Title 1"/>
          <p:cNvSpPr>
            <a:spLocks noChangeArrowheads="1"/>
          </p:cNvSpPr>
          <p:nvPr/>
        </p:nvSpPr>
        <p:spPr bwMode="auto">
          <a:xfrm>
            <a:off x="4499992" y="4698230"/>
            <a:ext cx="1962150" cy="515938"/>
          </a:xfrm>
          <a:prstGeom prst="rect">
            <a:avLst/>
          </a:prstGeom>
          <a:noFill/>
          <a:ln w="9525">
            <a:noFill/>
            <a:miter lim="800000"/>
            <a:headEnd/>
            <a:tailEnd/>
          </a:ln>
        </p:spPr>
        <p:txBody>
          <a:bodyPr/>
          <a:lstStyle/>
          <a:p>
            <a:pPr eaLnBrk="1" hangingPunct="1"/>
            <a:r>
              <a:rPr lang="zh-CN" altLang="zh-CN" sz="2000" b="1" dirty="0">
                <a:latin typeface="Georgia" pitchFamily="18" charset="0"/>
                <a:ea typeface="MS PGothic" pitchFamily="34" charset="-128"/>
                <a:sym typeface="Georgia" pitchFamily="18" charset="0"/>
              </a:rPr>
              <a:t>5</a:t>
            </a:r>
            <a:endParaRPr lang="en-US" altLang="zh-CN" dirty="0">
              <a:ea typeface="MS PGothic" pitchFamily="34" charset="-128"/>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black">
          <a:xfrm>
            <a:off x="0" y="1196752"/>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6E815B"/>
              </a:buClr>
              <a:buSzTx/>
              <a:buFont typeface="Wingdings" pitchFamily="2" charset="2"/>
              <a:buChar char="v"/>
              <a:tabLst/>
              <a:defRPr/>
            </a:pPr>
            <a:r>
              <a:rPr lang="zh-CN" altLang="en-US" sz="2400" kern="0" dirty="0" smtClean="0">
                <a:solidFill>
                  <a:schemeClr val="tx1"/>
                </a:solidFill>
                <a:latin typeface="黑体" pitchFamily="49" charset="-122"/>
                <a:ea typeface="黑体" pitchFamily="49" charset="-122"/>
              </a:rPr>
              <a:t>中国可持续消费政策的缺失和差距</a:t>
            </a:r>
            <a:endParaRPr lang="en-US" altLang="zh-CN" sz="2400" kern="0" dirty="0" smtClean="0">
              <a:solidFill>
                <a:schemeClr val="tx1"/>
              </a:solidFill>
              <a:latin typeface="黑体" pitchFamily="49" charset="-122"/>
              <a:ea typeface="黑体" pitchFamily="49" charset="-122"/>
            </a:endParaRPr>
          </a:p>
          <a:p>
            <a:pPr marL="342900" marR="0" lvl="0" indent="-342900" algn="l" defTabSz="914400" rtl="0" eaLnBrk="1" fontAlgn="base" latinLnBrk="0" hangingPunct="1">
              <a:lnSpc>
                <a:spcPct val="90000"/>
              </a:lnSpc>
              <a:spcBef>
                <a:spcPct val="20000"/>
              </a:spcBef>
              <a:spcAft>
                <a:spcPct val="0"/>
              </a:spcAft>
              <a:buClr>
                <a:srgbClr val="6E815B"/>
              </a:buClr>
              <a:buSzTx/>
              <a:buNone/>
              <a:tabLst/>
              <a:defRPr/>
            </a:pPr>
            <a:r>
              <a:rPr lang="en-US" altLang="zh-CN" sz="2000" kern="0" dirty="0" smtClean="0">
                <a:solidFill>
                  <a:schemeClr val="tx1"/>
                </a:solidFill>
                <a:latin typeface="Times New Roman" pitchFamily="18" charset="0"/>
                <a:ea typeface="黑体" pitchFamily="49" charset="-122"/>
                <a:cs typeface="Times New Roman" pitchFamily="18" charset="0"/>
              </a:rPr>
              <a:t>     Deficiencies of existing Policies promoting Sustainable Consumption in China</a:t>
            </a:r>
          </a:p>
        </p:txBody>
      </p:sp>
      <p:sp>
        <p:nvSpPr>
          <p:cNvPr id="18"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中国可持续消费的政策与趋势</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Sustainable Consumption Policies and Trends in China</a:t>
            </a:r>
            <a:endParaRPr lang="en-US" altLang="zh-CN" sz="2000" dirty="0">
              <a:latin typeface="Times New Roman" pitchFamily="18" charset="0"/>
              <a:ea typeface="黑体" pitchFamily="49" charset="-122"/>
              <a:cs typeface="Times New Roman" pitchFamily="18" charset="0"/>
            </a:endParaRPr>
          </a:p>
        </p:txBody>
      </p:sp>
      <p:sp>
        <p:nvSpPr>
          <p:cNvPr id="22" name="Pie 8"/>
          <p:cNvSpPr/>
          <p:nvPr/>
        </p:nvSpPr>
        <p:spPr bwMode="auto">
          <a:xfrm rot="5400000">
            <a:off x="1712142" y="1248299"/>
            <a:ext cx="2119313" cy="3744417"/>
          </a:xfrm>
          <a:prstGeom prst="pieWedge">
            <a:avLst/>
          </a:prstGeom>
          <a:solidFill>
            <a:schemeClr val="accent1">
              <a:lumMod val="75000"/>
              <a:alpha val="37000"/>
            </a:schemeClr>
          </a:solidFill>
          <a:ln w="25400" cap="flat" cmpd="sng" algn="ctr">
            <a:solidFill>
              <a:sysClr val="window" lastClr="FFFFFF">
                <a:hueOff val="0"/>
                <a:satOff val="0"/>
                <a:lumOff val="0"/>
                <a:alphaOff val="0"/>
              </a:sysClr>
            </a:solidFill>
            <a:prstDash val="solid"/>
          </a:ln>
          <a:effectLst/>
        </p:spPr>
      </p:sp>
      <p:sp>
        <p:nvSpPr>
          <p:cNvPr id="24" name="Pie 14"/>
          <p:cNvSpPr/>
          <p:nvPr/>
        </p:nvSpPr>
        <p:spPr bwMode="auto">
          <a:xfrm rot="10800000">
            <a:off x="899592" y="4180158"/>
            <a:ext cx="3744416" cy="2273178"/>
          </a:xfrm>
          <a:prstGeom prst="pieWedge">
            <a:avLst/>
          </a:prstGeom>
          <a:solidFill>
            <a:srgbClr val="00B0F0">
              <a:alpha val="52000"/>
            </a:srgb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6" name="矩形 25"/>
          <p:cNvSpPr/>
          <p:nvPr/>
        </p:nvSpPr>
        <p:spPr>
          <a:xfrm>
            <a:off x="4427984" y="2348880"/>
            <a:ext cx="4536504" cy="360098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a:lnSpc>
                <a:spcPts val="2800"/>
              </a:lnSpc>
            </a:pPr>
            <a:r>
              <a:rPr lang="zh-CN" altLang="zh-CN" sz="1600" dirty="0" smtClean="0">
                <a:latin typeface="Times New Roman" pitchFamily="18" charset="0"/>
                <a:ea typeface="黑体" pitchFamily="49" charset="-122"/>
                <a:cs typeface="Times New Roman" pitchFamily="18" charset="0"/>
              </a:rPr>
              <a:t>低碳城镇化</a:t>
            </a:r>
            <a:r>
              <a:rPr lang="en-US" altLang="zh-CN" sz="1600" dirty="0" smtClean="0">
                <a:latin typeface="Times New Roman" pitchFamily="18" charset="0"/>
                <a:ea typeface="黑体" pitchFamily="49" charset="-122"/>
                <a:cs typeface="Times New Roman" pitchFamily="18" charset="0"/>
              </a:rPr>
              <a:t> L</a:t>
            </a:r>
            <a:r>
              <a:rPr lang="en-GB" altLang="zh-CN" sz="1600" dirty="0" err="1" smtClean="0">
                <a:latin typeface="Times New Roman" pitchFamily="18" charset="0"/>
                <a:ea typeface="黑体" pitchFamily="49" charset="-122"/>
                <a:cs typeface="Times New Roman" pitchFamily="18" charset="0"/>
              </a:rPr>
              <a:t>ow</a:t>
            </a:r>
            <a:r>
              <a:rPr lang="en-GB" altLang="zh-CN" sz="1600" dirty="0" smtClean="0">
                <a:latin typeface="Times New Roman" pitchFamily="18" charset="0"/>
                <a:ea typeface="黑体" pitchFamily="49" charset="-122"/>
                <a:cs typeface="Times New Roman" pitchFamily="18" charset="0"/>
              </a:rPr>
              <a:t>-carbon urbanization</a:t>
            </a:r>
            <a:endParaRPr lang="en-US" altLang="zh-CN" sz="1600" dirty="0" smtClean="0">
              <a:latin typeface="Times New Roman" pitchFamily="18" charset="0"/>
              <a:ea typeface="黑体" pitchFamily="49" charset="-122"/>
              <a:cs typeface="Times New Roman" pitchFamily="18" charset="0"/>
            </a:endParaRPr>
          </a:p>
          <a:p>
            <a:pPr marL="342900">
              <a:lnSpc>
                <a:spcPts val="2800"/>
              </a:lnSpc>
            </a:pPr>
            <a:r>
              <a:rPr lang="zh-CN" altLang="zh-CN" sz="1600" dirty="0" smtClean="0">
                <a:latin typeface="Times New Roman" pitchFamily="18" charset="0"/>
                <a:ea typeface="黑体" pitchFamily="49" charset="-122"/>
                <a:cs typeface="Times New Roman" pitchFamily="18" charset="0"/>
              </a:rPr>
              <a:t>家庭与个人消费行为改变</a:t>
            </a:r>
            <a:r>
              <a:rPr lang="en-US" altLang="zh-CN" sz="1600" dirty="0" smtClean="0">
                <a:latin typeface="Times New Roman" pitchFamily="18" charset="0"/>
                <a:ea typeface="黑体" pitchFamily="49" charset="-122"/>
                <a:cs typeface="Times New Roman" pitchFamily="18" charset="0"/>
              </a:rPr>
              <a:t> C</a:t>
            </a:r>
            <a:r>
              <a:rPr lang="en-GB" altLang="zh-CN" sz="1600" dirty="0" err="1" smtClean="0">
                <a:latin typeface="Times New Roman" pitchFamily="18" charset="0"/>
                <a:ea typeface="黑体" pitchFamily="49" charset="-122"/>
                <a:cs typeface="Times New Roman" pitchFamily="18" charset="0"/>
              </a:rPr>
              <a:t>hanges</a:t>
            </a:r>
            <a:r>
              <a:rPr lang="en-GB" altLang="zh-CN" sz="1600" dirty="0" smtClean="0">
                <a:latin typeface="Times New Roman" pitchFamily="18" charset="0"/>
                <a:ea typeface="黑体" pitchFamily="49" charset="-122"/>
                <a:cs typeface="Times New Roman" pitchFamily="18" charset="0"/>
              </a:rPr>
              <a:t> in household and individual consumer behaviour </a:t>
            </a:r>
            <a:endParaRPr lang="en-US" altLang="zh-CN" sz="1600" dirty="0" smtClean="0">
              <a:latin typeface="Times New Roman" pitchFamily="18" charset="0"/>
              <a:ea typeface="黑体" pitchFamily="49" charset="-122"/>
              <a:cs typeface="Times New Roman" pitchFamily="18" charset="0"/>
            </a:endParaRPr>
          </a:p>
          <a:p>
            <a:pPr marL="342900">
              <a:lnSpc>
                <a:spcPts val="2800"/>
              </a:lnSpc>
            </a:pPr>
            <a:r>
              <a:rPr lang="zh-CN" altLang="zh-CN" sz="1600" dirty="0" smtClean="0">
                <a:latin typeface="Times New Roman" pitchFamily="18" charset="0"/>
                <a:ea typeface="黑体" pitchFamily="49" charset="-122"/>
                <a:cs typeface="Times New Roman" pitchFamily="18" charset="0"/>
              </a:rPr>
              <a:t>创新型商业模式</a:t>
            </a:r>
            <a:r>
              <a:rPr lang="en-US" altLang="zh-CN" sz="1600" dirty="0" smtClean="0">
                <a:latin typeface="Times New Roman" pitchFamily="18" charset="0"/>
                <a:ea typeface="黑体" pitchFamily="49" charset="-122"/>
                <a:cs typeface="Times New Roman" pitchFamily="18" charset="0"/>
              </a:rPr>
              <a:t> I</a:t>
            </a:r>
            <a:r>
              <a:rPr lang="en-GB" altLang="zh-CN" sz="1600" dirty="0" err="1" smtClean="0">
                <a:latin typeface="Times New Roman" pitchFamily="18" charset="0"/>
                <a:ea typeface="黑体" pitchFamily="49" charset="-122"/>
                <a:cs typeface="Times New Roman" pitchFamily="18" charset="0"/>
              </a:rPr>
              <a:t>nnovative</a:t>
            </a:r>
            <a:r>
              <a:rPr lang="en-GB" altLang="zh-CN" sz="1600" dirty="0" smtClean="0">
                <a:latin typeface="Times New Roman" pitchFamily="18" charset="0"/>
                <a:ea typeface="黑体" pitchFamily="49" charset="-122"/>
                <a:cs typeface="Times New Roman" pitchFamily="18" charset="0"/>
              </a:rPr>
              <a:t> business models</a:t>
            </a:r>
            <a:endParaRPr lang="en-US" altLang="zh-CN" sz="1600" dirty="0" smtClean="0">
              <a:latin typeface="Times New Roman" pitchFamily="18" charset="0"/>
              <a:ea typeface="黑体" pitchFamily="49" charset="-122"/>
              <a:cs typeface="Times New Roman" pitchFamily="18" charset="0"/>
            </a:endParaRPr>
          </a:p>
          <a:p>
            <a:pPr marL="342900">
              <a:lnSpc>
                <a:spcPts val="2800"/>
              </a:lnSpc>
            </a:pPr>
            <a:r>
              <a:rPr lang="zh-CN" altLang="zh-CN" sz="1600" dirty="0" smtClean="0">
                <a:latin typeface="Times New Roman" pitchFamily="18" charset="0"/>
                <a:ea typeface="黑体" pitchFamily="49" charset="-122"/>
                <a:cs typeface="Times New Roman" pitchFamily="18" charset="0"/>
              </a:rPr>
              <a:t>高品质的绿色产品</a:t>
            </a:r>
            <a:r>
              <a:rPr lang="en-US" altLang="zh-CN" sz="1600" dirty="0" smtClean="0">
                <a:latin typeface="Times New Roman" pitchFamily="18" charset="0"/>
                <a:ea typeface="黑体" pitchFamily="49" charset="-122"/>
                <a:cs typeface="Times New Roman" pitchFamily="18" charset="0"/>
              </a:rPr>
              <a:t> H</a:t>
            </a:r>
            <a:r>
              <a:rPr lang="en-GB" altLang="zh-CN" sz="1600" dirty="0" err="1" smtClean="0">
                <a:latin typeface="Times New Roman" pitchFamily="18" charset="0"/>
                <a:ea typeface="黑体" pitchFamily="49" charset="-122"/>
                <a:cs typeface="Times New Roman" pitchFamily="18" charset="0"/>
              </a:rPr>
              <a:t>igh</a:t>
            </a:r>
            <a:r>
              <a:rPr lang="en-GB" altLang="zh-CN" sz="1600" dirty="0" smtClean="0">
                <a:latin typeface="Times New Roman" pitchFamily="18" charset="0"/>
                <a:ea typeface="黑体" pitchFamily="49" charset="-122"/>
                <a:cs typeface="Times New Roman" pitchFamily="18" charset="0"/>
              </a:rPr>
              <a:t>-quality green products</a:t>
            </a:r>
            <a:endParaRPr lang="en-US" altLang="zh-CN" sz="1600" dirty="0" smtClean="0">
              <a:latin typeface="Times New Roman" pitchFamily="18" charset="0"/>
              <a:ea typeface="黑体" pitchFamily="49" charset="-122"/>
              <a:cs typeface="Times New Roman" pitchFamily="18" charset="0"/>
            </a:endParaRPr>
          </a:p>
          <a:p>
            <a:pPr marL="342900">
              <a:lnSpc>
                <a:spcPts val="2800"/>
              </a:lnSpc>
            </a:pPr>
            <a:r>
              <a:rPr lang="zh-CN" altLang="zh-CN" sz="1600" dirty="0" smtClean="0">
                <a:latin typeface="Times New Roman" pitchFamily="18" charset="0"/>
                <a:ea typeface="黑体" pitchFamily="49" charset="-122"/>
                <a:cs typeface="Times New Roman" pitchFamily="18" charset="0"/>
              </a:rPr>
              <a:t>国际竞争力增强</a:t>
            </a:r>
            <a:r>
              <a:rPr lang="en-US" altLang="zh-CN" sz="1600" dirty="0" smtClean="0">
                <a:latin typeface="Times New Roman" pitchFamily="18" charset="0"/>
                <a:ea typeface="黑体" pitchFamily="49" charset="-122"/>
                <a:cs typeface="Times New Roman" pitchFamily="18" charset="0"/>
              </a:rPr>
              <a:t> E</a:t>
            </a:r>
            <a:r>
              <a:rPr lang="en-GB" altLang="zh-CN" sz="1600" dirty="0" err="1" smtClean="0">
                <a:latin typeface="Times New Roman" pitchFamily="18" charset="0"/>
                <a:ea typeface="黑体" pitchFamily="49" charset="-122"/>
                <a:cs typeface="Times New Roman" pitchFamily="18" charset="0"/>
              </a:rPr>
              <a:t>nhanced</a:t>
            </a:r>
            <a:r>
              <a:rPr lang="en-GB" altLang="zh-CN" sz="1600" dirty="0" smtClean="0">
                <a:latin typeface="Times New Roman" pitchFamily="18" charset="0"/>
                <a:ea typeface="黑体" pitchFamily="49" charset="-122"/>
                <a:cs typeface="Times New Roman" pitchFamily="18" charset="0"/>
              </a:rPr>
              <a:t> international competitiveness</a:t>
            </a:r>
            <a:endParaRPr lang="en-US" altLang="zh-CN" sz="1600" dirty="0" smtClean="0">
              <a:latin typeface="Times New Roman" pitchFamily="18" charset="0"/>
              <a:ea typeface="黑体" pitchFamily="49" charset="-122"/>
              <a:cs typeface="Times New Roman" pitchFamily="18" charset="0"/>
            </a:endParaRPr>
          </a:p>
          <a:p>
            <a:pPr marL="342900">
              <a:lnSpc>
                <a:spcPts val="2800"/>
              </a:lnSpc>
            </a:pPr>
            <a:r>
              <a:rPr lang="zh-CN" altLang="zh-CN" sz="1600" dirty="0" smtClean="0">
                <a:latin typeface="Times New Roman" pitchFamily="18" charset="0"/>
                <a:ea typeface="黑体" pitchFamily="49" charset="-122"/>
                <a:cs typeface="Times New Roman" pitchFamily="18" charset="0"/>
              </a:rPr>
              <a:t>社会发展机会增多</a:t>
            </a:r>
            <a:r>
              <a:rPr lang="en-US" altLang="zh-CN" sz="1600" dirty="0" smtClean="0">
                <a:latin typeface="Times New Roman" pitchFamily="18" charset="0"/>
                <a:ea typeface="黑体" pitchFamily="49" charset="-122"/>
                <a:cs typeface="Times New Roman" pitchFamily="18" charset="0"/>
              </a:rPr>
              <a:t> </a:t>
            </a:r>
            <a:r>
              <a:rPr lang="en-GB" altLang="zh-CN" sz="1600" dirty="0" smtClean="0">
                <a:latin typeface="Times New Roman" pitchFamily="18" charset="0"/>
                <a:ea typeface="黑体" pitchFamily="49" charset="-122"/>
                <a:cs typeface="Times New Roman" pitchFamily="18" charset="0"/>
              </a:rPr>
              <a:t>Enhanced opportunities for social development among others</a:t>
            </a:r>
            <a:endParaRPr lang="en-US" altLang="zh-CN" sz="1600" b="1" dirty="0" smtClean="0">
              <a:latin typeface="Times New Roman" pitchFamily="18" charset="0"/>
              <a:ea typeface="黑体" pitchFamily="49" charset="-122"/>
              <a:cs typeface="Times New Roman" pitchFamily="18" charset="0"/>
            </a:endParaRPr>
          </a:p>
          <a:p>
            <a:pPr marL="342900"/>
            <a:endParaRPr lang="zh-CN" altLang="en-US" b="1" dirty="0">
              <a:latin typeface="黑体" pitchFamily="49" charset="-122"/>
              <a:ea typeface="黑体" pitchFamily="49" charset="-122"/>
              <a:cs typeface="Times New Roman" pitchFamily="18" charset="0"/>
            </a:endParaRPr>
          </a:p>
        </p:txBody>
      </p:sp>
      <p:sp>
        <p:nvSpPr>
          <p:cNvPr id="19" name="矩形 18"/>
          <p:cNvSpPr/>
          <p:nvPr/>
        </p:nvSpPr>
        <p:spPr>
          <a:xfrm>
            <a:off x="539552" y="2406030"/>
            <a:ext cx="3744416" cy="175432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r>
              <a:rPr lang="en-US" altLang="zh-CN" b="1" dirty="0" smtClean="0">
                <a:latin typeface="黑体" pitchFamily="49" charset="-122"/>
                <a:ea typeface="黑体" pitchFamily="49" charset="-122"/>
              </a:rPr>
              <a:t>   </a:t>
            </a:r>
            <a:r>
              <a:rPr lang="zh-CN" altLang="zh-CN" b="1" dirty="0" smtClean="0">
                <a:latin typeface="黑体" pitchFamily="49" charset="-122"/>
                <a:ea typeface="黑体" pitchFamily="49" charset="-122"/>
              </a:rPr>
              <a:t>中国还没有能够大力</a:t>
            </a:r>
            <a:endParaRPr lang="en-US" altLang="zh-CN" b="1" dirty="0" smtClean="0">
              <a:latin typeface="黑体" pitchFamily="49" charset="-122"/>
              <a:ea typeface="黑体" pitchFamily="49" charset="-122"/>
            </a:endParaRPr>
          </a:p>
          <a:p>
            <a:pPr marL="342900" indent="-342900"/>
            <a:r>
              <a:rPr lang="en-US" altLang="zh-CN" b="1" dirty="0" smtClean="0">
                <a:latin typeface="黑体" pitchFamily="49" charset="-122"/>
                <a:ea typeface="黑体" pitchFamily="49" charset="-122"/>
              </a:rPr>
              <a:t>   </a:t>
            </a:r>
            <a:r>
              <a:rPr lang="zh-CN" altLang="zh-CN" b="1" dirty="0" smtClean="0">
                <a:latin typeface="黑体" pitchFamily="49" charset="-122"/>
                <a:ea typeface="黑体" pitchFamily="49" charset="-122"/>
              </a:rPr>
              <a:t>推动可持续消费的系统化</a:t>
            </a:r>
            <a:endParaRPr lang="en-US" altLang="zh-CN" b="1" dirty="0" smtClean="0">
              <a:latin typeface="黑体" pitchFamily="49" charset="-122"/>
              <a:ea typeface="黑体" pitchFamily="49" charset="-122"/>
            </a:endParaRPr>
          </a:p>
          <a:p>
            <a:pPr marL="342900" indent="-342900"/>
            <a:r>
              <a:rPr lang="en-US" altLang="zh-CN" b="1" dirty="0" smtClean="0">
                <a:latin typeface="黑体" pitchFamily="49" charset="-122"/>
                <a:ea typeface="黑体" pitchFamily="49" charset="-122"/>
              </a:rPr>
              <a:t>   </a:t>
            </a:r>
            <a:r>
              <a:rPr lang="zh-CN" altLang="zh-CN" b="1" dirty="0" smtClean="0">
                <a:latin typeface="黑体" pitchFamily="49" charset="-122"/>
                <a:ea typeface="黑体" pitchFamily="49" charset="-122"/>
              </a:rPr>
              <a:t>政策措施</a:t>
            </a:r>
            <a:endParaRPr lang="en-US" altLang="zh-CN" b="1" dirty="0" smtClean="0">
              <a:latin typeface="黑体" pitchFamily="49" charset="-122"/>
              <a:ea typeface="黑体" pitchFamily="49" charset="-122"/>
            </a:endParaRPr>
          </a:p>
          <a:p>
            <a:pPr marL="342900" indent="-342900"/>
            <a:r>
              <a:rPr lang="en-GB" altLang="zh-CN" b="1" dirty="0" smtClean="0">
                <a:latin typeface="黑体" pitchFamily="49" charset="-122"/>
                <a:ea typeface="黑体" pitchFamily="49" charset="-122"/>
              </a:rPr>
              <a:t>   </a:t>
            </a:r>
            <a:r>
              <a:rPr lang="en-GB" altLang="zh-CN" b="1" dirty="0" smtClean="0">
                <a:latin typeface="Times New Roman" pitchFamily="18" charset="0"/>
                <a:cs typeface="Times New Roman" pitchFamily="18" charset="0"/>
              </a:rPr>
              <a:t>A systematic policy approach that strongly pushes for SC could not be identified.</a:t>
            </a:r>
            <a:endParaRPr lang="zh-CN" altLang="en-US" b="1" dirty="0">
              <a:latin typeface="黑体" pitchFamily="49" charset="-122"/>
              <a:ea typeface="黑体" pitchFamily="49" charset="-122"/>
              <a:cs typeface="Times New Roman" pitchFamily="18" charset="0"/>
            </a:endParaRPr>
          </a:p>
        </p:txBody>
      </p:sp>
      <p:sp>
        <p:nvSpPr>
          <p:cNvPr id="27" name="矩形 26"/>
          <p:cNvSpPr/>
          <p:nvPr/>
        </p:nvSpPr>
        <p:spPr>
          <a:xfrm>
            <a:off x="532631" y="4293220"/>
            <a:ext cx="3203848" cy="203132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a:r>
              <a:rPr lang="zh-CN" altLang="zh-CN" b="1" dirty="0" smtClean="0">
                <a:latin typeface="黑体" pitchFamily="49" charset="-122"/>
                <a:ea typeface="黑体" pitchFamily="49" charset="-122"/>
              </a:rPr>
              <a:t>将可持续消费作为优先政策可以形成众多</a:t>
            </a:r>
            <a:r>
              <a:rPr lang="zh-CN" altLang="en-US" b="1" dirty="0" smtClean="0">
                <a:latin typeface="黑体" pitchFamily="49" charset="-122"/>
                <a:ea typeface="黑体" pitchFamily="49" charset="-122"/>
              </a:rPr>
              <a:t>机会</a:t>
            </a:r>
            <a:endParaRPr lang="en-US" altLang="zh-CN" b="1" dirty="0" smtClean="0">
              <a:latin typeface="黑体" pitchFamily="49" charset="-122"/>
              <a:ea typeface="黑体" pitchFamily="49" charset="-122"/>
            </a:endParaRPr>
          </a:p>
          <a:p>
            <a:pPr marL="342900"/>
            <a:r>
              <a:rPr lang="en-GB" altLang="zh-CN" b="1" dirty="0" smtClean="0">
                <a:latin typeface="Times New Roman" pitchFamily="18" charset="0"/>
                <a:cs typeface="Times New Roman" pitchFamily="18" charset="0"/>
              </a:rPr>
              <a:t>A number of opportunities for China that would result from making SC a policy priority</a:t>
            </a:r>
            <a:r>
              <a:rPr lang="en-US" altLang="zh-CN" b="1" dirty="0" smtClean="0">
                <a:latin typeface="Times New Roman" pitchFamily="18" charset="0"/>
                <a:cs typeface="Times New Roman" pitchFamily="18" charset="0"/>
              </a:rPr>
              <a:t>.</a:t>
            </a:r>
            <a:endParaRPr lang="en-US" altLang="zh-CN" sz="1600" b="1" dirty="0" smtClean="0">
              <a:latin typeface="Times New Roman" pitchFamily="18" charset="0"/>
              <a:ea typeface="黑体" pitchFamily="49" charset="-122"/>
              <a:cs typeface="Times New Roman" pitchFamily="18" charset="0"/>
            </a:endParaRPr>
          </a:p>
          <a:p>
            <a:pPr marL="342900"/>
            <a:endParaRPr lang="zh-CN" altLang="en-US" b="1" dirty="0">
              <a:latin typeface="黑体" pitchFamily="49" charset="-122"/>
              <a:ea typeface="黑体" pitchFamily="49" charset="-122"/>
              <a:cs typeface="Times New Roman" pitchFamily="18" charset="0"/>
            </a:endParaRPr>
          </a:p>
        </p:txBody>
      </p:sp>
      <p:cxnSp>
        <p:nvCxnSpPr>
          <p:cNvPr id="30" name="直接箭头连接符 29"/>
          <p:cNvCxnSpPr/>
          <p:nvPr/>
        </p:nvCxnSpPr>
        <p:spPr>
          <a:xfrm>
            <a:off x="467544" y="2996952"/>
            <a:ext cx="0" cy="2160240"/>
          </a:xfrm>
          <a:prstGeom prst="straightConnector1">
            <a:avLst/>
          </a:prstGeom>
          <a:ln w="88900">
            <a:solidFill>
              <a:schemeClr val="bg1">
                <a:lumMod val="50000"/>
                <a:alpha val="6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8" name="Rectangle 2"/>
          <p:cNvSpPr txBox="1">
            <a:spLocks noChangeArrowheads="1"/>
          </p:cNvSpPr>
          <p:nvPr/>
        </p:nvSpPr>
        <p:spPr bwMode="gray">
          <a:xfrm>
            <a:off x="336487" y="404664"/>
            <a:ext cx="88204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a:latin typeface="Times New Roman" pitchFamily="18" charset="0"/>
                <a:ea typeface="宋体" pitchFamily="2" charset="-122"/>
                <a:cs typeface="Times New Roman" pitchFamily="18" charset="0"/>
              </a:rPr>
              <a:t>Sustainable Consumption and Production</a:t>
            </a:r>
          </a:p>
          <a:p>
            <a:r>
              <a:rPr lang="zh-CN" altLang="en-US" sz="2000" dirty="0">
                <a:latin typeface="SimHei" pitchFamily="49" charset="-122"/>
                <a:ea typeface="SimHei" pitchFamily="49" charset="-122"/>
              </a:rPr>
              <a:t>可持续消费与生产</a:t>
            </a:r>
            <a:endParaRPr lang="en-US" altLang="zh-CN" sz="2000" dirty="0">
              <a:latin typeface="SimHei" pitchFamily="49" charset="-122"/>
              <a:ea typeface="SimHei" pitchFamily="49" charset="-122"/>
            </a:endParaRPr>
          </a:p>
          <a:p>
            <a:endParaRPr lang="en-US" altLang="zh-CN" sz="2800" dirty="0" smtClean="0">
              <a:ea typeface="宋体" pitchFamily="2" charset="-122"/>
            </a:endParaRPr>
          </a:p>
        </p:txBody>
      </p:sp>
      <p:sp>
        <p:nvSpPr>
          <p:cNvPr id="7" name="Oval 6"/>
          <p:cNvSpPr/>
          <p:nvPr/>
        </p:nvSpPr>
        <p:spPr>
          <a:xfrm>
            <a:off x="2123728" y="1556792"/>
            <a:ext cx="4824536" cy="44644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hord 8"/>
          <p:cNvSpPr/>
          <p:nvPr/>
        </p:nvSpPr>
        <p:spPr>
          <a:xfrm rot="10800000">
            <a:off x="2267744" y="1556792"/>
            <a:ext cx="4752528" cy="4464496"/>
          </a:xfrm>
          <a:prstGeom prst="chord">
            <a:avLst>
              <a:gd name="adj1" fmla="val 5356398"/>
              <a:gd name="adj2" fmla="val 16225943"/>
            </a:avLst>
          </a:prstGeom>
          <a:gradFill flip="none" rotWithShape="1">
            <a:gsLst>
              <a:gs pos="0">
                <a:srgbClr val="95B3D7"/>
              </a:gs>
              <a:gs pos="97000">
                <a:schemeClr val="accent1">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2339752" y="3429000"/>
            <a:ext cx="1479316" cy="769441"/>
          </a:xfrm>
          <a:prstGeom prst="rect">
            <a:avLst/>
          </a:prstGeom>
          <a:noFill/>
        </p:spPr>
        <p:txBody>
          <a:bodyPr wrap="none" rtlCol="0">
            <a:spAutoFit/>
          </a:bodyPr>
          <a:lstStyle/>
          <a:p>
            <a:pPr algn="ctr"/>
            <a:r>
              <a:rPr lang="en-US" sz="2200" dirty="0" smtClean="0">
                <a:solidFill>
                  <a:schemeClr val="bg1"/>
                </a:solidFill>
              </a:rPr>
              <a:t>Production</a:t>
            </a:r>
          </a:p>
          <a:p>
            <a:pPr algn="ctr"/>
            <a:r>
              <a:rPr lang="zh-CN" altLang="en-US" sz="2200" dirty="0" smtClean="0">
                <a:solidFill>
                  <a:schemeClr val="bg1"/>
                </a:solidFill>
              </a:rPr>
              <a:t>生产</a:t>
            </a:r>
            <a:endParaRPr lang="en-US" sz="2200" dirty="0">
              <a:solidFill>
                <a:schemeClr val="bg1"/>
              </a:solidFill>
            </a:endParaRPr>
          </a:p>
        </p:txBody>
      </p:sp>
      <p:sp>
        <p:nvSpPr>
          <p:cNvPr id="33" name="TextBox 32"/>
          <p:cNvSpPr txBox="1"/>
          <p:nvPr/>
        </p:nvSpPr>
        <p:spPr>
          <a:xfrm>
            <a:off x="5301808" y="3429000"/>
            <a:ext cx="1718464" cy="769441"/>
          </a:xfrm>
          <a:prstGeom prst="rect">
            <a:avLst/>
          </a:prstGeom>
          <a:noFill/>
        </p:spPr>
        <p:txBody>
          <a:bodyPr wrap="none" rtlCol="0">
            <a:spAutoFit/>
          </a:bodyPr>
          <a:lstStyle/>
          <a:p>
            <a:pPr algn="ctr"/>
            <a:r>
              <a:rPr lang="en-US" altLang="zh-CN" sz="2200" dirty="0" smtClean="0"/>
              <a:t>Consumption</a:t>
            </a:r>
          </a:p>
          <a:p>
            <a:pPr algn="ctr"/>
            <a:r>
              <a:rPr lang="zh-CN" altLang="en-US" sz="2200" dirty="0" smtClean="0"/>
              <a:t>消费</a:t>
            </a:r>
            <a:endParaRPr lang="en-US" sz="2200" dirty="0"/>
          </a:p>
        </p:txBody>
      </p:sp>
      <p:sp>
        <p:nvSpPr>
          <p:cNvPr id="11" name="Block Arc 10"/>
          <p:cNvSpPr/>
          <p:nvPr/>
        </p:nvSpPr>
        <p:spPr>
          <a:xfrm>
            <a:off x="1835696" y="1196752"/>
            <a:ext cx="5472608" cy="4752528"/>
          </a:xfrm>
          <a:prstGeom prst="blockArc">
            <a:avLst>
              <a:gd name="adj1" fmla="val 10902009"/>
              <a:gd name="adj2" fmla="val 21424258"/>
              <a:gd name="adj3" fmla="val 46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36512" y="1018471"/>
            <a:ext cx="2016224" cy="2554545"/>
          </a:xfrm>
          <a:prstGeom prst="rect">
            <a:avLst/>
          </a:prstGeom>
          <a:noFill/>
        </p:spPr>
        <p:txBody>
          <a:bodyPr wrap="square" rtlCol="0">
            <a:spAutoFit/>
          </a:bodyPr>
          <a:lstStyle/>
          <a:p>
            <a:pPr algn="ctr"/>
            <a:r>
              <a:rPr lang="en-US" altLang="zh-CN" sz="1600" b="1" dirty="0" smtClean="0"/>
              <a:t>Integrate </a:t>
            </a:r>
            <a:r>
              <a:rPr lang="en-US" altLang="zh-CN" sz="1600" b="1" dirty="0"/>
              <a:t>Sustainable Consumption Into National Political And Social-Economic Development Frameworks</a:t>
            </a:r>
          </a:p>
          <a:p>
            <a:pPr algn="ctr"/>
            <a:r>
              <a:rPr lang="zh-CN" altLang="en-US" sz="1600" b="1" dirty="0"/>
              <a:t>建议</a:t>
            </a:r>
            <a:r>
              <a:rPr lang="en-US" altLang="zh-CN" sz="1600" b="1" dirty="0"/>
              <a:t>1 </a:t>
            </a:r>
            <a:r>
              <a:rPr lang="zh-CN" altLang="en-US" sz="1600" b="1" dirty="0"/>
              <a:t>：将可持续消费纳入国家政治</a:t>
            </a:r>
            <a:r>
              <a:rPr lang="zh-CN" altLang="en-US" sz="1600" b="1" dirty="0" smtClean="0"/>
              <a:t>与社会经济发展</a:t>
            </a:r>
            <a:r>
              <a:rPr lang="zh-CN" altLang="en-US" sz="1600" b="1" dirty="0"/>
              <a:t>框架</a:t>
            </a:r>
          </a:p>
          <a:p>
            <a:pPr algn="ctr"/>
            <a:r>
              <a:rPr lang="zh-CN" altLang="en-US" sz="1600" b="1" dirty="0"/>
              <a:t> </a:t>
            </a:r>
          </a:p>
        </p:txBody>
      </p:sp>
      <p:sp>
        <p:nvSpPr>
          <p:cNvPr id="13" name="Rounded Rectangle 12"/>
          <p:cNvSpPr/>
          <p:nvPr/>
        </p:nvSpPr>
        <p:spPr>
          <a:xfrm>
            <a:off x="4067944" y="1700808"/>
            <a:ext cx="1080120"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Resource extraction</a:t>
            </a:r>
            <a:endParaRPr lang="en-US" sz="1600" dirty="0"/>
          </a:p>
        </p:txBody>
      </p:sp>
      <p:sp>
        <p:nvSpPr>
          <p:cNvPr id="38" name="Rounded Rectangle 37"/>
          <p:cNvSpPr/>
          <p:nvPr/>
        </p:nvSpPr>
        <p:spPr>
          <a:xfrm>
            <a:off x="4067944" y="2420888"/>
            <a:ext cx="1080120"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Transport</a:t>
            </a:r>
            <a:endParaRPr lang="en-US" sz="1600" dirty="0"/>
          </a:p>
        </p:txBody>
      </p:sp>
      <p:sp>
        <p:nvSpPr>
          <p:cNvPr id="40" name="Rounded Rectangle 39"/>
          <p:cNvSpPr/>
          <p:nvPr/>
        </p:nvSpPr>
        <p:spPr>
          <a:xfrm>
            <a:off x="4067944" y="3140968"/>
            <a:ext cx="1080120"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t>Manufac-turing</a:t>
            </a:r>
            <a:endParaRPr lang="en-US" sz="1600" dirty="0"/>
          </a:p>
        </p:txBody>
      </p:sp>
      <p:sp>
        <p:nvSpPr>
          <p:cNvPr id="41" name="Rounded Rectangle 40"/>
          <p:cNvSpPr/>
          <p:nvPr/>
        </p:nvSpPr>
        <p:spPr>
          <a:xfrm>
            <a:off x="4067944" y="3861048"/>
            <a:ext cx="1080120"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Retail</a:t>
            </a:r>
            <a:endParaRPr lang="en-US" sz="1600" dirty="0"/>
          </a:p>
        </p:txBody>
      </p:sp>
      <p:sp>
        <p:nvSpPr>
          <p:cNvPr id="42" name="Rounded Rectangle 41"/>
          <p:cNvSpPr/>
          <p:nvPr/>
        </p:nvSpPr>
        <p:spPr>
          <a:xfrm>
            <a:off x="4067944" y="4581128"/>
            <a:ext cx="1080120"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Use-phase</a:t>
            </a:r>
            <a:endParaRPr lang="en-US" sz="1600" dirty="0"/>
          </a:p>
        </p:txBody>
      </p:sp>
      <p:sp>
        <p:nvSpPr>
          <p:cNvPr id="43" name="Rounded Rectangle 42"/>
          <p:cNvSpPr/>
          <p:nvPr/>
        </p:nvSpPr>
        <p:spPr>
          <a:xfrm>
            <a:off x="4067944" y="5301208"/>
            <a:ext cx="1080120"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End-of-life</a:t>
            </a:r>
            <a:endParaRPr lang="en-US" sz="1600" dirty="0"/>
          </a:p>
        </p:txBody>
      </p:sp>
      <p:sp>
        <p:nvSpPr>
          <p:cNvPr id="14" name="Rectangle 13"/>
          <p:cNvSpPr/>
          <p:nvPr/>
        </p:nvSpPr>
        <p:spPr>
          <a:xfrm>
            <a:off x="7236296" y="4077072"/>
            <a:ext cx="1907704" cy="2062103"/>
          </a:xfrm>
          <a:prstGeom prst="rect">
            <a:avLst/>
          </a:prstGeom>
        </p:spPr>
        <p:txBody>
          <a:bodyPr wrap="square">
            <a:spAutoFit/>
          </a:bodyPr>
          <a:lstStyle/>
          <a:p>
            <a:pPr algn="ctr"/>
            <a:r>
              <a:rPr lang="en-GB" sz="1600" b="1" i="1" dirty="0" smtClean="0"/>
              <a:t>Enable </a:t>
            </a:r>
            <a:r>
              <a:rPr lang="en-GB" sz="1600" b="1" i="1" dirty="0"/>
              <a:t>Institutional Innovations For SC In The Administrative System And Society</a:t>
            </a:r>
          </a:p>
          <a:p>
            <a:pPr algn="ctr"/>
            <a:r>
              <a:rPr lang="zh-CN" altLang="en-US" sz="1600" b="1" dirty="0" smtClean="0"/>
              <a:t>在执</a:t>
            </a:r>
            <a:r>
              <a:rPr lang="zh-CN" altLang="en-US" sz="1600" b="1" dirty="0"/>
              <a:t>政体系内</a:t>
            </a:r>
            <a:r>
              <a:rPr lang="zh-CN" altLang="en-US" sz="1600" b="1" dirty="0" smtClean="0"/>
              <a:t>与全社会中</a:t>
            </a:r>
            <a:r>
              <a:rPr lang="zh-CN" altLang="en-US" sz="1600" b="1" dirty="0"/>
              <a:t>推动可持续消费制度创</a:t>
            </a:r>
            <a:r>
              <a:rPr lang="zh-CN" altLang="en-US" sz="1600" b="1" dirty="0" smtClean="0"/>
              <a:t>新</a:t>
            </a:r>
            <a:endParaRPr lang="de-DE" sz="1600" dirty="0"/>
          </a:p>
        </p:txBody>
      </p:sp>
      <p:sp>
        <p:nvSpPr>
          <p:cNvPr id="44" name="Block Arc 43"/>
          <p:cNvSpPr/>
          <p:nvPr/>
        </p:nvSpPr>
        <p:spPr>
          <a:xfrm rot="10290210">
            <a:off x="1699151" y="977646"/>
            <a:ext cx="5524438" cy="5385158"/>
          </a:xfrm>
          <a:prstGeom prst="blockArc">
            <a:avLst>
              <a:gd name="adj1" fmla="val 16776145"/>
              <a:gd name="adj2" fmla="val 21424258"/>
              <a:gd name="adj3" fmla="val 46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5" name="Block Arc 44"/>
          <p:cNvSpPr/>
          <p:nvPr/>
        </p:nvSpPr>
        <p:spPr>
          <a:xfrm rot="5171279">
            <a:off x="1939553" y="948879"/>
            <a:ext cx="5472608" cy="5472608"/>
          </a:xfrm>
          <a:prstGeom prst="blockArc">
            <a:avLst>
              <a:gd name="adj1" fmla="val 16776145"/>
              <a:gd name="adj2" fmla="val 21424258"/>
              <a:gd name="adj3" fmla="val 46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ounded Rectangle 14"/>
          <p:cNvSpPr/>
          <p:nvPr/>
        </p:nvSpPr>
        <p:spPr>
          <a:xfrm>
            <a:off x="1115616" y="3356992"/>
            <a:ext cx="936104" cy="720080"/>
          </a:xfrm>
          <a:prstGeom prst="roundRect">
            <a:avLst/>
          </a:prstGeom>
          <a:solidFill>
            <a:srgbClr val="95B3D7">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Rec. 1</a:t>
            </a:r>
          </a:p>
          <a:p>
            <a:pPr algn="ctr"/>
            <a:r>
              <a:rPr lang="zh-CN" altLang="en-US" dirty="0" smtClean="0">
                <a:solidFill>
                  <a:srgbClr val="000000"/>
                </a:solidFill>
              </a:rPr>
              <a:t>建议一</a:t>
            </a:r>
            <a:endParaRPr lang="en-US" dirty="0">
              <a:solidFill>
                <a:srgbClr val="000000"/>
              </a:solidFill>
            </a:endParaRPr>
          </a:p>
        </p:txBody>
      </p:sp>
      <p:sp>
        <p:nvSpPr>
          <p:cNvPr id="46" name="Rounded Rectangle 45"/>
          <p:cNvSpPr/>
          <p:nvPr/>
        </p:nvSpPr>
        <p:spPr>
          <a:xfrm>
            <a:off x="7092280" y="3356992"/>
            <a:ext cx="936104" cy="720080"/>
          </a:xfrm>
          <a:prstGeom prst="roundRect">
            <a:avLst/>
          </a:prstGeom>
          <a:solidFill>
            <a:srgbClr val="95B3D7">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Rec. </a:t>
            </a:r>
            <a:r>
              <a:rPr lang="en-US" altLang="zh-CN" dirty="0" smtClean="0">
                <a:solidFill>
                  <a:srgbClr val="000000"/>
                </a:solidFill>
              </a:rPr>
              <a:t>2</a:t>
            </a:r>
            <a:endParaRPr lang="en-US" dirty="0" smtClean="0">
              <a:solidFill>
                <a:srgbClr val="000000"/>
              </a:solidFill>
            </a:endParaRPr>
          </a:p>
          <a:p>
            <a:pPr algn="ctr"/>
            <a:r>
              <a:rPr lang="zh-CN" altLang="en-US" dirty="0" smtClean="0">
                <a:solidFill>
                  <a:srgbClr val="000000"/>
                </a:solidFill>
              </a:rPr>
              <a:t>建议二</a:t>
            </a:r>
            <a:endParaRPr lang="de-DE" altLang="zh-CN" dirty="0" smtClean="0">
              <a:solidFill>
                <a:srgbClr val="000000"/>
              </a:solidFill>
            </a:endParaRPr>
          </a:p>
        </p:txBody>
      </p:sp>
      <p:sp>
        <p:nvSpPr>
          <p:cNvPr id="47" name="Rounded Rectangle 46"/>
          <p:cNvSpPr/>
          <p:nvPr/>
        </p:nvSpPr>
        <p:spPr>
          <a:xfrm>
            <a:off x="3779912" y="6108411"/>
            <a:ext cx="936104" cy="720080"/>
          </a:xfrm>
          <a:prstGeom prst="roundRect">
            <a:avLst/>
          </a:prstGeom>
          <a:solidFill>
            <a:srgbClr val="95B3D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Rec. </a:t>
            </a:r>
            <a:r>
              <a:rPr lang="zh-CN" altLang="zh-CN" dirty="0">
                <a:solidFill>
                  <a:srgbClr val="000000"/>
                </a:solidFill>
              </a:rPr>
              <a:t>3</a:t>
            </a:r>
            <a:endParaRPr lang="en-US" dirty="0" smtClean="0">
              <a:solidFill>
                <a:srgbClr val="000000"/>
              </a:solidFill>
            </a:endParaRPr>
          </a:p>
          <a:p>
            <a:pPr algn="ctr"/>
            <a:r>
              <a:rPr lang="zh-CN" altLang="en-US" dirty="0" smtClean="0">
                <a:solidFill>
                  <a:srgbClr val="000000"/>
                </a:solidFill>
              </a:rPr>
              <a:t>建议三</a:t>
            </a:r>
            <a:endParaRPr lang="de-DE" altLang="zh-CN" dirty="0" smtClean="0">
              <a:solidFill>
                <a:srgbClr val="000000"/>
              </a:solidFill>
            </a:endParaRPr>
          </a:p>
        </p:txBody>
      </p:sp>
      <p:sp>
        <p:nvSpPr>
          <p:cNvPr id="16" name="Rectangle 15"/>
          <p:cNvSpPr/>
          <p:nvPr/>
        </p:nvSpPr>
        <p:spPr>
          <a:xfrm>
            <a:off x="179512" y="4725144"/>
            <a:ext cx="2016224" cy="1754327"/>
          </a:xfrm>
          <a:prstGeom prst="rect">
            <a:avLst/>
          </a:prstGeom>
        </p:spPr>
        <p:txBody>
          <a:bodyPr wrap="square">
            <a:spAutoFit/>
          </a:bodyPr>
          <a:lstStyle/>
          <a:p>
            <a:pPr algn="ctr"/>
            <a:r>
              <a:rPr lang="en-GB" b="1" i="1" dirty="0" smtClean="0"/>
              <a:t>Initiate </a:t>
            </a:r>
            <a:r>
              <a:rPr lang="en-GB" b="1" i="1" dirty="0"/>
              <a:t>Multi-Stakeholder Partnerships For </a:t>
            </a:r>
            <a:r>
              <a:rPr lang="en-GB" b="1" i="1" dirty="0" smtClean="0"/>
              <a:t>SC</a:t>
            </a:r>
            <a:r>
              <a:rPr lang="zh-CN" altLang="en-US" b="1" dirty="0" smtClean="0"/>
              <a:t>建立多利益相关方</a:t>
            </a:r>
            <a:r>
              <a:rPr lang="zh-CN" altLang="en-US" b="1" dirty="0"/>
              <a:t>参与的可持续</a:t>
            </a:r>
            <a:r>
              <a:rPr lang="zh-CN" altLang="en-US" b="1" dirty="0" smtClean="0"/>
              <a:t>消费合作关系</a:t>
            </a:r>
            <a:r>
              <a:rPr lang="de-DE" b="1" i="1" dirty="0" smtClean="0"/>
              <a:t> </a:t>
            </a:r>
            <a:endParaRPr lang="en-US" b="1" i="1" dirty="0"/>
          </a:p>
        </p:txBody>
      </p:sp>
    </p:spTree>
    <p:extLst>
      <p:ext uri="{BB962C8B-B14F-4D97-AF65-F5344CB8AC3E}">
        <p14:creationId xmlns:p14="http://schemas.microsoft.com/office/powerpoint/2010/main" val="117171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linds(horizontal)">
                                      <p:cBhvr>
                                        <p:cTn id="18" dur="500"/>
                                        <p:tgtEl>
                                          <p:spTgt spid="4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linds(horizontal)">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blinds(horizontal)">
                                      <p:cBhvr>
                                        <p:cTn id="29" dur="500"/>
                                        <p:tgtEl>
                                          <p:spTgt spid="4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44" grpId="0" animBg="1"/>
      <p:bldP spid="45" grpId="0" animBg="1"/>
      <p:bldP spid="15" grpId="0" animBg="1"/>
      <p:bldP spid="46" grpId="0" animBg="1"/>
      <p:bldP spid="47"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18" name="Rounded Rectangle 17"/>
          <p:cNvSpPr/>
          <p:nvPr/>
        </p:nvSpPr>
        <p:spPr>
          <a:xfrm>
            <a:off x="179512" y="1052736"/>
            <a:ext cx="8640960" cy="5394981"/>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79512" y="1124744"/>
            <a:ext cx="8208912" cy="1323439"/>
          </a:xfrm>
          <a:prstGeom prst="rect">
            <a:avLst/>
          </a:prstGeom>
        </p:spPr>
        <p:txBody>
          <a:bodyPr wrap="square">
            <a:spAutoFit/>
          </a:bodyPr>
          <a:lstStyle/>
          <a:p>
            <a:pPr lvl="1"/>
            <a:r>
              <a:rPr lang="en-GB" sz="2000" b="1" i="1" dirty="0"/>
              <a:t>RECOMMENDATION 1: Integrate Sustainable Consumption i</a:t>
            </a:r>
            <a:r>
              <a:rPr lang="en-GB" sz="2000" b="1" i="1" dirty="0" smtClean="0"/>
              <a:t>nto </a:t>
            </a:r>
            <a:r>
              <a:rPr lang="en-GB" sz="2000" b="1" i="1" dirty="0"/>
              <a:t>National Political a</a:t>
            </a:r>
            <a:r>
              <a:rPr lang="en-GB" sz="2000" b="1" i="1" dirty="0" smtClean="0"/>
              <a:t>nd </a:t>
            </a:r>
            <a:r>
              <a:rPr lang="en-GB" sz="2000" b="1" i="1" dirty="0"/>
              <a:t>Social-Economic Development </a:t>
            </a:r>
            <a:r>
              <a:rPr lang="en-GB" sz="2000" b="1" i="1" dirty="0" smtClean="0"/>
              <a:t>Frameworks</a:t>
            </a:r>
          </a:p>
          <a:p>
            <a:pPr lvl="1"/>
            <a:r>
              <a:rPr lang="zh-CN" altLang="en-US" sz="2000" b="1" dirty="0"/>
              <a:t>建议</a:t>
            </a:r>
            <a:r>
              <a:rPr lang="en-US" sz="2000" b="1" dirty="0"/>
              <a:t>1 </a:t>
            </a:r>
            <a:r>
              <a:rPr lang="zh-CN" altLang="en-US" sz="2000" b="1" dirty="0"/>
              <a:t>：将可持续消费纳入国家政治与经济社会发展框架</a:t>
            </a:r>
            <a:endParaRPr lang="de-DE" sz="2000" dirty="0"/>
          </a:p>
          <a:p>
            <a:pPr lvl="1" algn="ctr"/>
            <a:r>
              <a:rPr lang="en-GB" sz="2000" b="1" i="1" dirty="0" smtClean="0"/>
              <a:t> </a:t>
            </a:r>
            <a:endParaRPr lang="de-DE" sz="2000" b="1" i="1" dirty="0"/>
          </a:p>
        </p:txBody>
      </p:sp>
      <p:sp>
        <p:nvSpPr>
          <p:cNvPr id="20" name="Rectangle 19"/>
          <p:cNvSpPr/>
          <p:nvPr/>
        </p:nvSpPr>
        <p:spPr>
          <a:xfrm>
            <a:off x="611560" y="2289646"/>
            <a:ext cx="8172400" cy="923330"/>
          </a:xfrm>
          <a:prstGeom prst="rect">
            <a:avLst/>
          </a:prstGeom>
        </p:spPr>
        <p:txBody>
          <a:bodyPr wrap="square">
            <a:spAutoFit/>
          </a:bodyPr>
          <a:lstStyle/>
          <a:p>
            <a:pPr defTabSz="444500"/>
            <a:r>
              <a:rPr lang="en-GB" dirty="0" smtClean="0"/>
              <a:t>1.1	Feature </a:t>
            </a:r>
            <a:r>
              <a:rPr lang="en-GB" dirty="0"/>
              <a:t>Sustainable Consumption prominently in the 13</a:t>
            </a:r>
            <a:r>
              <a:rPr lang="en-GB" baseline="30000" dirty="0"/>
              <a:t>th</a:t>
            </a:r>
            <a:r>
              <a:rPr lang="en-GB" dirty="0"/>
              <a:t> Five-Year </a:t>
            </a:r>
            <a:r>
              <a:rPr lang="en-GB" dirty="0" smtClean="0"/>
              <a:t>Plan</a:t>
            </a:r>
          </a:p>
          <a:p>
            <a:pPr defTabSz="444500"/>
            <a:r>
              <a:rPr lang="de-DE" altLang="zh-CN" dirty="0" smtClean="0"/>
              <a:t>	</a:t>
            </a:r>
            <a:r>
              <a:rPr lang="zh-CN" altLang="en-US" dirty="0" smtClean="0"/>
              <a:t>在</a:t>
            </a:r>
            <a:r>
              <a:rPr lang="zh-CN" altLang="en-US" dirty="0"/>
              <a:t>“十三五规划”中着重强调可持续消费</a:t>
            </a:r>
            <a:endParaRPr lang="de-DE" dirty="0"/>
          </a:p>
          <a:p>
            <a:endParaRPr lang="de-DE" dirty="0"/>
          </a:p>
        </p:txBody>
      </p:sp>
      <p:sp>
        <p:nvSpPr>
          <p:cNvPr id="21" name="Rectangle 20"/>
          <p:cNvSpPr/>
          <p:nvPr/>
        </p:nvSpPr>
        <p:spPr>
          <a:xfrm>
            <a:off x="611560" y="3070701"/>
            <a:ext cx="8244408" cy="646331"/>
          </a:xfrm>
          <a:prstGeom prst="rect">
            <a:avLst/>
          </a:prstGeom>
        </p:spPr>
        <p:txBody>
          <a:bodyPr wrap="square">
            <a:spAutoFit/>
          </a:bodyPr>
          <a:lstStyle/>
          <a:p>
            <a:pPr>
              <a:tabLst>
                <a:tab pos="444500" algn="l"/>
              </a:tabLst>
            </a:pPr>
            <a:r>
              <a:rPr lang="en-GB" dirty="0" smtClean="0"/>
              <a:t>1.2	Integrate </a:t>
            </a:r>
            <a:r>
              <a:rPr lang="en-GB" dirty="0"/>
              <a:t>Sustainable Consumption into existing </a:t>
            </a:r>
            <a:r>
              <a:rPr lang="en-GB" dirty="0" smtClean="0"/>
              <a:t>legislation</a:t>
            </a:r>
          </a:p>
          <a:p>
            <a:pPr>
              <a:tabLst>
                <a:tab pos="444500" algn="l"/>
              </a:tabLst>
            </a:pPr>
            <a:r>
              <a:rPr lang="de-DE" altLang="zh-CN" dirty="0" smtClean="0"/>
              <a:t>	</a:t>
            </a:r>
            <a:r>
              <a:rPr lang="zh-CN" altLang="en-US" dirty="0" smtClean="0"/>
              <a:t>将可持续消费纳入现行法律法规</a:t>
            </a:r>
            <a:endParaRPr lang="de-DE" dirty="0"/>
          </a:p>
        </p:txBody>
      </p:sp>
      <p:sp>
        <p:nvSpPr>
          <p:cNvPr id="22" name="Rectangle 21"/>
          <p:cNvSpPr/>
          <p:nvPr/>
        </p:nvSpPr>
        <p:spPr>
          <a:xfrm>
            <a:off x="611560" y="3789040"/>
            <a:ext cx="8748464" cy="923330"/>
          </a:xfrm>
          <a:prstGeom prst="rect">
            <a:avLst/>
          </a:prstGeom>
        </p:spPr>
        <p:txBody>
          <a:bodyPr wrap="square">
            <a:spAutoFit/>
          </a:bodyPr>
          <a:lstStyle/>
          <a:p>
            <a:pPr>
              <a:tabLst>
                <a:tab pos="444500" algn="l"/>
              </a:tabLst>
            </a:pPr>
            <a:r>
              <a:rPr lang="en-GB" dirty="0" smtClean="0"/>
              <a:t>1.3	Adjust </a:t>
            </a:r>
            <a:r>
              <a:rPr lang="en-GB" dirty="0"/>
              <a:t>existing economic instruments and specific policies to </a:t>
            </a:r>
            <a:r>
              <a:rPr lang="en-GB" dirty="0" smtClean="0"/>
              <a:t>support 	implementation </a:t>
            </a:r>
            <a:r>
              <a:rPr lang="en-GB" dirty="0"/>
              <a:t>of laws and regulations</a:t>
            </a:r>
            <a:r>
              <a:rPr lang="de-DE" dirty="0" smtClean="0">
                <a:effectLst/>
              </a:rPr>
              <a:t> </a:t>
            </a:r>
          </a:p>
          <a:p>
            <a:pPr>
              <a:tabLst>
                <a:tab pos="444500" algn="l"/>
              </a:tabLst>
            </a:pPr>
            <a:r>
              <a:rPr lang="de-DE" altLang="zh-CN" dirty="0" smtClean="0"/>
              <a:t>	</a:t>
            </a:r>
            <a:r>
              <a:rPr lang="zh-CN" altLang="en-US" dirty="0" smtClean="0"/>
              <a:t>调整现</a:t>
            </a:r>
            <a:r>
              <a:rPr lang="zh-CN" altLang="en-US" dirty="0"/>
              <a:t>有的经济手段和具体政策，促进法律和法规</a:t>
            </a:r>
            <a:r>
              <a:rPr lang="zh-CN" altLang="en-US" dirty="0" smtClean="0"/>
              <a:t>的实施</a:t>
            </a:r>
            <a:endParaRPr lang="de-DE" dirty="0"/>
          </a:p>
        </p:txBody>
      </p:sp>
      <p:sp>
        <p:nvSpPr>
          <p:cNvPr id="23" name="Rectangle 22"/>
          <p:cNvSpPr/>
          <p:nvPr/>
        </p:nvSpPr>
        <p:spPr>
          <a:xfrm>
            <a:off x="611560" y="4798893"/>
            <a:ext cx="8280920" cy="646331"/>
          </a:xfrm>
          <a:prstGeom prst="rect">
            <a:avLst/>
          </a:prstGeom>
        </p:spPr>
        <p:txBody>
          <a:bodyPr wrap="square">
            <a:spAutoFit/>
          </a:bodyPr>
          <a:lstStyle/>
          <a:p>
            <a:pPr defTabSz="444500"/>
            <a:r>
              <a:rPr lang="en-GB" dirty="0" smtClean="0"/>
              <a:t>1.4	Integrate </a:t>
            </a:r>
            <a:r>
              <a:rPr lang="en-GB" dirty="0"/>
              <a:t>SC into China’s low-carbon urban development </a:t>
            </a:r>
            <a:r>
              <a:rPr lang="en-GB" dirty="0" smtClean="0"/>
              <a:t>strategy</a:t>
            </a:r>
          </a:p>
          <a:p>
            <a:pPr defTabSz="444500"/>
            <a:r>
              <a:rPr lang="de-DE" altLang="zh-CN" dirty="0" smtClean="0"/>
              <a:t>	</a:t>
            </a:r>
            <a:r>
              <a:rPr lang="zh-CN" altLang="en-US" dirty="0" smtClean="0"/>
              <a:t>将可持续消费纳入</a:t>
            </a:r>
            <a:r>
              <a:rPr lang="zh-CN" altLang="en-US" dirty="0"/>
              <a:t>中国的低碳城市发展战</a:t>
            </a:r>
            <a:r>
              <a:rPr lang="zh-CN" altLang="en-US" dirty="0" smtClean="0"/>
              <a:t>略</a:t>
            </a:r>
            <a:r>
              <a:rPr lang="de-DE" dirty="0" smtClean="0">
                <a:effectLst/>
              </a:rPr>
              <a:t> </a:t>
            </a:r>
            <a:endParaRPr lang="en-US" dirty="0"/>
          </a:p>
        </p:txBody>
      </p:sp>
      <p:sp>
        <p:nvSpPr>
          <p:cNvPr id="24" name="Rectangle 23"/>
          <p:cNvSpPr/>
          <p:nvPr/>
        </p:nvSpPr>
        <p:spPr>
          <a:xfrm>
            <a:off x="611560" y="5445224"/>
            <a:ext cx="8352928" cy="646331"/>
          </a:xfrm>
          <a:prstGeom prst="rect">
            <a:avLst/>
          </a:prstGeom>
        </p:spPr>
        <p:txBody>
          <a:bodyPr wrap="square">
            <a:spAutoFit/>
          </a:bodyPr>
          <a:lstStyle/>
          <a:p>
            <a:pPr defTabSz="444500"/>
            <a:r>
              <a:rPr lang="en-GB" dirty="0" smtClean="0"/>
              <a:t>1.5	Develop </a:t>
            </a:r>
            <a:r>
              <a:rPr lang="en-GB" dirty="0"/>
              <a:t>a national SC Roadmap and SC Action Plan to support </a:t>
            </a:r>
            <a:r>
              <a:rPr lang="en-GB" dirty="0" smtClean="0"/>
              <a:t>implementation</a:t>
            </a:r>
          </a:p>
          <a:p>
            <a:pPr defTabSz="444500"/>
            <a:r>
              <a:rPr lang="de-DE" altLang="zh-CN" dirty="0" smtClean="0"/>
              <a:t>	</a:t>
            </a:r>
            <a:r>
              <a:rPr lang="zh-CN" altLang="en-US" dirty="0" smtClean="0"/>
              <a:t>制定国家可持续消费路线图</a:t>
            </a:r>
            <a:r>
              <a:rPr lang="zh-CN" altLang="en-US" dirty="0"/>
              <a:t>与</a:t>
            </a:r>
            <a:r>
              <a:rPr lang="en-US" altLang="zh-CN" dirty="0"/>
              <a:t>《</a:t>
            </a:r>
            <a:r>
              <a:rPr lang="zh-CN" altLang="en-US" dirty="0"/>
              <a:t>可持续消费行动计划</a:t>
            </a:r>
            <a:r>
              <a:rPr lang="en-US" altLang="zh-CN" dirty="0"/>
              <a:t>》</a:t>
            </a:r>
            <a:r>
              <a:rPr lang="zh-CN" altLang="en-US" dirty="0" smtClean="0"/>
              <a:t>以辅助实施</a:t>
            </a:r>
            <a:r>
              <a:rPr lang="de-DE" dirty="0" smtClean="0">
                <a:effectLst/>
              </a:rPr>
              <a:t> </a:t>
            </a:r>
            <a:endParaRPr lang="en-US" dirty="0"/>
          </a:p>
        </p:txBody>
      </p:sp>
      <p:sp>
        <p:nvSpPr>
          <p:cNvPr id="14"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endParaRPr lang="en-US" altLang="zh-CN" sz="2000" dirty="0">
              <a:latin typeface="SimHei" pitchFamily="49" charset="-122"/>
              <a:ea typeface="SimHei" pitchFamily="49" charset="-122"/>
            </a:endParaRPr>
          </a:p>
        </p:txBody>
      </p:sp>
      <p:sp>
        <p:nvSpPr>
          <p:cNvPr id="15" name="Rectangle 2"/>
          <p:cNvSpPr txBox="1">
            <a:spLocks noChangeArrowheads="1"/>
          </p:cNvSpPr>
          <p:nvPr/>
        </p:nvSpPr>
        <p:spPr bwMode="gray">
          <a:xfrm>
            <a:off x="3362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lvl="1"/>
            <a:r>
              <a:rPr lang="en-US" altLang="zh-CN" sz="2400" dirty="0">
                <a:latin typeface="Times New Roman" pitchFamily="18" charset="0"/>
                <a:ea typeface="宋体" pitchFamily="2" charset="-122"/>
                <a:cs typeface="Times New Roman" pitchFamily="18" charset="0"/>
              </a:rPr>
              <a:t>Strategic Recommendation No 1 </a:t>
            </a:r>
          </a:p>
          <a:p>
            <a:pPr marL="0" lvl="1"/>
            <a:r>
              <a:rPr lang="zh-CN" altLang="en-US" sz="2000" dirty="0">
                <a:latin typeface="SimHei" pitchFamily="49" charset="-122"/>
                <a:ea typeface="SimHei" pitchFamily="49" charset="-122"/>
              </a:rPr>
              <a:t>战略建议一</a:t>
            </a:r>
            <a:endParaRPr lang="de-DE" sz="2000" dirty="0">
              <a:latin typeface="SimHei" pitchFamily="49" charset="-122"/>
              <a:ea typeface="SimHei" pitchFamily="49" charset="-122"/>
            </a:endParaRPr>
          </a:p>
        </p:txBody>
      </p:sp>
    </p:spTree>
    <p:extLst>
      <p:ext uri="{BB962C8B-B14F-4D97-AF65-F5344CB8AC3E}">
        <p14:creationId xmlns:p14="http://schemas.microsoft.com/office/powerpoint/2010/main" val="25808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2"/>
          <p:cNvSpPr txBox="1">
            <a:spLocks noChangeArrowheads="1"/>
          </p:cNvSpPr>
          <p:nvPr/>
        </p:nvSpPr>
        <p:spPr bwMode="gray">
          <a:xfrm>
            <a:off x="107504" y="-86891"/>
            <a:ext cx="8568952" cy="121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defRPr/>
            </a:pPr>
            <a:r>
              <a:rPr lang="zh-CN" altLang="en-US" sz="2400" kern="0" dirty="0" smtClean="0">
                <a:solidFill>
                  <a:schemeClr val="tx1"/>
                </a:solidFill>
                <a:latin typeface="Times New Roman" pitchFamily="18" charset="0"/>
                <a:ea typeface="黑体" pitchFamily="49" charset="-122"/>
                <a:cs typeface="Times New Roman" pitchFamily="18" charset="0"/>
              </a:rPr>
              <a:t>国合会可持续消费与绿色发展课题组 </a:t>
            </a:r>
            <a:endParaRPr lang="en-US" altLang="zh-CN" sz="2400" kern="0" dirty="0" smtClean="0">
              <a:solidFill>
                <a:schemeClr val="tx1"/>
              </a:solidFill>
              <a:latin typeface="Times New Roman" pitchFamily="18" charset="0"/>
              <a:ea typeface="黑体" pitchFamily="49" charset="-122"/>
              <a:cs typeface="Times New Roman" pitchFamily="18" charset="0"/>
            </a:endParaRPr>
          </a:p>
          <a:p>
            <a:pPr>
              <a:defRPr/>
            </a:pPr>
            <a:r>
              <a:rPr kumimoji="1" lang="en-US" altLang="zh-CN" sz="2000" dirty="0" smtClean="0">
                <a:solidFill>
                  <a:schemeClr val="tx1">
                    <a:lumMod val="95000"/>
                    <a:lumOff val="5000"/>
                  </a:schemeClr>
                </a:solidFill>
                <a:latin typeface="Times New Roman" pitchFamily="18" charset="0"/>
                <a:cs typeface="Times New Roman" pitchFamily="18" charset="0"/>
              </a:rPr>
              <a:t>CCICED Task Force on Sustainable Consumption and Green Development</a:t>
            </a:r>
            <a:endParaRPr kumimoji="0" lang="en-US" altLang="zh-CN" sz="2000" b="1" i="0" u="none" strike="noStrike" kern="0" cap="none" spc="0" normalizeH="0" baseline="0" noProof="0" dirty="0" smtClean="0">
              <a:ln>
                <a:noFill/>
              </a:ln>
              <a:solidFill>
                <a:schemeClr val="tx1">
                  <a:lumMod val="95000"/>
                  <a:lumOff val="5000"/>
                </a:schemeClr>
              </a:solidFill>
              <a:effectLst/>
              <a:uLnTx/>
              <a:uFillTx/>
              <a:latin typeface="Times New Roman" pitchFamily="18" charset="0"/>
              <a:ea typeface="黑体" pitchFamily="49" charset="-122"/>
              <a:cs typeface="Times New Roman" pitchFamily="18" charset="0"/>
            </a:endParaRPr>
          </a:p>
        </p:txBody>
      </p:sp>
      <p:pic>
        <p:nvPicPr>
          <p:cNvPr id="23553" name="Picture 1" descr="D:\4东盟中心（Mzone硬盘备份）\2012-2013 国合会：可持续消费与绿色发展课题组\05 年会ppt\logo\CSCP.png"/>
          <p:cNvPicPr>
            <a:picLocks noChangeAspect="1" noChangeArrowheads="1"/>
          </p:cNvPicPr>
          <p:nvPr/>
        </p:nvPicPr>
        <p:blipFill>
          <a:blip r:embed="rId2" cstate="print"/>
          <a:srcRect l="12771" t="9033" r="10601" b="14185"/>
          <a:stretch>
            <a:fillRect/>
          </a:stretch>
        </p:blipFill>
        <p:spPr bwMode="auto">
          <a:xfrm>
            <a:off x="6084168" y="1124744"/>
            <a:ext cx="1728192" cy="1224136"/>
          </a:xfrm>
          <a:prstGeom prst="rect">
            <a:avLst/>
          </a:prstGeom>
          <a:noFill/>
        </p:spPr>
      </p:pic>
      <p:pic>
        <p:nvPicPr>
          <p:cNvPr id="23554" name="Picture 2" descr="D:\4东盟中心（Mzone硬盘备份）\2012-2013 国合会：可持续消费与绿色发展课题组\05 年会ppt\logo\GIZ.png"/>
          <p:cNvPicPr>
            <a:picLocks noChangeAspect="1" noChangeArrowheads="1"/>
          </p:cNvPicPr>
          <p:nvPr/>
        </p:nvPicPr>
        <p:blipFill>
          <a:blip r:embed="rId3" cstate="print"/>
          <a:srcRect/>
          <a:stretch>
            <a:fillRect/>
          </a:stretch>
        </p:blipFill>
        <p:spPr bwMode="auto">
          <a:xfrm>
            <a:off x="6012160" y="2492896"/>
            <a:ext cx="2280990" cy="1086440"/>
          </a:xfrm>
          <a:prstGeom prst="rect">
            <a:avLst/>
          </a:prstGeom>
          <a:noFill/>
        </p:spPr>
      </p:pic>
      <p:pic>
        <p:nvPicPr>
          <p:cNvPr id="23555" name="Picture 3" descr="D:\4东盟中心（Mzone硬盘备份）\2012-2013 国合会：可持续消费与绿色发展课题组\05 年会ppt\logo\Imagens.jpg"/>
          <p:cNvPicPr>
            <a:picLocks noChangeAspect="1" noChangeArrowheads="1"/>
          </p:cNvPicPr>
          <p:nvPr/>
        </p:nvPicPr>
        <p:blipFill>
          <a:blip r:embed="rId4" cstate="print"/>
          <a:srcRect t="18525" r="2468" b="21270"/>
          <a:stretch>
            <a:fillRect/>
          </a:stretch>
        </p:blipFill>
        <p:spPr bwMode="auto">
          <a:xfrm>
            <a:off x="6084168" y="3645024"/>
            <a:ext cx="1944216" cy="936104"/>
          </a:xfrm>
          <a:prstGeom prst="rect">
            <a:avLst/>
          </a:prstGeom>
          <a:noFill/>
        </p:spPr>
      </p:pic>
      <p:pic>
        <p:nvPicPr>
          <p:cNvPr id="23556" name="Picture 4" descr="D:\4东盟中心（Mzone硬盘备份）\2012-2013 国合会：可持续消费与绿色发展课题组\05 年会ppt\logo\Lunds_universitet_Logo.jpg"/>
          <p:cNvPicPr>
            <a:picLocks noChangeAspect="1" noChangeArrowheads="1"/>
          </p:cNvPicPr>
          <p:nvPr/>
        </p:nvPicPr>
        <p:blipFill>
          <a:blip r:embed="rId5" cstate="print"/>
          <a:srcRect l="20792" r="24107" b="1899"/>
          <a:stretch>
            <a:fillRect/>
          </a:stretch>
        </p:blipFill>
        <p:spPr bwMode="auto">
          <a:xfrm>
            <a:off x="4323003" y="4077072"/>
            <a:ext cx="1152128" cy="1325976"/>
          </a:xfrm>
          <a:prstGeom prst="rect">
            <a:avLst/>
          </a:prstGeom>
          <a:noFill/>
        </p:spPr>
      </p:pic>
      <p:pic>
        <p:nvPicPr>
          <p:cNvPr id="23557" name="Picture 5" descr="D:\4东盟中心（Mzone硬盘备份）\2012-2013 国合会：可持续消费与绿色发展课题组\05 年会ppt\logo\njit_only_logo.jpg"/>
          <p:cNvPicPr>
            <a:picLocks noChangeAspect="1" noChangeArrowheads="1"/>
          </p:cNvPicPr>
          <p:nvPr/>
        </p:nvPicPr>
        <p:blipFill>
          <a:blip r:embed="rId6" cstate="print"/>
          <a:srcRect l="8109" t="18413" r="6454" b="12860"/>
          <a:stretch>
            <a:fillRect/>
          </a:stretch>
        </p:blipFill>
        <p:spPr bwMode="auto">
          <a:xfrm>
            <a:off x="6084168" y="4797152"/>
            <a:ext cx="2376264" cy="1008112"/>
          </a:xfrm>
          <a:prstGeom prst="rect">
            <a:avLst/>
          </a:prstGeom>
          <a:noFill/>
        </p:spPr>
      </p:pic>
      <p:pic>
        <p:nvPicPr>
          <p:cNvPr id="23560" name="Picture 8"/>
          <p:cNvPicPr>
            <a:picLocks noChangeAspect="1" noChangeArrowheads="1"/>
          </p:cNvPicPr>
          <p:nvPr/>
        </p:nvPicPr>
        <p:blipFill>
          <a:blip r:embed="rId7" cstate="print"/>
          <a:srcRect/>
          <a:stretch>
            <a:fillRect/>
          </a:stretch>
        </p:blipFill>
        <p:spPr bwMode="auto">
          <a:xfrm>
            <a:off x="311633" y="1156973"/>
            <a:ext cx="5067300" cy="781050"/>
          </a:xfrm>
          <a:prstGeom prst="rect">
            <a:avLst/>
          </a:prstGeom>
          <a:noFill/>
          <a:ln w="9525">
            <a:noFill/>
            <a:miter lim="800000"/>
            <a:headEnd/>
            <a:tailEnd/>
          </a:ln>
        </p:spPr>
      </p:pic>
      <p:pic>
        <p:nvPicPr>
          <p:cNvPr id="23561" name="Picture 9"/>
          <p:cNvPicPr>
            <a:picLocks noChangeAspect="1" noChangeArrowheads="1"/>
          </p:cNvPicPr>
          <p:nvPr/>
        </p:nvPicPr>
        <p:blipFill>
          <a:blip r:embed="rId8" cstate="print"/>
          <a:srcRect/>
          <a:stretch>
            <a:fillRect/>
          </a:stretch>
        </p:blipFill>
        <p:spPr bwMode="auto">
          <a:xfrm>
            <a:off x="338373" y="2924944"/>
            <a:ext cx="5040560" cy="1029600"/>
          </a:xfrm>
          <a:prstGeom prst="rect">
            <a:avLst/>
          </a:prstGeom>
          <a:noFill/>
          <a:ln w="9525">
            <a:noFill/>
            <a:miter lim="800000"/>
            <a:headEnd/>
            <a:tailEnd/>
          </a:ln>
        </p:spPr>
      </p:pic>
      <p:pic>
        <p:nvPicPr>
          <p:cNvPr id="23562" name="Picture 10" descr="D:\4东盟中心（Mzone硬盘备份）\2012-2013 国合会：可持续消费与绿色发展课题组\05 年会ppt\logo\政研中心.jpg"/>
          <p:cNvPicPr>
            <a:picLocks noChangeAspect="1" noChangeArrowheads="1"/>
          </p:cNvPicPr>
          <p:nvPr/>
        </p:nvPicPr>
        <p:blipFill>
          <a:blip r:embed="rId9" cstate="print"/>
          <a:srcRect/>
          <a:stretch>
            <a:fillRect/>
          </a:stretch>
        </p:blipFill>
        <p:spPr bwMode="auto">
          <a:xfrm>
            <a:off x="382910" y="4077072"/>
            <a:ext cx="3829050" cy="1143000"/>
          </a:xfrm>
          <a:prstGeom prst="rect">
            <a:avLst/>
          </a:prstGeom>
          <a:noFill/>
        </p:spPr>
      </p:pic>
      <p:pic>
        <p:nvPicPr>
          <p:cNvPr id="23563" name="Picture 11" descr="D:\4东盟中心（Mzone硬盘备份）\2012-2013 国合会：可持续消费与绿色发展课题组\05 年会ppt\logo\发改委 宏观经济研究院.jpg"/>
          <p:cNvPicPr>
            <a:picLocks noChangeAspect="1" noChangeArrowheads="1"/>
          </p:cNvPicPr>
          <p:nvPr/>
        </p:nvPicPr>
        <p:blipFill>
          <a:blip r:embed="rId10" cstate="print"/>
          <a:srcRect/>
          <a:stretch>
            <a:fillRect/>
          </a:stretch>
        </p:blipFill>
        <p:spPr bwMode="auto">
          <a:xfrm>
            <a:off x="338373" y="2060848"/>
            <a:ext cx="5040560" cy="769667"/>
          </a:xfrm>
          <a:prstGeom prst="rect">
            <a:avLst/>
          </a:prstGeom>
          <a:noFill/>
        </p:spPr>
      </p:pic>
      <p:pic>
        <p:nvPicPr>
          <p:cNvPr id="18434" name="Picture 2" descr="C:\Users\jedi\Desktop\CEC-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2890" y="5471120"/>
            <a:ext cx="46291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497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3851920" y="4437112"/>
            <a:ext cx="5112568" cy="1944216"/>
          </a:xfrm>
          <a:prstGeom prst="roundRect">
            <a:avLst/>
          </a:prstGeom>
          <a:gradFill flip="none" rotWithShape="1">
            <a:gsLst>
              <a:gs pos="0">
                <a:schemeClr val="accent1">
                  <a:shade val="51000"/>
                  <a:satMod val="130000"/>
                  <a:alpha val="14000"/>
                </a:schemeClr>
              </a:gs>
              <a:gs pos="80000">
                <a:schemeClr val="accent1">
                  <a:shade val="93000"/>
                  <a:satMod val="130000"/>
                  <a:alpha val="14000"/>
                </a:schemeClr>
              </a:gs>
              <a:gs pos="100000">
                <a:schemeClr val="accent1">
                  <a:shade val="94000"/>
                  <a:satMod val="135000"/>
                  <a:alpha val="14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AutoShape 4"/>
          <p:cNvSpPr>
            <a:spLocks noChangeArrowheads="1"/>
          </p:cNvSpPr>
          <p:nvPr/>
        </p:nvSpPr>
        <p:spPr bwMode="auto">
          <a:xfrm>
            <a:off x="395536" y="3356992"/>
            <a:ext cx="3312368" cy="2448272"/>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7" name="Rectangle 34"/>
          <p:cNvSpPr>
            <a:spLocks noChangeArrowheads="1"/>
          </p:cNvSpPr>
          <p:nvPr/>
        </p:nvSpPr>
        <p:spPr bwMode="auto">
          <a:xfrm>
            <a:off x="3816424" y="4581128"/>
            <a:ext cx="51480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b="1" dirty="0" smtClean="0">
                <a:ea typeface="宋体" pitchFamily="2" charset="-122"/>
              </a:rPr>
              <a:t>Suggested Implementation Timeline: </a:t>
            </a:r>
            <a:r>
              <a:rPr lang="zh-CN" altLang="en-US" b="1" dirty="0" smtClean="0">
                <a:ea typeface="宋体" pitchFamily="2" charset="-122"/>
              </a:rPr>
              <a:t>建议实施时间</a:t>
            </a:r>
            <a:endParaRPr lang="en-US" altLang="zh-CN" b="1" dirty="0">
              <a:ea typeface="宋体" pitchFamily="2" charset="-122"/>
            </a:endParaRPr>
          </a:p>
        </p:txBody>
      </p:sp>
      <p:sp>
        <p:nvSpPr>
          <p:cNvPr id="69" name="AutoShape 4"/>
          <p:cNvSpPr>
            <a:spLocks noChangeArrowheads="1"/>
          </p:cNvSpPr>
          <p:nvPr/>
        </p:nvSpPr>
        <p:spPr bwMode="auto">
          <a:xfrm>
            <a:off x="4283968" y="980728"/>
            <a:ext cx="4320480" cy="3240360"/>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71" name="Rectangle 34"/>
          <p:cNvSpPr>
            <a:spLocks noChangeArrowheads="1"/>
          </p:cNvSpPr>
          <p:nvPr/>
        </p:nvSpPr>
        <p:spPr bwMode="auto">
          <a:xfrm>
            <a:off x="741062" y="3574757"/>
            <a:ext cx="26788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smtClean="0">
                <a:ea typeface="宋体" pitchFamily="2" charset="-122"/>
              </a:rPr>
              <a:t>Whom to involve? </a:t>
            </a:r>
            <a:r>
              <a:rPr lang="zh-CN" altLang="en-US" b="1" dirty="0" smtClean="0">
                <a:ea typeface="宋体" pitchFamily="2" charset="-122"/>
              </a:rPr>
              <a:t>参与方</a:t>
            </a:r>
            <a:endParaRPr lang="en-US" altLang="zh-CN" b="1" dirty="0" smtClean="0">
              <a:ea typeface="宋体" pitchFamily="2" charset="-122"/>
            </a:endParaRPr>
          </a:p>
          <a:p>
            <a:endParaRPr lang="en-US" altLang="zh-CN" b="1" dirty="0">
              <a:ea typeface="宋体" pitchFamily="2" charset="-122"/>
            </a:endParaRPr>
          </a:p>
        </p:txBody>
      </p:sp>
      <p:sp>
        <p:nvSpPr>
          <p:cNvPr id="27" name="Rectangle 34"/>
          <p:cNvSpPr>
            <a:spLocks noChangeArrowheads="1"/>
          </p:cNvSpPr>
          <p:nvPr/>
        </p:nvSpPr>
        <p:spPr bwMode="auto">
          <a:xfrm>
            <a:off x="4572000" y="1124744"/>
            <a:ext cx="38164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b="1" dirty="0" smtClean="0">
                <a:ea typeface="宋体" pitchFamily="2" charset="-122"/>
              </a:rPr>
              <a:t>International experiences </a:t>
            </a:r>
            <a:r>
              <a:rPr lang="zh-CN" altLang="en-US" b="1" dirty="0" smtClean="0">
                <a:ea typeface="宋体" pitchFamily="2" charset="-122"/>
              </a:rPr>
              <a:t>国际经验</a:t>
            </a:r>
            <a:r>
              <a:rPr lang="en-US" altLang="zh-CN" b="1" dirty="0" smtClean="0">
                <a:ea typeface="宋体" pitchFamily="2" charset="-122"/>
              </a:rPr>
              <a:t>:</a:t>
            </a:r>
            <a:r>
              <a:rPr lang="en-US" altLang="zh-CN" b="1" dirty="0">
                <a:ea typeface="宋体" pitchFamily="2" charset="-122"/>
              </a:rPr>
              <a:t/>
            </a:r>
            <a:br>
              <a:rPr lang="en-US" altLang="zh-CN" b="1" dirty="0">
                <a:ea typeface="宋体" pitchFamily="2" charset="-122"/>
              </a:rPr>
            </a:br>
            <a:endParaRPr lang="en-US" altLang="zh-CN" dirty="0">
              <a:ea typeface="宋体" pitchFamily="2" charset="-122"/>
            </a:endParaRPr>
          </a:p>
        </p:txBody>
      </p:sp>
      <p:sp>
        <p:nvSpPr>
          <p:cNvPr id="18" name="Rounded Rectangle 17"/>
          <p:cNvSpPr/>
          <p:nvPr/>
        </p:nvSpPr>
        <p:spPr>
          <a:xfrm>
            <a:off x="107505" y="1346387"/>
            <a:ext cx="4032448" cy="1506549"/>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24544" y="1427292"/>
            <a:ext cx="4464496" cy="1569660"/>
          </a:xfrm>
          <a:prstGeom prst="rect">
            <a:avLst/>
          </a:prstGeom>
        </p:spPr>
        <p:txBody>
          <a:bodyPr wrap="square">
            <a:spAutoFit/>
          </a:bodyPr>
          <a:lstStyle/>
          <a:p>
            <a:pPr lvl="1"/>
            <a:r>
              <a:rPr lang="en-GB" sz="1600" b="1" i="1" dirty="0"/>
              <a:t>RECOMMENDATION 1: Integrate Sustainable Consumption i</a:t>
            </a:r>
            <a:r>
              <a:rPr lang="en-GB" sz="1600" b="1" i="1" dirty="0" smtClean="0"/>
              <a:t>nto </a:t>
            </a:r>
            <a:r>
              <a:rPr lang="en-GB" sz="1600" b="1" i="1" dirty="0"/>
              <a:t>National Political a</a:t>
            </a:r>
            <a:r>
              <a:rPr lang="en-GB" sz="1600" b="1" i="1" dirty="0" smtClean="0"/>
              <a:t>nd </a:t>
            </a:r>
            <a:r>
              <a:rPr lang="en-GB" sz="1600" b="1" i="1" dirty="0"/>
              <a:t>Social-Economic Development </a:t>
            </a:r>
            <a:r>
              <a:rPr lang="en-GB" sz="1600" b="1" i="1" dirty="0" smtClean="0"/>
              <a:t>Frameworks</a:t>
            </a:r>
          </a:p>
          <a:p>
            <a:pPr lvl="1"/>
            <a:r>
              <a:rPr lang="zh-CN" altLang="en-US" sz="1600" b="1" dirty="0"/>
              <a:t>建议</a:t>
            </a:r>
            <a:r>
              <a:rPr lang="en-US" sz="1600" b="1" dirty="0"/>
              <a:t>1 </a:t>
            </a:r>
            <a:r>
              <a:rPr lang="zh-CN" altLang="en-US" sz="1600" b="1" dirty="0"/>
              <a:t>：将可持续消费纳入国家政治</a:t>
            </a:r>
            <a:r>
              <a:rPr lang="zh-CN" altLang="en-US" sz="1600" b="1" dirty="0" smtClean="0"/>
              <a:t>与社会经济发展</a:t>
            </a:r>
            <a:r>
              <a:rPr lang="zh-CN" altLang="en-US" sz="1600" b="1" dirty="0"/>
              <a:t>框架</a:t>
            </a:r>
            <a:endParaRPr lang="de-DE" sz="1600" dirty="0"/>
          </a:p>
          <a:p>
            <a:pPr lvl="1"/>
            <a:r>
              <a:rPr lang="en-GB" sz="1600" b="1" i="1" dirty="0" smtClean="0"/>
              <a:t> </a:t>
            </a:r>
            <a:endParaRPr lang="de-DE" sz="1600" b="1" i="1" dirty="0"/>
          </a:p>
        </p:txBody>
      </p:sp>
      <p:sp>
        <p:nvSpPr>
          <p:cNvPr id="2" name="TextBox 1"/>
          <p:cNvSpPr txBox="1"/>
          <p:nvPr/>
        </p:nvSpPr>
        <p:spPr>
          <a:xfrm>
            <a:off x="4427984" y="1484784"/>
            <a:ext cx="4176464" cy="2308324"/>
          </a:xfrm>
          <a:prstGeom prst="rect">
            <a:avLst/>
          </a:prstGeom>
          <a:noFill/>
        </p:spPr>
        <p:txBody>
          <a:bodyPr wrap="square" rtlCol="0">
            <a:spAutoFit/>
          </a:bodyPr>
          <a:lstStyle/>
          <a:p>
            <a:pPr marL="285750" indent="-285750">
              <a:buFont typeface="Arial"/>
              <a:buChar char="•"/>
            </a:pPr>
            <a:r>
              <a:rPr lang="en-US" altLang="zh-CN" dirty="0">
                <a:ea typeface="宋体" pitchFamily="2" charset="-122"/>
              </a:rPr>
              <a:t>SCP Action Plans as macro-level framework for SC (e.g. EU and Brazil</a:t>
            </a:r>
            <a:r>
              <a:rPr lang="en-US" altLang="zh-CN" dirty="0" smtClean="0">
                <a:ea typeface="宋体" pitchFamily="2" charset="-122"/>
              </a:rPr>
              <a:t>)</a:t>
            </a:r>
            <a:br>
              <a:rPr lang="en-US" altLang="zh-CN" dirty="0" smtClean="0">
                <a:ea typeface="宋体" pitchFamily="2" charset="-122"/>
              </a:rPr>
            </a:br>
            <a:r>
              <a:rPr lang="zh-CN" altLang="en-US" dirty="0" smtClean="0">
                <a:ea typeface="宋体" pitchFamily="2" charset="-122"/>
              </a:rPr>
              <a:t>可持续消费和生产行动计划作为可持续消费的宏观框架（欧盟、巴西）</a:t>
            </a:r>
            <a:endParaRPr lang="en-US" altLang="zh-CN" dirty="0" smtClean="0">
              <a:ea typeface="宋体" pitchFamily="2" charset="-122"/>
            </a:endParaRPr>
          </a:p>
          <a:p>
            <a:pPr marL="285750" indent="-285750">
              <a:buFont typeface="Arial"/>
              <a:buChar char="•"/>
            </a:pPr>
            <a:r>
              <a:rPr lang="en-US" altLang="zh-CN" dirty="0" smtClean="0">
                <a:ea typeface="宋体" pitchFamily="2" charset="-122"/>
              </a:rPr>
              <a:t>Green </a:t>
            </a:r>
            <a:r>
              <a:rPr lang="en-US" altLang="zh-CN" dirty="0">
                <a:ea typeface="宋体" pitchFamily="2" charset="-122"/>
              </a:rPr>
              <a:t>Public Procurement Law (Japan) </a:t>
            </a:r>
            <a:r>
              <a:rPr lang="zh-CN" altLang="en-US" dirty="0" smtClean="0">
                <a:ea typeface="宋体" pitchFamily="2" charset="-122"/>
              </a:rPr>
              <a:t>绿色公共采购法（日本）</a:t>
            </a:r>
            <a:endParaRPr lang="en-US" altLang="zh-CN" dirty="0" smtClean="0">
              <a:ea typeface="宋体" pitchFamily="2" charset="-122"/>
            </a:endParaRPr>
          </a:p>
          <a:p>
            <a:pPr marL="285750" indent="-285750">
              <a:buFont typeface="Arial"/>
              <a:buChar char="•"/>
            </a:pPr>
            <a:r>
              <a:rPr lang="en-US" altLang="zh-CN" dirty="0" smtClean="0">
                <a:ea typeface="宋体" pitchFamily="2" charset="-122"/>
              </a:rPr>
              <a:t>National EU Member States policies</a:t>
            </a:r>
            <a:r>
              <a:rPr lang="zh-CN" altLang="en-US" dirty="0" smtClean="0">
                <a:ea typeface="宋体" pitchFamily="2" charset="-122"/>
              </a:rPr>
              <a:t> </a:t>
            </a:r>
            <a:r>
              <a:rPr lang="de-DE" altLang="zh-CN" dirty="0" smtClean="0">
                <a:ea typeface="宋体" pitchFamily="2" charset="-122"/>
              </a:rPr>
              <a:t/>
            </a:r>
            <a:br>
              <a:rPr lang="de-DE" altLang="zh-CN" dirty="0" smtClean="0">
                <a:ea typeface="宋体" pitchFamily="2" charset="-122"/>
              </a:rPr>
            </a:br>
            <a:r>
              <a:rPr lang="zh-CN" altLang="en-US" dirty="0" smtClean="0">
                <a:ea typeface="宋体" pitchFamily="2" charset="-122"/>
              </a:rPr>
              <a:t>欧盟成员国的相关政策</a:t>
            </a:r>
            <a:endParaRPr lang="en-US" dirty="0"/>
          </a:p>
        </p:txBody>
      </p:sp>
      <p:sp>
        <p:nvSpPr>
          <p:cNvPr id="28" name="TextBox 27"/>
          <p:cNvSpPr txBox="1"/>
          <p:nvPr/>
        </p:nvSpPr>
        <p:spPr>
          <a:xfrm>
            <a:off x="611560" y="4005064"/>
            <a:ext cx="3240360" cy="2031325"/>
          </a:xfrm>
          <a:prstGeom prst="rect">
            <a:avLst/>
          </a:prstGeom>
          <a:noFill/>
        </p:spPr>
        <p:txBody>
          <a:bodyPr wrap="square" rtlCol="0">
            <a:spAutoFit/>
          </a:bodyPr>
          <a:lstStyle/>
          <a:p>
            <a:pPr marL="285750" indent="-285750">
              <a:buFont typeface="Arial"/>
              <a:buChar char="•"/>
            </a:pPr>
            <a:r>
              <a:rPr lang="en-US" dirty="0" smtClean="0">
                <a:ea typeface="宋体" pitchFamily="2" charset="-122"/>
              </a:rPr>
              <a:t>State Council </a:t>
            </a:r>
            <a:r>
              <a:rPr lang="zh-CN" altLang="en-US" dirty="0" smtClean="0">
                <a:ea typeface="宋体" pitchFamily="2" charset="-122"/>
              </a:rPr>
              <a:t>国务院</a:t>
            </a:r>
            <a:endParaRPr lang="en-US" dirty="0" smtClean="0">
              <a:ea typeface="宋体" pitchFamily="2" charset="-122"/>
            </a:endParaRPr>
          </a:p>
          <a:p>
            <a:pPr marL="285750" indent="-285750">
              <a:buFont typeface="Arial"/>
              <a:buChar char="•"/>
            </a:pPr>
            <a:r>
              <a:rPr lang="en-US" dirty="0" smtClean="0">
                <a:ea typeface="宋体" pitchFamily="2" charset="-122"/>
              </a:rPr>
              <a:t>Various ministries and agencies </a:t>
            </a:r>
            <a:r>
              <a:rPr lang="zh-CN" altLang="en-US" dirty="0" smtClean="0">
                <a:ea typeface="宋体" pitchFamily="2" charset="-122"/>
              </a:rPr>
              <a:t>各部委和机构</a:t>
            </a:r>
            <a:endParaRPr lang="en-US" dirty="0" smtClean="0">
              <a:ea typeface="宋体" pitchFamily="2" charset="-122"/>
            </a:endParaRPr>
          </a:p>
          <a:p>
            <a:pPr marL="285750" indent="-285750">
              <a:buFont typeface="Arial"/>
              <a:buChar char="•"/>
            </a:pPr>
            <a:r>
              <a:rPr lang="en-US" dirty="0" smtClean="0">
                <a:ea typeface="宋体" pitchFamily="2" charset="-122"/>
              </a:rPr>
              <a:t>Ministry of Environmental Protection</a:t>
            </a:r>
            <a:r>
              <a:rPr lang="zh-CN" altLang="en-US" dirty="0" smtClean="0">
                <a:ea typeface="宋体" pitchFamily="2" charset="-122"/>
              </a:rPr>
              <a:t>环保部</a:t>
            </a:r>
            <a:endParaRPr lang="en-US" dirty="0" smtClean="0">
              <a:ea typeface="宋体" pitchFamily="2" charset="-122"/>
            </a:endParaRPr>
          </a:p>
          <a:p>
            <a:r>
              <a:rPr lang="en-US" dirty="0" smtClean="0">
                <a:ea typeface="宋体" pitchFamily="2" charset="-122"/>
              </a:rPr>
              <a:t> </a:t>
            </a:r>
          </a:p>
          <a:p>
            <a:endParaRPr lang="en-US" dirty="0"/>
          </a:p>
        </p:txBody>
      </p:sp>
      <p:cxnSp>
        <p:nvCxnSpPr>
          <p:cNvPr id="5" name="Straight Connector 4"/>
          <p:cNvCxnSpPr/>
          <p:nvPr/>
        </p:nvCxnSpPr>
        <p:spPr>
          <a:xfrm flipV="1">
            <a:off x="5724128" y="5733256"/>
            <a:ext cx="0"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7596336" y="5733256"/>
            <a:ext cx="0" cy="288032"/>
          </a:xfrm>
          <a:prstGeom prst="line">
            <a:avLst/>
          </a:prstGeom>
        </p:spPr>
        <p:style>
          <a:lnRef idx="2">
            <a:schemeClr val="accent1"/>
          </a:lnRef>
          <a:fillRef idx="0">
            <a:schemeClr val="accent1"/>
          </a:fillRef>
          <a:effectRef idx="1">
            <a:schemeClr val="accent1"/>
          </a:effectRef>
          <a:fontRef idx="minor">
            <a:schemeClr val="tx1"/>
          </a:fontRef>
        </p:style>
      </p:cxnSp>
      <p:sp>
        <p:nvSpPr>
          <p:cNvPr id="3" name="Striped Right Arrow 2"/>
          <p:cNvSpPr/>
          <p:nvPr/>
        </p:nvSpPr>
        <p:spPr>
          <a:xfrm>
            <a:off x="4211960" y="5805264"/>
            <a:ext cx="4536504" cy="2880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364088" y="5939988"/>
            <a:ext cx="652643" cy="369332"/>
          </a:xfrm>
          <a:prstGeom prst="rect">
            <a:avLst/>
          </a:prstGeom>
          <a:noFill/>
        </p:spPr>
        <p:txBody>
          <a:bodyPr wrap="none" rtlCol="0">
            <a:spAutoFit/>
          </a:bodyPr>
          <a:lstStyle/>
          <a:p>
            <a:r>
              <a:rPr lang="en-US" dirty="0" smtClean="0"/>
              <a:t>2015</a:t>
            </a:r>
            <a:endParaRPr lang="en-US" dirty="0"/>
          </a:p>
        </p:txBody>
      </p:sp>
      <p:sp>
        <p:nvSpPr>
          <p:cNvPr id="30" name="TextBox 29"/>
          <p:cNvSpPr txBox="1"/>
          <p:nvPr/>
        </p:nvSpPr>
        <p:spPr>
          <a:xfrm>
            <a:off x="7303733" y="5939988"/>
            <a:ext cx="652643" cy="369332"/>
          </a:xfrm>
          <a:prstGeom prst="rect">
            <a:avLst/>
          </a:prstGeom>
          <a:noFill/>
        </p:spPr>
        <p:txBody>
          <a:bodyPr wrap="none" rtlCol="0">
            <a:spAutoFit/>
          </a:bodyPr>
          <a:lstStyle/>
          <a:p>
            <a:r>
              <a:rPr lang="en-US" dirty="0" smtClean="0"/>
              <a:t>2020</a:t>
            </a:r>
            <a:endParaRPr lang="en-US" dirty="0"/>
          </a:p>
        </p:txBody>
      </p:sp>
      <p:sp>
        <p:nvSpPr>
          <p:cNvPr id="7" name="TextBox 6"/>
          <p:cNvSpPr txBox="1"/>
          <p:nvPr/>
        </p:nvSpPr>
        <p:spPr>
          <a:xfrm>
            <a:off x="4139952" y="4941168"/>
            <a:ext cx="1728192" cy="923330"/>
          </a:xfrm>
          <a:prstGeom prst="rect">
            <a:avLst/>
          </a:prstGeom>
          <a:noFill/>
        </p:spPr>
        <p:txBody>
          <a:bodyPr wrap="square" rtlCol="0">
            <a:spAutoFit/>
          </a:bodyPr>
          <a:lstStyle/>
          <a:p>
            <a:pPr algn="ctr"/>
            <a:r>
              <a:rPr lang="en-US" dirty="0" smtClean="0"/>
              <a:t>Legislation updates</a:t>
            </a:r>
          </a:p>
          <a:p>
            <a:pPr algn="ctr"/>
            <a:r>
              <a:rPr lang="zh-CN" altLang="en-US" dirty="0" smtClean="0"/>
              <a:t>立法修订</a:t>
            </a:r>
            <a:endParaRPr lang="en-US" dirty="0"/>
          </a:p>
        </p:txBody>
      </p:sp>
      <p:sp>
        <p:nvSpPr>
          <p:cNvPr id="8" name="TextBox 7"/>
          <p:cNvSpPr txBox="1"/>
          <p:nvPr/>
        </p:nvSpPr>
        <p:spPr>
          <a:xfrm>
            <a:off x="7639536" y="4948659"/>
            <a:ext cx="1194653" cy="923330"/>
          </a:xfrm>
          <a:prstGeom prst="rect">
            <a:avLst/>
          </a:prstGeom>
          <a:noFill/>
        </p:spPr>
        <p:txBody>
          <a:bodyPr wrap="square" rtlCol="0">
            <a:spAutoFit/>
          </a:bodyPr>
          <a:lstStyle/>
          <a:p>
            <a:r>
              <a:rPr lang="en-US" dirty="0" smtClean="0"/>
              <a:t>SC Law</a:t>
            </a:r>
          </a:p>
          <a:p>
            <a:r>
              <a:rPr lang="zh-CN" altLang="en-US" dirty="0" smtClean="0"/>
              <a:t>可持续</a:t>
            </a:r>
            <a:endParaRPr lang="en-US" altLang="zh-CN" dirty="0" smtClean="0"/>
          </a:p>
          <a:p>
            <a:r>
              <a:rPr lang="zh-CN" altLang="en-US" dirty="0" smtClean="0"/>
              <a:t>消费法</a:t>
            </a:r>
            <a:endParaRPr lang="en-US" dirty="0"/>
          </a:p>
        </p:txBody>
      </p:sp>
      <p:sp>
        <p:nvSpPr>
          <p:cNvPr id="31" name="TextBox 30"/>
          <p:cNvSpPr txBox="1"/>
          <p:nvPr/>
        </p:nvSpPr>
        <p:spPr>
          <a:xfrm>
            <a:off x="5724128" y="4953942"/>
            <a:ext cx="1872208" cy="923330"/>
          </a:xfrm>
          <a:prstGeom prst="rect">
            <a:avLst/>
          </a:prstGeom>
          <a:noFill/>
        </p:spPr>
        <p:txBody>
          <a:bodyPr wrap="square" rtlCol="0">
            <a:spAutoFit/>
          </a:bodyPr>
          <a:lstStyle/>
          <a:p>
            <a:pPr algn="ctr"/>
            <a:r>
              <a:rPr lang="en-US" dirty="0" smtClean="0"/>
              <a:t>SC in 13th Five Year Plan</a:t>
            </a:r>
          </a:p>
          <a:p>
            <a:pPr algn="ctr"/>
            <a:r>
              <a:rPr lang="zh-CN" altLang="en-US" dirty="0" smtClean="0"/>
              <a:t>纳入十三五规划</a:t>
            </a:r>
            <a:endParaRPr lang="en-US" dirty="0"/>
          </a:p>
        </p:txBody>
      </p:sp>
      <p:sp>
        <p:nvSpPr>
          <p:cNvPr id="25" name="Rectangle 2"/>
          <p:cNvSpPr txBox="1">
            <a:spLocks noChangeArrowheads="1"/>
          </p:cNvSpPr>
          <p:nvPr/>
        </p:nvSpPr>
        <p:spPr bwMode="gray">
          <a:xfrm>
            <a:off x="3362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lvl="1"/>
            <a:r>
              <a:rPr lang="en-US" altLang="zh-CN" sz="2400" dirty="0">
                <a:latin typeface="Times New Roman" pitchFamily="18" charset="0"/>
                <a:ea typeface="宋体" pitchFamily="2" charset="-122"/>
                <a:cs typeface="Times New Roman" pitchFamily="18" charset="0"/>
              </a:rPr>
              <a:t>Strategic Recommendation No 1 </a:t>
            </a:r>
          </a:p>
          <a:p>
            <a:pPr marL="0" lvl="1"/>
            <a:r>
              <a:rPr lang="zh-CN" altLang="en-US" sz="2000" dirty="0">
                <a:latin typeface="SimHei" pitchFamily="49" charset="-122"/>
                <a:ea typeface="SimHei" pitchFamily="49" charset="-122"/>
              </a:rPr>
              <a:t>战略建议一</a:t>
            </a:r>
            <a:endParaRPr lang="de-DE" sz="2000" dirty="0">
              <a:latin typeface="SimHei" pitchFamily="49" charset="-122"/>
              <a:ea typeface="SimHei" pitchFamily="49" charset="-122"/>
            </a:endParaRPr>
          </a:p>
        </p:txBody>
      </p:sp>
    </p:spTree>
    <p:extLst>
      <p:ext uri="{BB962C8B-B14F-4D97-AF65-F5344CB8AC3E}">
        <p14:creationId xmlns:p14="http://schemas.microsoft.com/office/powerpoint/2010/main" val="2529022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14" name="Rounded Rectangle 13"/>
          <p:cNvSpPr/>
          <p:nvPr/>
        </p:nvSpPr>
        <p:spPr>
          <a:xfrm>
            <a:off x="247414" y="1340769"/>
            <a:ext cx="8285025" cy="468052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55576" y="1484784"/>
            <a:ext cx="7344816" cy="1323439"/>
          </a:xfrm>
          <a:prstGeom prst="rect">
            <a:avLst/>
          </a:prstGeom>
        </p:spPr>
        <p:txBody>
          <a:bodyPr wrap="square">
            <a:spAutoFit/>
          </a:bodyPr>
          <a:lstStyle/>
          <a:p>
            <a:r>
              <a:rPr lang="en-GB" sz="2000" b="1" i="1" dirty="0"/>
              <a:t>RECOMMENDATION 2: Enable </a:t>
            </a:r>
            <a:r>
              <a:rPr lang="en-GB" sz="2000" b="1" i="1" dirty="0" smtClean="0"/>
              <a:t>institutional </a:t>
            </a:r>
            <a:r>
              <a:rPr lang="en-GB" sz="2000" b="1" i="1" dirty="0"/>
              <a:t>I</a:t>
            </a:r>
            <a:r>
              <a:rPr lang="en-GB" sz="2000" b="1" i="1" dirty="0" smtClean="0"/>
              <a:t>nnovations </a:t>
            </a:r>
            <a:r>
              <a:rPr lang="en-GB" sz="2000" b="1" i="1" dirty="0"/>
              <a:t>f</a:t>
            </a:r>
            <a:r>
              <a:rPr lang="en-GB" sz="2000" b="1" i="1" dirty="0" smtClean="0"/>
              <a:t>or </a:t>
            </a:r>
            <a:r>
              <a:rPr lang="en-GB" sz="2000" b="1" i="1" dirty="0"/>
              <a:t>SC i</a:t>
            </a:r>
            <a:r>
              <a:rPr lang="en-GB" sz="2000" b="1" i="1" dirty="0" smtClean="0"/>
              <a:t>n </a:t>
            </a:r>
            <a:r>
              <a:rPr lang="en-GB" sz="2000" b="1" i="1" dirty="0"/>
              <a:t>t</a:t>
            </a:r>
            <a:r>
              <a:rPr lang="en-GB" sz="2000" b="1" i="1" dirty="0" smtClean="0"/>
              <a:t>he </a:t>
            </a:r>
            <a:r>
              <a:rPr lang="en-GB" sz="2000" b="1" i="1" dirty="0"/>
              <a:t>a</a:t>
            </a:r>
            <a:r>
              <a:rPr lang="en-GB" sz="2000" b="1" i="1" dirty="0" smtClean="0"/>
              <a:t>dministrative </a:t>
            </a:r>
            <a:r>
              <a:rPr lang="en-GB" sz="2000" b="1" i="1" dirty="0"/>
              <a:t>S</a:t>
            </a:r>
            <a:r>
              <a:rPr lang="en-GB" sz="2000" b="1" i="1" dirty="0" smtClean="0"/>
              <a:t>ystem </a:t>
            </a:r>
            <a:r>
              <a:rPr lang="en-GB" sz="2000" b="1" i="1" dirty="0"/>
              <a:t>a</a:t>
            </a:r>
            <a:r>
              <a:rPr lang="en-GB" sz="2000" b="1" i="1" dirty="0" smtClean="0"/>
              <a:t>nd Society</a:t>
            </a:r>
          </a:p>
          <a:p>
            <a:r>
              <a:rPr lang="zh-CN" altLang="en-US" sz="2000" b="1" dirty="0"/>
              <a:t>建议</a:t>
            </a:r>
            <a:r>
              <a:rPr lang="en-US" sz="2000" b="1" dirty="0"/>
              <a:t>2</a:t>
            </a:r>
            <a:r>
              <a:rPr lang="zh-CN" altLang="en-US" sz="2000" b="1" dirty="0"/>
              <a:t>：在执政体系内</a:t>
            </a:r>
            <a:r>
              <a:rPr lang="zh-CN" altLang="en-US" sz="2000" b="1" dirty="0" smtClean="0"/>
              <a:t>与全社会</a:t>
            </a:r>
            <a:r>
              <a:rPr lang="zh-CN" altLang="en-US" sz="2000" b="1" dirty="0"/>
              <a:t>中推动可持续消费制度创新</a:t>
            </a:r>
            <a:endParaRPr lang="de-DE" sz="2000" dirty="0"/>
          </a:p>
          <a:p>
            <a:pPr algn="ctr"/>
            <a:endParaRPr lang="de-DE" sz="2000" b="1" i="1" dirty="0"/>
          </a:p>
        </p:txBody>
      </p:sp>
      <p:sp>
        <p:nvSpPr>
          <p:cNvPr id="16" name="Rectangle 15"/>
          <p:cNvSpPr/>
          <p:nvPr/>
        </p:nvSpPr>
        <p:spPr>
          <a:xfrm>
            <a:off x="751473" y="2564904"/>
            <a:ext cx="8069002" cy="1200329"/>
          </a:xfrm>
          <a:prstGeom prst="rect">
            <a:avLst/>
          </a:prstGeom>
        </p:spPr>
        <p:txBody>
          <a:bodyPr wrap="square">
            <a:spAutoFit/>
          </a:bodyPr>
          <a:lstStyle/>
          <a:p>
            <a:pPr defTabSz="538163"/>
            <a:r>
              <a:rPr lang="en-GB" dirty="0" smtClean="0"/>
              <a:t>2.1	Set </a:t>
            </a:r>
            <a:r>
              <a:rPr lang="en-GB" dirty="0"/>
              <a:t>up an inter-ministerial cooperation mechanism on SC and </a:t>
            </a:r>
            <a:r>
              <a:rPr lang="en-GB" dirty="0" smtClean="0"/>
              <a:t/>
            </a:r>
            <a:br>
              <a:rPr lang="en-GB" dirty="0" smtClean="0"/>
            </a:br>
            <a:r>
              <a:rPr lang="en-GB" dirty="0" smtClean="0"/>
              <a:t>	Green Development</a:t>
            </a:r>
          </a:p>
          <a:p>
            <a:pPr defTabSz="538163"/>
            <a:r>
              <a:rPr lang="de-DE" altLang="zh-CN" dirty="0" smtClean="0"/>
              <a:t>	</a:t>
            </a:r>
            <a:r>
              <a:rPr lang="zh-CN" altLang="en-US" dirty="0" smtClean="0"/>
              <a:t>建立可持续消费与绿色发展部际间协调</a:t>
            </a:r>
            <a:r>
              <a:rPr lang="zh-CN" altLang="en-US" dirty="0"/>
              <a:t>合作机制</a:t>
            </a:r>
            <a:endParaRPr lang="de-DE" dirty="0"/>
          </a:p>
          <a:p>
            <a:pPr algn="ctr"/>
            <a:r>
              <a:rPr lang="de-DE" dirty="0" smtClean="0">
                <a:effectLst/>
              </a:rPr>
              <a:t> </a:t>
            </a:r>
            <a:endParaRPr lang="en-US" dirty="0"/>
          </a:p>
        </p:txBody>
      </p:sp>
      <p:sp>
        <p:nvSpPr>
          <p:cNvPr id="17" name="Rectangle 16"/>
          <p:cNvSpPr/>
          <p:nvPr/>
        </p:nvSpPr>
        <p:spPr>
          <a:xfrm>
            <a:off x="763622" y="3524815"/>
            <a:ext cx="7776862" cy="1200329"/>
          </a:xfrm>
          <a:prstGeom prst="rect">
            <a:avLst/>
          </a:prstGeom>
        </p:spPr>
        <p:txBody>
          <a:bodyPr wrap="square">
            <a:spAutoFit/>
          </a:bodyPr>
          <a:lstStyle/>
          <a:p>
            <a:pPr defTabSz="538163"/>
            <a:r>
              <a:rPr lang="en-GB" dirty="0" smtClean="0"/>
              <a:t>2.2	Enhance </a:t>
            </a:r>
            <a:r>
              <a:rPr lang="en-GB" dirty="0"/>
              <a:t>credibility and independence of China’s product certification </a:t>
            </a:r>
            <a:endParaRPr lang="en-GB" dirty="0" smtClean="0"/>
          </a:p>
          <a:p>
            <a:pPr defTabSz="538163"/>
            <a:r>
              <a:rPr lang="en-GB" dirty="0"/>
              <a:t>	</a:t>
            </a:r>
            <a:r>
              <a:rPr lang="en-GB" dirty="0" smtClean="0"/>
              <a:t>systems</a:t>
            </a:r>
          </a:p>
          <a:p>
            <a:pPr defTabSz="538163"/>
            <a:r>
              <a:rPr lang="de-DE" altLang="zh-CN" dirty="0" smtClean="0"/>
              <a:t>	</a:t>
            </a:r>
            <a:r>
              <a:rPr lang="zh-CN" altLang="en-US" dirty="0" smtClean="0"/>
              <a:t>提</a:t>
            </a:r>
            <a:r>
              <a:rPr lang="zh-CN" altLang="en-US" dirty="0"/>
              <a:t>高中国产品认证体系的公信力与独立性</a:t>
            </a:r>
            <a:endParaRPr lang="de-DE" dirty="0"/>
          </a:p>
          <a:p>
            <a:pPr algn="ctr"/>
            <a:endParaRPr lang="de-DE" dirty="0"/>
          </a:p>
        </p:txBody>
      </p:sp>
      <p:sp>
        <p:nvSpPr>
          <p:cNvPr id="18" name="Rectangle 17"/>
          <p:cNvSpPr/>
          <p:nvPr/>
        </p:nvSpPr>
        <p:spPr>
          <a:xfrm>
            <a:off x="755577" y="4521894"/>
            <a:ext cx="8208913" cy="923330"/>
          </a:xfrm>
          <a:prstGeom prst="rect">
            <a:avLst/>
          </a:prstGeom>
        </p:spPr>
        <p:txBody>
          <a:bodyPr wrap="square">
            <a:spAutoFit/>
          </a:bodyPr>
          <a:lstStyle/>
          <a:p>
            <a:pPr defTabSz="538163"/>
            <a:r>
              <a:rPr lang="en-GB" dirty="0" smtClean="0"/>
              <a:t>2.3	Initiate </a:t>
            </a:r>
            <a:r>
              <a:rPr lang="en-GB" dirty="0"/>
              <a:t>local pilot projects for </a:t>
            </a:r>
            <a:r>
              <a:rPr lang="en-GB" dirty="0" smtClean="0"/>
              <a:t>Sustainable Consumption </a:t>
            </a:r>
          </a:p>
          <a:p>
            <a:pPr defTabSz="538163"/>
            <a:r>
              <a:rPr lang="de-DE" altLang="zh-CN" dirty="0" smtClean="0"/>
              <a:t>	</a:t>
            </a:r>
            <a:r>
              <a:rPr lang="zh-CN" altLang="en-US" dirty="0" smtClean="0"/>
              <a:t>开展可持续消费地方试点项目 </a:t>
            </a:r>
            <a:endParaRPr lang="de-DE" dirty="0"/>
          </a:p>
          <a:p>
            <a:endParaRPr lang="en-US" dirty="0"/>
          </a:p>
        </p:txBody>
      </p:sp>
      <p:sp>
        <p:nvSpPr>
          <p:cNvPr id="19" name="Rectangle 18"/>
          <p:cNvSpPr/>
          <p:nvPr/>
        </p:nvSpPr>
        <p:spPr>
          <a:xfrm>
            <a:off x="755578" y="5302949"/>
            <a:ext cx="7704856" cy="646331"/>
          </a:xfrm>
          <a:prstGeom prst="rect">
            <a:avLst/>
          </a:prstGeom>
        </p:spPr>
        <p:txBody>
          <a:bodyPr wrap="square">
            <a:spAutoFit/>
          </a:bodyPr>
          <a:lstStyle/>
          <a:p>
            <a:pPr defTabSz="538163"/>
            <a:r>
              <a:rPr lang="en-GB" dirty="0" smtClean="0"/>
              <a:t>2.4	Develop </a:t>
            </a:r>
            <a:r>
              <a:rPr lang="en-GB" dirty="0"/>
              <a:t>and apply SC indicator </a:t>
            </a:r>
            <a:r>
              <a:rPr lang="en-GB" dirty="0" smtClean="0"/>
              <a:t>systems</a:t>
            </a:r>
          </a:p>
          <a:p>
            <a:pPr defTabSz="538163"/>
            <a:r>
              <a:rPr lang="de-DE" altLang="zh-CN" dirty="0" smtClean="0"/>
              <a:t>	</a:t>
            </a:r>
            <a:r>
              <a:rPr lang="zh-CN" altLang="en-US" dirty="0" smtClean="0"/>
              <a:t>建立并应用可持续消费指标</a:t>
            </a:r>
            <a:r>
              <a:rPr lang="zh-CN" altLang="en-US" dirty="0"/>
              <a:t>体系</a:t>
            </a:r>
            <a:r>
              <a:rPr lang="de-DE" dirty="0"/>
              <a:t> </a:t>
            </a:r>
            <a:r>
              <a:rPr lang="en-GB" dirty="0" smtClean="0"/>
              <a:t> </a:t>
            </a:r>
            <a:endParaRPr lang="en-US" dirty="0"/>
          </a:p>
        </p:txBody>
      </p:sp>
      <p:sp>
        <p:nvSpPr>
          <p:cNvPr id="20" name="Rectangle 2"/>
          <p:cNvSpPr txBox="1">
            <a:spLocks noChangeArrowheads="1"/>
          </p:cNvSpPr>
          <p:nvPr/>
        </p:nvSpPr>
        <p:spPr bwMode="gray">
          <a:xfrm>
            <a:off x="3362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lvl="1"/>
            <a:r>
              <a:rPr lang="en-US" altLang="zh-CN" sz="2400" dirty="0">
                <a:latin typeface="Times New Roman" pitchFamily="18" charset="0"/>
                <a:ea typeface="宋体" pitchFamily="2" charset="-122"/>
                <a:cs typeface="Times New Roman" pitchFamily="18" charset="0"/>
              </a:rPr>
              <a:t>Strategic Recommendation No </a:t>
            </a:r>
            <a:r>
              <a:rPr lang="en-US" altLang="zh-CN" sz="2400" dirty="0" smtClean="0">
                <a:latin typeface="Times New Roman" pitchFamily="18" charset="0"/>
                <a:ea typeface="宋体" pitchFamily="2" charset="-122"/>
                <a:cs typeface="Times New Roman" pitchFamily="18" charset="0"/>
              </a:rPr>
              <a:t>2 </a:t>
            </a:r>
            <a:endParaRPr lang="en-US" altLang="zh-CN" sz="2400" dirty="0">
              <a:latin typeface="Times New Roman" pitchFamily="18" charset="0"/>
              <a:ea typeface="宋体" pitchFamily="2" charset="-122"/>
              <a:cs typeface="Times New Roman" pitchFamily="18" charset="0"/>
            </a:endParaRPr>
          </a:p>
          <a:p>
            <a:pPr marL="0" lvl="1"/>
            <a:r>
              <a:rPr lang="zh-CN" altLang="en-US" sz="2000" dirty="0">
                <a:latin typeface="SimHei" pitchFamily="49" charset="-122"/>
                <a:ea typeface="SimHei" pitchFamily="49" charset="-122"/>
              </a:rPr>
              <a:t>战略建</a:t>
            </a:r>
            <a:r>
              <a:rPr lang="zh-CN" altLang="en-US" sz="2000" dirty="0" smtClean="0">
                <a:latin typeface="SimHei" pitchFamily="49" charset="-122"/>
                <a:ea typeface="SimHei" pitchFamily="49" charset="-122"/>
              </a:rPr>
              <a:t>议二</a:t>
            </a:r>
            <a:endParaRPr lang="de-DE" sz="2000" dirty="0">
              <a:latin typeface="SimHei" pitchFamily="49" charset="-122"/>
              <a:ea typeface="SimHei" pitchFamily="49" charset="-122"/>
            </a:endParaRPr>
          </a:p>
        </p:txBody>
      </p:sp>
    </p:spTree>
    <p:extLst>
      <p:ext uri="{BB962C8B-B14F-4D97-AF65-F5344CB8AC3E}">
        <p14:creationId xmlns:p14="http://schemas.microsoft.com/office/powerpoint/2010/main" val="2024786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067944" y="4149080"/>
            <a:ext cx="4968552" cy="2232248"/>
          </a:xfrm>
          <a:prstGeom prst="roundRect">
            <a:avLst/>
          </a:prstGeom>
          <a:gradFill flip="none" rotWithShape="1">
            <a:gsLst>
              <a:gs pos="0">
                <a:schemeClr val="accent1">
                  <a:shade val="51000"/>
                  <a:satMod val="130000"/>
                  <a:alpha val="14000"/>
                </a:schemeClr>
              </a:gs>
              <a:gs pos="80000">
                <a:schemeClr val="accent1">
                  <a:shade val="93000"/>
                  <a:satMod val="130000"/>
                  <a:alpha val="14000"/>
                </a:schemeClr>
              </a:gs>
              <a:gs pos="100000">
                <a:schemeClr val="accent1">
                  <a:shade val="94000"/>
                  <a:satMod val="135000"/>
                  <a:alpha val="14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9" name="AutoShape 4"/>
          <p:cNvSpPr>
            <a:spLocks noChangeArrowheads="1"/>
          </p:cNvSpPr>
          <p:nvPr/>
        </p:nvSpPr>
        <p:spPr bwMode="auto">
          <a:xfrm>
            <a:off x="4355976" y="1124744"/>
            <a:ext cx="4464496" cy="2808312"/>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27" name="Rectangle 34"/>
          <p:cNvSpPr>
            <a:spLocks noChangeArrowheads="1"/>
          </p:cNvSpPr>
          <p:nvPr/>
        </p:nvSpPr>
        <p:spPr bwMode="auto">
          <a:xfrm>
            <a:off x="4499992" y="1268760"/>
            <a:ext cx="417646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b="1" dirty="0" smtClean="0">
                <a:ea typeface="宋体" pitchFamily="2" charset="-122"/>
              </a:rPr>
              <a:t>International experiences </a:t>
            </a:r>
            <a:r>
              <a:rPr lang="zh-CN" altLang="en-US" b="1" dirty="0" smtClean="0">
                <a:ea typeface="宋体" pitchFamily="2" charset="-122"/>
              </a:rPr>
              <a:t>国际经验</a:t>
            </a:r>
            <a:r>
              <a:rPr lang="en-US" altLang="zh-CN" b="1" dirty="0" smtClean="0">
                <a:ea typeface="宋体" pitchFamily="2" charset="-122"/>
              </a:rPr>
              <a:t>:</a:t>
            </a:r>
          </a:p>
          <a:p>
            <a:pPr marL="285750" indent="-285750">
              <a:buFont typeface="Arial"/>
              <a:buChar char="•"/>
            </a:pPr>
            <a:r>
              <a:rPr lang="en-US" altLang="zh-CN" dirty="0" smtClean="0">
                <a:ea typeface="宋体" pitchFamily="2" charset="-122"/>
              </a:rPr>
              <a:t>EU </a:t>
            </a:r>
            <a:r>
              <a:rPr lang="en-US" altLang="zh-CN" dirty="0" err="1" smtClean="0">
                <a:ea typeface="宋体" pitchFamily="2" charset="-122"/>
              </a:rPr>
              <a:t>Ecolabel</a:t>
            </a:r>
            <a:r>
              <a:rPr lang="en-US" altLang="zh-CN" dirty="0" smtClean="0">
                <a:ea typeface="宋体" pitchFamily="2" charset="-122"/>
              </a:rPr>
              <a:t>, Germany’s “Blue Angel”, Danish Eco-food label </a:t>
            </a:r>
            <a:r>
              <a:rPr lang="zh-CN" altLang="en-US" dirty="0" smtClean="0">
                <a:ea typeface="宋体" pitchFamily="2" charset="-122"/>
              </a:rPr>
              <a:t>欧盟生态标识，德国蓝色天使，丹麦生态食品标签</a:t>
            </a:r>
            <a:endParaRPr lang="en-US" altLang="zh-CN" dirty="0" smtClean="0">
              <a:ea typeface="宋体" pitchFamily="2" charset="-122"/>
            </a:endParaRPr>
          </a:p>
          <a:p>
            <a:pPr marL="285750" indent="-285750">
              <a:buFont typeface="Arial"/>
              <a:buChar char="•"/>
            </a:pPr>
            <a:r>
              <a:rPr lang="en-US" altLang="zh-CN" dirty="0" smtClean="0">
                <a:ea typeface="宋体" pitchFamily="2" charset="-122"/>
              </a:rPr>
              <a:t>One Planet Living Communities in UK </a:t>
            </a:r>
            <a:r>
              <a:rPr lang="zh-CN" altLang="en-US" dirty="0" smtClean="0">
                <a:ea typeface="宋体" pitchFamily="2" charset="-122"/>
              </a:rPr>
              <a:t>英国一个地球生活社区</a:t>
            </a:r>
            <a:endParaRPr lang="en-US" altLang="zh-CN" dirty="0" smtClean="0">
              <a:ea typeface="宋体" pitchFamily="2" charset="-122"/>
            </a:endParaRPr>
          </a:p>
          <a:p>
            <a:pPr marL="285750" indent="-285750">
              <a:buFont typeface="Arial"/>
              <a:buChar char="•"/>
            </a:pPr>
            <a:r>
              <a:rPr lang="en-US" altLang="zh-CN" dirty="0" smtClean="0">
                <a:ea typeface="宋体" pitchFamily="2" charset="-122"/>
              </a:rPr>
              <a:t>SC Indicators of the European Environment Agency </a:t>
            </a:r>
            <a:r>
              <a:rPr lang="zh-CN" altLang="en-US" dirty="0" smtClean="0">
                <a:ea typeface="宋体" pitchFamily="2" charset="-122"/>
              </a:rPr>
              <a:t>欧洲环境署的可持续消费指标</a:t>
            </a:r>
            <a:endParaRPr lang="en-US" altLang="zh-CN" dirty="0" smtClean="0">
              <a:ea typeface="宋体" pitchFamily="2" charset="-122"/>
            </a:endParaRPr>
          </a:p>
        </p:txBody>
      </p:sp>
      <p:sp>
        <p:nvSpPr>
          <p:cNvPr id="14" name="Rounded Rectangle 13"/>
          <p:cNvSpPr/>
          <p:nvPr/>
        </p:nvSpPr>
        <p:spPr>
          <a:xfrm>
            <a:off x="467544" y="1340769"/>
            <a:ext cx="3528392" cy="172819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11560" y="1412776"/>
            <a:ext cx="3339486" cy="1323439"/>
          </a:xfrm>
          <a:prstGeom prst="rect">
            <a:avLst/>
          </a:prstGeom>
        </p:spPr>
        <p:txBody>
          <a:bodyPr wrap="square">
            <a:spAutoFit/>
          </a:bodyPr>
          <a:lstStyle/>
          <a:p>
            <a:r>
              <a:rPr lang="en-GB" sz="1600" b="1" i="1" dirty="0"/>
              <a:t>RECOMMENDATION 2: Enable i</a:t>
            </a:r>
            <a:r>
              <a:rPr lang="en-GB" sz="1600" b="1" i="1" dirty="0" smtClean="0"/>
              <a:t>nstitutional </a:t>
            </a:r>
            <a:r>
              <a:rPr lang="en-GB" sz="1600" b="1" i="1" dirty="0"/>
              <a:t>I</a:t>
            </a:r>
            <a:r>
              <a:rPr lang="en-GB" sz="1600" b="1" i="1" dirty="0" smtClean="0"/>
              <a:t>nnovations </a:t>
            </a:r>
            <a:r>
              <a:rPr lang="en-GB" sz="1600" b="1" i="1" dirty="0"/>
              <a:t>f</a:t>
            </a:r>
            <a:r>
              <a:rPr lang="en-GB" sz="1600" b="1" i="1" dirty="0" smtClean="0"/>
              <a:t>or </a:t>
            </a:r>
            <a:r>
              <a:rPr lang="en-GB" sz="1600" b="1" i="1" dirty="0"/>
              <a:t>SC i</a:t>
            </a:r>
            <a:r>
              <a:rPr lang="en-GB" sz="1600" b="1" i="1" dirty="0" smtClean="0"/>
              <a:t>n </a:t>
            </a:r>
            <a:r>
              <a:rPr lang="en-GB" sz="1600" b="1" i="1" dirty="0"/>
              <a:t>t</a:t>
            </a:r>
            <a:r>
              <a:rPr lang="en-GB" sz="1600" b="1" i="1" dirty="0" smtClean="0"/>
              <a:t>he </a:t>
            </a:r>
            <a:r>
              <a:rPr lang="en-GB" sz="1600" b="1" i="1" dirty="0"/>
              <a:t>a</a:t>
            </a:r>
            <a:r>
              <a:rPr lang="en-GB" sz="1600" b="1" i="1" dirty="0" smtClean="0"/>
              <a:t>dministrative </a:t>
            </a:r>
            <a:r>
              <a:rPr lang="en-GB" sz="1600" b="1" i="1" dirty="0"/>
              <a:t>S</a:t>
            </a:r>
            <a:r>
              <a:rPr lang="en-GB" sz="1600" b="1" i="1" dirty="0" smtClean="0"/>
              <a:t>ystem </a:t>
            </a:r>
            <a:r>
              <a:rPr lang="en-GB" sz="1600" b="1" i="1" dirty="0"/>
              <a:t>a</a:t>
            </a:r>
            <a:r>
              <a:rPr lang="en-GB" sz="1600" b="1" i="1" dirty="0" smtClean="0"/>
              <a:t>nd Society</a:t>
            </a:r>
          </a:p>
          <a:p>
            <a:r>
              <a:rPr lang="zh-CN" altLang="en-US" sz="1600" b="1" dirty="0"/>
              <a:t>建议</a:t>
            </a:r>
            <a:r>
              <a:rPr lang="en-US" sz="1600" b="1" dirty="0"/>
              <a:t>2</a:t>
            </a:r>
            <a:r>
              <a:rPr lang="zh-CN" altLang="en-US" sz="1600" b="1" dirty="0"/>
              <a:t>：在执政体系内</a:t>
            </a:r>
            <a:r>
              <a:rPr lang="zh-CN" altLang="en-US" sz="1600" b="1" dirty="0" smtClean="0"/>
              <a:t>与全社会</a:t>
            </a:r>
            <a:r>
              <a:rPr lang="zh-CN" altLang="en-US" sz="1600" b="1" dirty="0"/>
              <a:t>中推动可持续消费制度创</a:t>
            </a:r>
            <a:r>
              <a:rPr lang="zh-CN" altLang="en-US" sz="1600" b="1" dirty="0" smtClean="0"/>
              <a:t>新</a:t>
            </a:r>
            <a:endParaRPr lang="de-DE" sz="1600" dirty="0"/>
          </a:p>
        </p:txBody>
      </p:sp>
      <p:cxnSp>
        <p:nvCxnSpPr>
          <p:cNvPr id="20" name="Straight Connector 19"/>
          <p:cNvCxnSpPr/>
          <p:nvPr/>
        </p:nvCxnSpPr>
        <p:spPr>
          <a:xfrm flipV="1">
            <a:off x="5724128" y="5733256"/>
            <a:ext cx="0"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8388424" y="5733256"/>
            <a:ext cx="0" cy="288032"/>
          </a:xfrm>
          <a:prstGeom prst="line">
            <a:avLst/>
          </a:prstGeom>
        </p:spPr>
        <p:style>
          <a:lnRef idx="2">
            <a:schemeClr val="accent1"/>
          </a:lnRef>
          <a:fillRef idx="0">
            <a:schemeClr val="accent1"/>
          </a:fillRef>
          <a:effectRef idx="1">
            <a:schemeClr val="accent1"/>
          </a:effectRef>
          <a:fontRef idx="minor">
            <a:schemeClr val="tx1"/>
          </a:fontRef>
        </p:style>
      </p:cxnSp>
      <p:sp>
        <p:nvSpPr>
          <p:cNvPr id="22" name="Striped Right Arrow 21"/>
          <p:cNvSpPr/>
          <p:nvPr/>
        </p:nvSpPr>
        <p:spPr>
          <a:xfrm>
            <a:off x="4499992" y="5805264"/>
            <a:ext cx="4392488" cy="2880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364088" y="5939988"/>
            <a:ext cx="652643" cy="369332"/>
          </a:xfrm>
          <a:prstGeom prst="rect">
            <a:avLst/>
          </a:prstGeom>
          <a:noFill/>
        </p:spPr>
        <p:txBody>
          <a:bodyPr wrap="none" rtlCol="0">
            <a:spAutoFit/>
          </a:bodyPr>
          <a:lstStyle/>
          <a:p>
            <a:r>
              <a:rPr lang="en-US" dirty="0" smtClean="0"/>
              <a:t>2015</a:t>
            </a:r>
            <a:endParaRPr lang="en-US" dirty="0"/>
          </a:p>
        </p:txBody>
      </p:sp>
      <p:sp>
        <p:nvSpPr>
          <p:cNvPr id="24" name="TextBox 23"/>
          <p:cNvSpPr txBox="1"/>
          <p:nvPr/>
        </p:nvSpPr>
        <p:spPr>
          <a:xfrm>
            <a:off x="8095821" y="5949280"/>
            <a:ext cx="652643" cy="369332"/>
          </a:xfrm>
          <a:prstGeom prst="rect">
            <a:avLst/>
          </a:prstGeom>
          <a:noFill/>
        </p:spPr>
        <p:txBody>
          <a:bodyPr wrap="none" rtlCol="0">
            <a:spAutoFit/>
          </a:bodyPr>
          <a:lstStyle/>
          <a:p>
            <a:r>
              <a:rPr lang="en-US" dirty="0" smtClean="0"/>
              <a:t>2020</a:t>
            </a:r>
            <a:endParaRPr lang="en-US" dirty="0"/>
          </a:p>
        </p:txBody>
      </p:sp>
      <p:sp>
        <p:nvSpPr>
          <p:cNvPr id="25" name="AutoShape 4"/>
          <p:cNvSpPr>
            <a:spLocks noChangeArrowheads="1"/>
          </p:cNvSpPr>
          <p:nvPr/>
        </p:nvSpPr>
        <p:spPr bwMode="auto">
          <a:xfrm>
            <a:off x="179512" y="3284984"/>
            <a:ext cx="3744416" cy="3024336"/>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6" name="Rectangle 34"/>
          <p:cNvSpPr>
            <a:spLocks noChangeArrowheads="1"/>
          </p:cNvSpPr>
          <p:nvPr/>
        </p:nvSpPr>
        <p:spPr bwMode="auto">
          <a:xfrm>
            <a:off x="539552" y="3356992"/>
            <a:ext cx="26788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smtClean="0">
                <a:ea typeface="宋体" pitchFamily="2" charset="-122"/>
              </a:rPr>
              <a:t>Whom to involve? </a:t>
            </a:r>
            <a:r>
              <a:rPr lang="zh-CN" altLang="en-US" b="1" dirty="0" smtClean="0">
                <a:ea typeface="宋体" pitchFamily="2" charset="-122"/>
              </a:rPr>
              <a:t>参与方</a:t>
            </a:r>
            <a:endParaRPr lang="en-US" altLang="zh-CN" b="1" dirty="0">
              <a:ea typeface="宋体" pitchFamily="2" charset="-122"/>
            </a:endParaRPr>
          </a:p>
        </p:txBody>
      </p:sp>
      <p:sp>
        <p:nvSpPr>
          <p:cNvPr id="28" name="TextBox 27"/>
          <p:cNvSpPr txBox="1"/>
          <p:nvPr/>
        </p:nvSpPr>
        <p:spPr>
          <a:xfrm>
            <a:off x="179512" y="3717032"/>
            <a:ext cx="3816424" cy="2585323"/>
          </a:xfrm>
          <a:prstGeom prst="rect">
            <a:avLst/>
          </a:prstGeom>
          <a:noFill/>
        </p:spPr>
        <p:txBody>
          <a:bodyPr wrap="square" rtlCol="0">
            <a:spAutoFit/>
          </a:bodyPr>
          <a:lstStyle/>
          <a:p>
            <a:pPr marL="285750" indent="-285750">
              <a:buFont typeface="Arial"/>
              <a:buChar char="•"/>
            </a:pPr>
            <a:r>
              <a:rPr lang="en-US" dirty="0">
                <a:ea typeface="宋体" pitchFamily="2" charset="-122"/>
              </a:rPr>
              <a:t>Various ministries and </a:t>
            </a:r>
            <a:r>
              <a:rPr lang="en-US" dirty="0" smtClean="0">
                <a:ea typeface="宋体" pitchFamily="2" charset="-122"/>
              </a:rPr>
              <a:t>agencies  </a:t>
            </a:r>
          </a:p>
          <a:p>
            <a:r>
              <a:rPr lang="en-US" altLang="zh-CN" dirty="0" smtClean="0">
                <a:ea typeface="宋体" pitchFamily="2" charset="-122"/>
              </a:rPr>
              <a:t>     </a:t>
            </a:r>
            <a:r>
              <a:rPr lang="zh-CN" altLang="en-US" dirty="0" smtClean="0">
                <a:ea typeface="宋体" pitchFamily="2" charset="-122"/>
              </a:rPr>
              <a:t>各部委和机构</a:t>
            </a:r>
            <a:endParaRPr lang="en-US" altLang="zh-CN" dirty="0" smtClean="0">
              <a:ea typeface="宋体" pitchFamily="2" charset="-122"/>
            </a:endParaRPr>
          </a:p>
          <a:p>
            <a:pPr marL="285750" indent="-285750">
              <a:buFont typeface="Arial"/>
              <a:buChar char="•"/>
            </a:pPr>
            <a:r>
              <a:rPr lang="en-US" altLang="zh-CN" dirty="0" smtClean="0">
                <a:ea typeface="宋体" pitchFamily="2" charset="-122"/>
              </a:rPr>
              <a:t>National and int. </a:t>
            </a:r>
            <a:r>
              <a:rPr lang="en-US" altLang="zh-CN" dirty="0">
                <a:ea typeface="宋体" pitchFamily="2" charset="-122"/>
              </a:rPr>
              <a:t>p</a:t>
            </a:r>
            <a:r>
              <a:rPr lang="en-US" altLang="zh-CN" dirty="0" smtClean="0">
                <a:ea typeface="宋体" pitchFamily="2" charset="-122"/>
              </a:rPr>
              <a:t>roduct certification bodies                          </a:t>
            </a:r>
            <a:r>
              <a:rPr lang="zh-CN" altLang="en-US" dirty="0" smtClean="0">
                <a:ea typeface="宋体" pitchFamily="2" charset="-122"/>
              </a:rPr>
              <a:t>国内外产品认证机构</a:t>
            </a:r>
            <a:endParaRPr lang="en-US" altLang="zh-CN" dirty="0" smtClean="0">
              <a:ea typeface="宋体" pitchFamily="2" charset="-122"/>
            </a:endParaRPr>
          </a:p>
          <a:p>
            <a:pPr marL="285750" indent="-285750">
              <a:buFont typeface="Arial"/>
              <a:buChar char="•"/>
            </a:pPr>
            <a:r>
              <a:rPr lang="en-US" altLang="zh-CN" dirty="0" smtClean="0">
                <a:ea typeface="宋体" pitchFamily="2" charset="-122"/>
              </a:rPr>
              <a:t>Local governments &amp; communities</a:t>
            </a:r>
            <a:r>
              <a:rPr lang="zh-CN" altLang="en-US" dirty="0" smtClean="0">
                <a:ea typeface="宋体" pitchFamily="2" charset="-122"/>
              </a:rPr>
              <a:t>地方政府和社区</a:t>
            </a:r>
            <a:endParaRPr lang="en-US" altLang="zh-CN" dirty="0" smtClean="0">
              <a:ea typeface="宋体" pitchFamily="2" charset="-122"/>
            </a:endParaRPr>
          </a:p>
          <a:p>
            <a:pPr marL="285750" indent="-285750">
              <a:buFont typeface="Arial"/>
              <a:buChar char="•"/>
            </a:pPr>
            <a:r>
              <a:rPr lang="en-US" altLang="zh-CN" dirty="0" smtClean="0">
                <a:ea typeface="宋体" pitchFamily="2" charset="-122"/>
              </a:rPr>
              <a:t>National and int. </a:t>
            </a:r>
            <a:r>
              <a:rPr lang="en-US" altLang="zh-CN" dirty="0">
                <a:ea typeface="宋体" pitchFamily="2" charset="-122"/>
              </a:rPr>
              <a:t>r</a:t>
            </a:r>
            <a:r>
              <a:rPr lang="en-US" altLang="zh-CN" dirty="0" smtClean="0">
                <a:ea typeface="宋体" pitchFamily="2" charset="-122"/>
              </a:rPr>
              <a:t>esearch institutions </a:t>
            </a:r>
            <a:r>
              <a:rPr lang="zh-CN" altLang="en-US" dirty="0" smtClean="0">
                <a:ea typeface="宋体" pitchFamily="2" charset="-122"/>
              </a:rPr>
              <a:t>国内外研究机构</a:t>
            </a:r>
            <a:endParaRPr lang="en-US" altLang="zh-CN" dirty="0" smtClean="0">
              <a:ea typeface="宋体" pitchFamily="2" charset="-122"/>
            </a:endParaRPr>
          </a:p>
        </p:txBody>
      </p:sp>
      <p:sp>
        <p:nvSpPr>
          <p:cNvPr id="30" name="TextBox 29"/>
          <p:cNvSpPr txBox="1"/>
          <p:nvPr/>
        </p:nvSpPr>
        <p:spPr>
          <a:xfrm>
            <a:off x="4391980" y="4581128"/>
            <a:ext cx="1440160" cy="1138773"/>
          </a:xfrm>
          <a:prstGeom prst="rect">
            <a:avLst/>
          </a:prstGeom>
          <a:noFill/>
        </p:spPr>
        <p:txBody>
          <a:bodyPr wrap="square" rtlCol="0">
            <a:spAutoFit/>
          </a:bodyPr>
          <a:lstStyle/>
          <a:p>
            <a:pPr algn="ctr"/>
            <a:r>
              <a:rPr lang="en-US" altLang="zh-CN" sz="1700" dirty="0" smtClean="0"/>
              <a:t>Local community pilots </a:t>
            </a:r>
            <a:r>
              <a:rPr lang="zh-CN" altLang="en-US" sz="1700" dirty="0" smtClean="0"/>
              <a:t>地方社区示范</a:t>
            </a:r>
            <a:endParaRPr lang="en-US" sz="1700" dirty="0"/>
          </a:p>
        </p:txBody>
      </p:sp>
      <p:sp>
        <p:nvSpPr>
          <p:cNvPr id="31" name="TextBox 30"/>
          <p:cNvSpPr txBox="1"/>
          <p:nvPr/>
        </p:nvSpPr>
        <p:spPr>
          <a:xfrm>
            <a:off x="5760132" y="4592235"/>
            <a:ext cx="1584176" cy="1138773"/>
          </a:xfrm>
          <a:prstGeom prst="rect">
            <a:avLst/>
          </a:prstGeom>
          <a:noFill/>
        </p:spPr>
        <p:txBody>
          <a:bodyPr wrap="square" rtlCol="0">
            <a:spAutoFit/>
          </a:bodyPr>
          <a:lstStyle/>
          <a:p>
            <a:pPr algn="ctr"/>
            <a:r>
              <a:rPr lang="en-US" sz="1700" dirty="0" smtClean="0"/>
              <a:t>Enhancing product certification</a:t>
            </a:r>
          </a:p>
          <a:p>
            <a:pPr algn="ctr"/>
            <a:r>
              <a:rPr lang="zh-CN" altLang="en-US" sz="1700" dirty="0" smtClean="0"/>
              <a:t>提升产品认证</a:t>
            </a:r>
            <a:endParaRPr lang="en-US" sz="1700" dirty="0"/>
          </a:p>
        </p:txBody>
      </p:sp>
      <p:sp>
        <p:nvSpPr>
          <p:cNvPr id="32" name="TextBox 31"/>
          <p:cNvSpPr txBox="1"/>
          <p:nvPr/>
        </p:nvSpPr>
        <p:spPr>
          <a:xfrm>
            <a:off x="7143080" y="4399944"/>
            <a:ext cx="1584176" cy="1400383"/>
          </a:xfrm>
          <a:prstGeom prst="rect">
            <a:avLst/>
          </a:prstGeom>
          <a:noFill/>
        </p:spPr>
        <p:txBody>
          <a:bodyPr wrap="square" rtlCol="0">
            <a:spAutoFit/>
          </a:bodyPr>
          <a:lstStyle/>
          <a:p>
            <a:pPr algn="ctr"/>
            <a:r>
              <a:rPr lang="en-US" sz="1700" dirty="0" smtClean="0"/>
              <a:t>Main</a:t>
            </a:r>
          </a:p>
          <a:p>
            <a:pPr algn="ctr"/>
            <a:r>
              <a:rPr lang="en-US" sz="1700" dirty="0" smtClean="0"/>
              <a:t>streaming SC indicators</a:t>
            </a:r>
          </a:p>
          <a:p>
            <a:pPr algn="ctr"/>
            <a:r>
              <a:rPr lang="zh-CN" altLang="en-US" sz="1700" dirty="0" smtClean="0"/>
              <a:t>主导可持续消费指标</a:t>
            </a:r>
            <a:endParaRPr lang="en-US" sz="1700" dirty="0"/>
          </a:p>
        </p:txBody>
      </p:sp>
      <p:sp>
        <p:nvSpPr>
          <p:cNvPr id="33" name="Rectangle 34"/>
          <p:cNvSpPr>
            <a:spLocks noChangeArrowheads="1"/>
          </p:cNvSpPr>
          <p:nvPr/>
        </p:nvSpPr>
        <p:spPr bwMode="auto">
          <a:xfrm>
            <a:off x="4091355" y="4149080"/>
            <a:ext cx="480381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700" b="1" dirty="0" smtClean="0">
                <a:ea typeface="宋体" pitchFamily="2" charset="-122"/>
              </a:rPr>
              <a:t>Suggested Implementation Timeline </a:t>
            </a:r>
            <a:r>
              <a:rPr lang="zh-CN" altLang="en-US" sz="1700" b="1" dirty="0" smtClean="0">
                <a:ea typeface="宋体" pitchFamily="2" charset="-122"/>
              </a:rPr>
              <a:t>建议实施时间</a:t>
            </a:r>
            <a:endParaRPr lang="en-US" altLang="zh-CN" sz="1700" b="1" dirty="0" smtClean="0">
              <a:ea typeface="宋体" pitchFamily="2" charset="-122"/>
            </a:endParaRPr>
          </a:p>
          <a:p>
            <a:endParaRPr lang="en-US" altLang="zh-CN" sz="1700" b="1" dirty="0">
              <a:ea typeface="宋体" pitchFamily="2" charset="-122"/>
            </a:endParaRPr>
          </a:p>
        </p:txBody>
      </p:sp>
      <p:sp>
        <p:nvSpPr>
          <p:cNvPr id="35" name="Rectangle 2"/>
          <p:cNvSpPr txBox="1">
            <a:spLocks noChangeArrowheads="1"/>
          </p:cNvSpPr>
          <p:nvPr/>
        </p:nvSpPr>
        <p:spPr bwMode="gray">
          <a:xfrm>
            <a:off x="3362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lvl="1"/>
            <a:r>
              <a:rPr lang="en-US" altLang="zh-CN" sz="2400" dirty="0">
                <a:latin typeface="Times New Roman" pitchFamily="18" charset="0"/>
                <a:ea typeface="宋体" pitchFamily="2" charset="-122"/>
                <a:cs typeface="Times New Roman" pitchFamily="18" charset="0"/>
              </a:rPr>
              <a:t>Strategic Recommendation No </a:t>
            </a:r>
            <a:r>
              <a:rPr lang="en-US" altLang="zh-CN" sz="2400" dirty="0" smtClean="0">
                <a:latin typeface="Times New Roman" pitchFamily="18" charset="0"/>
                <a:ea typeface="宋体" pitchFamily="2" charset="-122"/>
                <a:cs typeface="Times New Roman" pitchFamily="18" charset="0"/>
              </a:rPr>
              <a:t>2 </a:t>
            </a:r>
            <a:endParaRPr lang="en-US" altLang="zh-CN" sz="2400" dirty="0">
              <a:latin typeface="Times New Roman" pitchFamily="18" charset="0"/>
              <a:ea typeface="宋体" pitchFamily="2" charset="-122"/>
              <a:cs typeface="Times New Roman" pitchFamily="18" charset="0"/>
            </a:endParaRPr>
          </a:p>
          <a:p>
            <a:pPr marL="0" lvl="1"/>
            <a:r>
              <a:rPr lang="zh-CN" altLang="en-US" sz="2000" dirty="0">
                <a:latin typeface="SimHei" pitchFamily="49" charset="-122"/>
                <a:ea typeface="SimHei" pitchFamily="49" charset="-122"/>
              </a:rPr>
              <a:t>战略建</a:t>
            </a:r>
            <a:r>
              <a:rPr lang="zh-CN" altLang="en-US" sz="2000" dirty="0" smtClean="0">
                <a:latin typeface="SimHei" pitchFamily="49" charset="-122"/>
                <a:ea typeface="SimHei" pitchFamily="49" charset="-122"/>
              </a:rPr>
              <a:t>议二</a:t>
            </a:r>
            <a:endParaRPr lang="de-DE" sz="2000" dirty="0">
              <a:latin typeface="SimHei" pitchFamily="49" charset="-122"/>
              <a:ea typeface="SimHei" pitchFamily="49" charset="-122"/>
            </a:endParaRPr>
          </a:p>
        </p:txBody>
      </p:sp>
    </p:spTree>
    <p:extLst>
      <p:ext uri="{BB962C8B-B14F-4D97-AF65-F5344CB8AC3E}">
        <p14:creationId xmlns:p14="http://schemas.microsoft.com/office/powerpoint/2010/main" val="1214228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14" name="Rounded Rectangle 13"/>
          <p:cNvSpPr/>
          <p:nvPr/>
        </p:nvSpPr>
        <p:spPr>
          <a:xfrm rot="5400000">
            <a:off x="1908262" y="-242848"/>
            <a:ext cx="5311647" cy="808072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99592" y="1340768"/>
            <a:ext cx="7632848" cy="707886"/>
          </a:xfrm>
          <a:prstGeom prst="rect">
            <a:avLst/>
          </a:prstGeom>
        </p:spPr>
        <p:txBody>
          <a:bodyPr wrap="square">
            <a:spAutoFit/>
          </a:bodyPr>
          <a:lstStyle/>
          <a:p>
            <a:r>
              <a:rPr lang="en-GB" sz="2000" b="1" i="1" dirty="0"/>
              <a:t>RECOMMENDATION 3: Initiate </a:t>
            </a:r>
            <a:r>
              <a:rPr lang="en-GB" sz="2000" b="1" i="1" dirty="0" smtClean="0"/>
              <a:t>Multi-Stakeholder </a:t>
            </a:r>
            <a:r>
              <a:rPr lang="en-GB" sz="2000" b="1" i="1" dirty="0"/>
              <a:t>P</a:t>
            </a:r>
            <a:r>
              <a:rPr lang="en-GB" sz="2000" b="1" i="1" dirty="0" smtClean="0"/>
              <a:t>artnerships </a:t>
            </a:r>
            <a:r>
              <a:rPr lang="en-GB" sz="2000" b="1" i="1" dirty="0"/>
              <a:t>f</a:t>
            </a:r>
            <a:r>
              <a:rPr lang="en-GB" sz="2000" b="1" i="1" dirty="0" smtClean="0"/>
              <a:t>or SC</a:t>
            </a:r>
          </a:p>
          <a:p>
            <a:r>
              <a:rPr lang="zh-CN" altLang="en-US" sz="2000" b="1" dirty="0"/>
              <a:t>建议</a:t>
            </a:r>
            <a:r>
              <a:rPr lang="en-US" sz="2000" b="1" dirty="0"/>
              <a:t>3</a:t>
            </a:r>
            <a:r>
              <a:rPr lang="zh-CN" altLang="en-US" sz="2000" b="1" dirty="0"/>
              <a:t>：建立多利益相关方参与的可持续</a:t>
            </a:r>
            <a:r>
              <a:rPr lang="zh-CN" altLang="en-US" sz="2000" b="1" dirty="0" smtClean="0"/>
              <a:t>消费合作关系</a:t>
            </a:r>
            <a:r>
              <a:rPr lang="de-DE" sz="2000" b="1" i="1" dirty="0" smtClean="0">
                <a:effectLst/>
              </a:rPr>
              <a:t> </a:t>
            </a:r>
            <a:endParaRPr lang="en-US" sz="2000" b="1" i="1" dirty="0"/>
          </a:p>
        </p:txBody>
      </p:sp>
      <p:sp>
        <p:nvSpPr>
          <p:cNvPr id="16" name="Rectangle 15"/>
          <p:cNvSpPr/>
          <p:nvPr/>
        </p:nvSpPr>
        <p:spPr>
          <a:xfrm>
            <a:off x="899592" y="2289646"/>
            <a:ext cx="7704856" cy="923330"/>
          </a:xfrm>
          <a:prstGeom prst="rect">
            <a:avLst/>
          </a:prstGeom>
        </p:spPr>
        <p:txBody>
          <a:bodyPr wrap="square">
            <a:spAutoFit/>
          </a:bodyPr>
          <a:lstStyle/>
          <a:p>
            <a:pPr defTabSz="538163"/>
            <a:r>
              <a:rPr lang="en-GB" dirty="0" smtClean="0"/>
              <a:t>3.1	Build </a:t>
            </a:r>
            <a:r>
              <a:rPr lang="en-GB" dirty="0"/>
              <a:t>capacity of local government to establish SC </a:t>
            </a:r>
            <a:r>
              <a:rPr lang="en-GB" dirty="0" smtClean="0"/>
              <a:t>practices</a:t>
            </a:r>
          </a:p>
          <a:p>
            <a:pPr defTabSz="538163"/>
            <a:r>
              <a:rPr lang="de-DE" altLang="zh-CN" dirty="0" smtClean="0"/>
              <a:t>	</a:t>
            </a:r>
            <a:r>
              <a:rPr lang="zh-CN" altLang="en-US" dirty="0" smtClean="0"/>
              <a:t>加强地方政府能力建设，推动可</a:t>
            </a:r>
            <a:r>
              <a:rPr lang="zh-CN" altLang="en-US" dirty="0"/>
              <a:t>持续消费实践</a:t>
            </a:r>
            <a:endParaRPr lang="de-DE" dirty="0"/>
          </a:p>
          <a:p>
            <a:pPr defTabSz="538163"/>
            <a:endParaRPr lang="de-DE" dirty="0"/>
          </a:p>
        </p:txBody>
      </p:sp>
      <p:sp>
        <p:nvSpPr>
          <p:cNvPr id="17" name="Rectangle 16"/>
          <p:cNvSpPr/>
          <p:nvPr/>
        </p:nvSpPr>
        <p:spPr>
          <a:xfrm>
            <a:off x="899592" y="3214717"/>
            <a:ext cx="7704855" cy="646331"/>
          </a:xfrm>
          <a:prstGeom prst="rect">
            <a:avLst/>
          </a:prstGeom>
        </p:spPr>
        <p:txBody>
          <a:bodyPr wrap="square">
            <a:spAutoFit/>
          </a:bodyPr>
          <a:lstStyle/>
          <a:p>
            <a:pPr defTabSz="538163"/>
            <a:r>
              <a:rPr lang="en-GB" dirty="0" smtClean="0"/>
              <a:t>3.2	Engage </a:t>
            </a:r>
            <a:r>
              <a:rPr lang="en-GB" dirty="0"/>
              <a:t>the private sector (particularly retailers and financial institutions</a:t>
            </a:r>
            <a:r>
              <a:rPr lang="en-GB" dirty="0" smtClean="0"/>
              <a:t>) </a:t>
            </a:r>
          </a:p>
          <a:p>
            <a:pPr defTabSz="538163"/>
            <a:r>
              <a:rPr lang="de-DE" altLang="zh-CN" dirty="0" smtClean="0"/>
              <a:t>	</a:t>
            </a:r>
            <a:r>
              <a:rPr lang="zh-CN" altLang="en-US" dirty="0" smtClean="0"/>
              <a:t>充分利用私营部门</a:t>
            </a:r>
            <a:r>
              <a:rPr lang="zh-CN" altLang="en-US" dirty="0"/>
              <a:t>的力量（特别是零售商和金融机构</a:t>
            </a:r>
            <a:r>
              <a:rPr lang="zh-CN" altLang="en-US" dirty="0" smtClean="0"/>
              <a:t>）</a:t>
            </a:r>
            <a:endParaRPr lang="en-GB" dirty="0" smtClean="0"/>
          </a:p>
        </p:txBody>
      </p:sp>
      <p:sp>
        <p:nvSpPr>
          <p:cNvPr id="18" name="Rectangle 17"/>
          <p:cNvSpPr/>
          <p:nvPr/>
        </p:nvSpPr>
        <p:spPr>
          <a:xfrm>
            <a:off x="899592" y="4149080"/>
            <a:ext cx="6192688" cy="646331"/>
          </a:xfrm>
          <a:prstGeom prst="rect">
            <a:avLst/>
          </a:prstGeom>
        </p:spPr>
        <p:txBody>
          <a:bodyPr wrap="square">
            <a:spAutoFit/>
          </a:bodyPr>
          <a:lstStyle/>
          <a:p>
            <a:pPr defTabSz="538163"/>
            <a:r>
              <a:rPr lang="en-GB" dirty="0" smtClean="0"/>
              <a:t>3.3	Enable </a:t>
            </a:r>
            <a:r>
              <a:rPr lang="en-GB" dirty="0"/>
              <a:t>civil society initiatives and public participation</a:t>
            </a:r>
            <a:r>
              <a:rPr lang="de-DE" dirty="0" smtClean="0">
                <a:effectLst/>
              </a:rPr>
              <a:t> </a:t>
            </a:r>
          </a:p>
          <a:p>
            <a:pPr defTabSz="538163"/>
            <a:r>
              <a:rPr lang="de-DE" altLang="zh-CN" dirty="0" smtClean="0"/>
              <a:t>	</a:t>
            </a:r>
            <a:r>
              <a:rPr lang="zh-CN" altLang="en-US" dirty="0" smtClean="0"/>
              <a:t>支持民间行动，</a:t>
            </a:r>
            <a:r>
              <a:rPr lang="zh-CN" altLang="en-US" dirty="0"/>
              <a:t>促进公众</a:t>
            </a:r>
            <a:r>
              <a:rPr lang="zh-CN" altLang="en-US" dirty="0" smtClean="0"/>
              <a:t>参与</a:t>
            </a:r>
            <a:endParaRPr lang="de-DE" dirty="0"/>
          </a:p>
        </p:txBody>
      </p:sp>
      <p:sp>
        <p:nvSpPr>
          <p:cNvPr id="19" name="Rectangle 18"/>
          <p:cNvSpPr/>
          <p:nvPr/>
        </p:nvSpPr>
        <p:spPr>
          <a:xfrm>
            <a:off x="899592" y="5085184"/>
            <a:ext cx="5472607" cy="646331"/>
          </a:xfrm>
          <a:prstGeom prst="rect">
            <a:avLst/>
          </a:prstGeom>
        </p:spPr>
        <p:txBody>
          <a:bodyPr wrap="square">
            <a:spAutoFit/>
          </a:bodyPr>
          <a:lstStyle/>
          <a:p>
            <a:pPr defTabSz="538163"/>
            <a:r>
              <a:rPr lang="en-GB" dirty="0" smtClean="0"/>
              <a:t>3.4	Collaborate </a:t>
            </a:r>
            <a:r>
              <a:rPr lang="en-GB" dirty="0"/>
              <a:t>with the international community </a:t>
            </a:r>
            <a:r>
              <a:rPr lang="de-DE" dirty="0" smtClean="0">
                <a:effectLst/>
              </a:rPr>
              <a:t> </a:t>
            </a:r>
            <a:endParaRPr lang="en-GB" dirty="0"/>
          </a:p>
          <a:p>
            <a:pPr defTabSz="538163"/>
            <a:r>
              <a:rPr lang="de-DE" altLang="zh-CN" dirty="0" smtClean="0"/>
              <a:t>	</a:t>
            </a:r>
            <a:r>
              <a:rPr lang="zh-CN" altLang="en-US" dirty="0" smtClean="0"/>
              <a:t>推动国际合作</a:t>
            </a:r>
            <a:endParaRPr lang="de-DE" dirty="0"/>
          </a:p>
        </p:txBody>
      </p:sp>
      <p:sp>
        <p:nvSpPr>
          <p:cNvPr id="20" name="Rectangle 2"/>
          <p:cNvSpPr txBox="1">
            <a:spLocks noChangeArrowheads="1"/>
          </p:cNvSpPr>
          <p:nvPr/>
        </p:nvSpPr>
        <p:spPr bwMode="gray">
          <a:xfrm>
            <a:off x="3362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lvl="1"/>
            <a:r>
              <a:rPr lang="en-US" altLang="zh-CN" sz="2400" dirty="0">
                <a:latin typeface="Times New Roman" pitchFamily="18" charset="0"/>
                <a:ea typeface="宋体" pitchFamily="2" charset="-122"/>
                <a:cs typeface="Times New Roman" pitchFamily="18" charset="0"/>
              </a:rPr>
              <a:t>Strategic Recommendation No 3</a:t>
            </a:r>
            <a:r>
              <a:rPr lang="en-US" altLang="zh-CN" sz="2400" dirty="0" smtClean="0">
                <a:latin typeface="Times New Roman" pitchFamily="18" charset="0"/>
                <a:ea typeface="宋体" pitchFamily="2" charset="-122"/>
                <a:cs typeface="Times New Roman" pitchFamily="18" charset="0"/>
              </a:rPr>
              <a:t> </a:t>
            </a:r>
            <a:endParaRPr lang="en-US" altLang="zh-CN" sz="2400" dirty="0">
              <a:latin typeface="Times New Roman" pitchFamily="18" charset="0"/>
              <a:ea typeface="宋体" pitchFamily="2" charset="-122"/>
              <a:cs typeface="Times New Roman" pitchFamily="18" charset="0"/>
            </a:endParaRPr>
          </a:p>
          <a:p>
            <a:pPr marL="0" lvl="1"/>
            <a:r>
              <a:rPr lang="zh-CN" altLang="en-US" sz="2000" dirty="0">
                <a:latin typeface="SimHei" pitchFamily="49" charset="-122"/>
                <a:ea typeface="SimHei" pitchFamily="49" charset="-122"/>
              </a:rPr>
              <a:t>战略建</a:t>
            </a:r>
            <a:r>
              <a:rPr lang="zh-CN" altLang="en-US" sz="2000" dirty="0" smtClean="0">
                <a:latin typeface="SimHei" pitchFamily="49" charset="-122"/>
                <a:ea typeface="SimHei" pitchFamily="49" charset="-122"/>
              </a:rPr>
              <a:t>议三</a:t>
            </a:r>
            <a:endParaRPr lang="de-DE" sz="2000" dirty="0">
              <a:latin typeface="SimHei" pitchFamily="49" charset="-122"/>
              <a:ea typeface="SimHei" pitchFamily="49" charset="-122"/>
            </a:endParaRPr>
          </a:p>
        </p:txBody>
      </p:sp>
    </p:spTree>
    <p:extLst>
      <p:ext uri="{BB962C8B-B14F-4D97-AF65-F5344CB8AC3E}">
        <p14:creationId xmlns:p14="http://schemas.microsoft.com/office/powerpoint/2010/main" val="687619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23928" y="4293096"/>
            <a:ext cx="5040560" cy="2088232"/>
          </a:xfrm>
          <a:prstGeom prst="roundRect">
            <a:avLst/>
          </a:prstGeom>
          <a:gradFill flip="none" rotWithShape="1">
            <a:gsLst>
              <a:gs pos="0">
                <a:schemeClr val="accent1">
                  <a:shade val="51000"/>
                  <a:satMod val="130000"/>
                  <a:alpha val="14000"/>
                </a:schemeClr>
              </a:gs>
              <a:gs pos="80000">
                <a:schemeClr val="accent1">
                  <a:shade val="93000"/>
                  <a:satMod val="130000"/>
                  <a:alpha val="14000"/>
                </a:schemeClr>
              </a:gs>
              <a:gs pos="100000">
                <a:schemeClr val="accent1">
                  <a:shade val="94000"/>
                  <a:satMod val="135000"/>
                  <a:alpha val="14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AutoShape 4"/>
          <p:cNvSpPr>
            <a:spLocks noChangeArrowheads="1"/>
          </p:cNvSpPr>
          <p:nvPr/>
        </p:nvSpPr>
        <p:spPr bwMode="auto">
          <a:xfrm>
            <a:off x="251520" y="2852936"/>
            <a:ext cx="3528392" cy="3600400"/>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9" name="AutoShape 4"/>
          <p:cNvSpPr>
            <a:spLocks noChangeArrowheads="1"/>
          </p:cNvSpPr>
          <p:nvPr/>
        </p:nvSpPr>
        <p:spPr bwMode="auto">
          <a:xfrm>
            <a:off x="4572000" y="1052736"/>
            <a:ext cx="4032448" cy="2952328"/>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71" name="Rectangle 34"/>
          <p:cNvSpPr>
            <a:spLocks noChangeArrowheads="1"/>
          </p:cNvSpPr>
          <p:nvPr/>
        </p:nvSpPr>
        <p:spPr bwMode="auto">
          <a:xfrm>
            <a:off x="611560" y="2924944"/>
            <a:ext cx="26788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smtClean="0">
                <a:ea typeface="宋体" pitchFamily="2" charset="-122"/>
              </a:rPr>
              <a:t>Whom to involve? </a:t>
            </a:r>
            <a:r>
              <a:rPr lang="zh-CN" altLang="en-US" b="1" dirty="0" smtClean="0">
                <a:ea typeface="宋体" pitchFamily="2" charset="-122"/>
              </a:rPr>
              <a:t>参与方</a:t>
            </a:r>
            <a:endParaRPr lang="en-US" altLang="zh-CN" b="1" dirty="0">
              <a:ea typeface="宋体" pitchFamily="2" charset="-122"/>
            </a:endParaRPr>
          </a:p>
        </p:txBody>
      </p:sp>
      <p:sp>
        <p:nvSpPr>
          <p:cNvPr id="27" name="Rectangle 34"/>
          <p:cNvSpPr>
            <a:spLocks noChangeArrowheads="1"/>
          </p:cNvSpPr>
          <p:nvPr/>
        </p:nvSpPr>
        <p:spPr bwMode="auto">
          <a:xfrm>
            <a:off x="4788024" y="1052736"/>
            <a:ext cx="36653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smtClean="0">
                <a:ea typeface="宋体" pitchFamily="2" charset="-122"/>
              </a:rPr>
              <a:t>International experiences: </a:t>
            </a:r>
            <a:r>
              <a:rPr lang="zh-CN" altLang="en-US" b="1" dirty="0" smtClean="0">
                <a:ea typeface="宋体" pitchFamily="2" charset="-122"/>
              </a:rPr>
              <a:t>国际经验</a:t>
            </a:r>
            <a:endParaRPr lang="en-US" altLang="zh-CN" b="1" dirty="0">
              <a:ea typeface="宋体" pitchFamily="2" charset="-122"/>
            </a:endParaRPr>
          </a:p>
        </p:txBody>
      </p:sp>
      <p:sp>
        <p:nvSpPr>
          <p:cNvPr id="14" name="Rounded Rectangle 13"/>
          <p:cNvSpPr/>
          <p:nvPr/>
        </p:nvSpPr>
        <p:spPr>
          <a:xfrm rot="5400000">
            <a:off x="1348025" y="189200"/>
            <a:ext cx="1639239" cy="354421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39553" y="1340768"/>
            <a:ext cx="3528391" cy="1323439"/>
          </a:xfrm>
          <a:prstGeom prst="rect">
            <a:avLst/>
          </a:prstGeom>
        </p:spPr>
        <p:txBody>
          <a:bodyPr wrap="square">
            <a:spAutoFit/>
          </a:bodyPr>
          <a:lstStyle/>
          <a:p>
            <a:r>
              <a:rPr lang="en-GB" sz="1600" b="1" i="1" dirty="0"/>
              <a:t>RECOMMENDATION 3: Initiate </a:t>
            </a:r>
            <a:r>
              <a:rPr lang="en-GB" sz="1600" b="1" i="1" dirty="0" smtClean="0"/>
              <a:t>Multi-Stakeholder </a:t>
            </a:r>
            <a:r>
              <a:rPr lang="en-GB" sz="1600" b="1" i="1" dirty="0"/>
              <a:t>P</a:t>
            </a:r>
            <a:r>
              <a:rPr lang="en-GB" sz="1600" b="1" i="1" dirty="0" smtClean="0"/>
              <a:t>artnerships </a:t>
            </a:r>
            <a:r>
              <a:rPr lang="en-GB" sz="1600" b="1" i="1" dirty="0"/>
              <a:t>F</a:t>
            </a:r>
            <a:r>
              <a:rPr lang="en-GB" sz="1600" b="1" i="1" dirty="0" smtClean="0"/>
              <a:t>or </a:t>
            </a:r>
            <a:r>
              <a:rPr lang="en-GB" sz="1600" b="1" i="1" dirty="0"/>
              <a:t>SC</a:t>
            </a:r>
            <a:r>
              <a:rPr lang="de-DE" sz="1600" b="1" i="1" dirty="0" smtClean="0">
                <a:effectLst/>
              </a:rPr>
              <a:t> </a:t>
            </a:r>
          </a:p>
          <a:p>
            <a:r>
              <a:rPr lang="zh-CN" altLang="en-US" sz="1600" b="1" dirty="0"/>
              <a:t>建议</a:t>
            </a:r>
            <a:r>
              <a:rPr lang="en-US" sz="1600" b="1" dirty="0"/>
              <a:t>3</a:t>
            </a:r>
            <a:r>
              <a:rPr lang="zh-CN" altLang="en-US" sz="1600" b="1" dirty="0"/>
              <a:t>：建立多利益相关方参与的可持续</a:t>
            </a:r>
            <a:r>
              <a:rPr lang="zh-CN" altLang="en-US" sz="1600" b="1" dirty="0" smtClean="0"/>
              <a:t>消费合作关系</a:t>
            </a:r>
            <a:r>
              <a:rPr lang="de-DE" sz="1600" b="1" i="1" dirty="0" smtClean="0"/>
              <a:t> </a:t>
            </a:r>
            <a:endParaRPr lang="en-US" sz="1600" b="1" i="1" dirty="0"/>
          </a:p>
          <a:p>
            <a:endParaRPr lang="en-US" sz="1600" b="1" i="1" dirty="0"/>
          </a:p>
        </p:txBody>
      </p:sp>
      <p:sp>
        <p:nvSpPr>
          <p:cNvPr id="21" name="TextBox 20"/>
          <p:cNvSpPr txBox="1"/>
          <p:nvPr/>
        </p:nvSpPr>
        <p:spPr>
          <a:xfrm>
            <a:off x="4716016" y="1412776"/>
            <a:ext cx="3744416" cy="2862322"/>
          </a:xfrm>
          <a:prstGeom prst="rect">
            <a:avLst/>
          </a:prstGeom>
          <a:noFill/>
        </p:spPr>
        <p:txBody>
          <a:bodyPr wrap="square" rtlCol="0">
            <a:spAutoFit/>
          </a:bodyPr>
          <a:lstStyle/>
          <a:p>
            <a:pPr marL="285750" indent="-285750">
              <a:buFont typeface="Arial"/>
              <a:buChar char="•"/>
            </a:pPr>
            <a:r>
              <a:rPr lang="en-US" altLang="zh-CN" dirty="0" smtClean="0">
                <a:ea typeface="宋体" pitchFamily="2" charset="-122"/>
              </a:rPr>
              <a:t>EU Retailer Forum &amp; Food Roundtable </a:t>
            </a:r>
            <a:br>
              <a:rPr lang="en-US" altLang="zh-CN" dirty="0" smtClean="0">
                <a:ea typeface="宋体" pitchFamily="2" charset="-122"/>
              </a:rPr>
            </a:br>
            <a:r>
              <a:rPr lang="zh-CN" altLang="en-US" dirty="0" smtClean="0">
                <a:ea typeface="宋体" pitchFamily="2" charset="-122"/>
              </a:rPr>
              <a:t>欧洲零售商和食品圆桌会议</a:t>
            </a:r>
            <a:endParaRPr lang="en-US" altLang="zh-CN" dirty="0" smtClean="0">
              <a:ea typeface="宋体" pitchFamily="2" charset="-122"/>
            </a:endParaRPr>
          </a:p>
          <a:p>
            <a:pPr marL="285750" indent="-285750">
              <a:buFont typeface="Arial"/>
              <a:buChar char="•"/>
            </a:pPr>
            <a:r>
              <a:rPr lang="en-US" altLang="zh-CN" dirty="0" smtClean="0">
                <a:ea typeface="宋体" pitchFamily="2" charset="-122"/>
              </a:rPr>
              <a:t>Independent consumer advisory </a:t>
            </a:r>
            <a:r>
              <a:rPr lang="en-US" altLang="zh-CN" dirty="0" err="1" smtClean="0">
                <a:ea typeface="宋体" pitchFamily="2" charset="-122"/>
              </a:rPr>
              <a:t>centres</a:t>
            </a:r>
            <a:r>
              <a:rPr lang="en-US" altLang="zh-CN" dirty="0" smtClean="0">
                <a:ea typeface="宋体" pitchFamily="2" charset="-122"/>
              </a:rPr>
              <a:t> (Germany) </a:t>
            </a:r>
            <a:br>
              <a:rPr lang="en-US" altLang="zh-CN" dirty="0" smtClean="0">
                <a:ea typeface="宋体" pitchFamily="2" charset="-122"/>
              </a:rPr>
            </a:br>
            <a:r>
              <a:rPr lang="zh-CN" altLang="en-US" dirty="0" smtClean="0">
                <a:ea typeface="宋体" pitchFamily="2" charset="-122"/>
              </a:rPr>
              <a:t>独立的消费者咨询中心（德国）</a:t>
            </a:r>
            <a:endParaRPr lang="en-US" altLang="zh-CN" dirty="0" smtClean="0">
              <a:ea typeface="宋体" pitchFamily="2" charset="-122"/>
            </a:endParaRPr>
          </a:p>
          <a:p>
            <a:pPr marL="285750" indent="-285750">
              <a:buFont typeface="Arial"/>
              <a:buChar char="•"/>
            </a:pPr>
            <a:r>
              <a:rPr lang="en-US" altLang="zh-CN" dirty="0" smtClean="0">
                <a:ea typeface="宋体" pitchFamily="2" charset="-122"/>
              </a:rPr>
              <a:t>Community initiatives &amp; online sharing platforms (US) </a:t>
            </a:r>
            <a:br>
              <a:rPr lang="en-US" altLang="zh-CN" dirty="0" smtClean="0">
                <a:ea typeface="宋体" pitchFamily="2" charset="-122"/>
              </a:rPr>
            </a:br>
            <a:r>
              <a:rPr lang="zh-CN" altLang="en-US" dirty="0" smtClean="0">
                <a:ea typeface="宋体" pitchFamily="2" charset="-122"/>
              </a:rPr>
              <a:t>社区行动和在线合作消费平台</a:t>
            </a:r>
            <a:endParaRPr lang="en-US" altLang="zh-CN" dirty="0" smtClean="0">
              <a:ea typeface="宋体" pitchFamily="2" charset="-122"/>
            </a:endParaRPr>
          </a:p>
          <a:p>
            <a:endParaRPr lang="en-US" dirty="0"/>
          </a:p>
        </p:txBody>
      </p:sp>
      <p:sp>
        <p:nvSpPr>
          <p:cNvPr id="28" name="TextBox 27"/>
          <p:cNvSpPr txBox="1"/>
          <p:nvPr/>
        </p:nvSpPr>
        <p:spPr>
          <a:xfrm>
            <a:off x="4355976" y="4734540"/>
            <a:ext cx="1440160" cy="877163"/>
          </a:xfrm>
          <a:prstGeom prst="rect">
            <a:avLst/>
          </a:prstGeom>
          <a:noFill/>
        </p:spPr>
        <p:txBody>
          <a:bodyPr wrap="square" rtlCol="0">
            <a:spAutoFit/>
          </a:bodyPr>
          <a:lstStyle/>
          <a:p>
            <a:pPr algn="ctr"/>
            <a:r>
              <a:rPr lang="en-US" altLang="zh-CN" sz="1700" dirty="0" smtClean="0"/>
              <a:t>UNEP 10 YFP</a:t>
            </a:r>
          </a:p>
          <a:p>
            <a:pPr algn="ctr"/>
            <a:r>
              <a:rPr lang="en-US" altLang="zh-CN" sz="1700" dirty="0" smtClean="0"/>
              <a:t>UNEP10</a:t>
            </a:r>
          </a:p>
          <a:p>
            <a:pPr algn="ctr"/>
            <a:r>
              <a:rPr lang="zh-CN" altLang="en-US" sz="1700" dirty="0" smtClean="0"/>
              <a:t>年框架计划</a:t>
            </a:r>
            <a:endParaRPr lang="en-US" sz="1700" dirty="0"/>
          </a:p>
        </p:txBody>
      </p:sp>
      <p:sp>
        <p:nvSpPr>
          <p:cNvPr id="29" name="Rectangle 34"/>
          <p:cNvSpPr>
            <a:spLocks noChangeArrowheads="1"/>
          </p:cNvSpPr>
          <p:nvPr/>
        </p:nvSpPr>
        <p:spPr bwMode="auto">
          <a:xfrm>
            <a:off x="3995937" y="4365104"/>
            <a:ext cx="504056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700" b="1" dirty="0" smtClean="0">
                <a:ea typeface="宋体" pitchFamily="2" charset="-122"/>
              </a:rPr>
              <a:t>Suggested implementation Timeline </a:t>
            </a:r>
            <a:r>
              <a:rPr lang="zh-CN" altLang="en-US" sz="1700" b="1" dirty="0" smtClean="0">
                <a:ea typeface="宋体" pitchFamily="2" charset="-122"/>
              </a:rPr>
              <a:t>建议实施时间</a:t>
            </a:r>
            <a:endParaRPr lang="en-US" altLang="zh-CN" sz="1700" b="1" dirty="0" smtClean="0">
              <a:ea typeface="宋体" pitchFamily="2" charset="-122"/>
            </a:endParaRPr>
          </a:p>
          <a:p>
            <a:endParaRPr lang="en-US" altLang="zh-CN" sz="1700" b="1" dirty="0">
              <a:ea typeface="宋体" pitchFamily="2" charset="-122"/>
            </a:endParaRPr>
          </a:p>
        </p:txBody>
      </p:sp>
      <p:sp>
        <p:nvSpPr>
          <p:cNvPr id="32" name="TextBox 31"/>
          <p:cNvSpPr txBox="1"/>
          <p:nvPr/>
        </p:nvSpPr>
        <p:spPr>
          <a:xfrm>
            <a:off x="5796136" y="4725144"/>
            <a:ext cx="1440160" cy="1138773"/>
          </a:xfrm>
          <a:prstGeom prst="rect">
            <a:avLst/>
          </a:prstGeom>
          <a:noFill/>
        </p:spPr>
        <p:txBody>
          <a:bodyPr wrap="square" rtlCol="0">
            <a:spAutoFit/>
          </a:bodyPr>
          <a:lstStyle/>
          <a:p>
            <a:pPr algn="ctr"/>
            <a:r>
              <a:rPr lang="en-US" sz="1700" dirty="0"/>
              <a:t>S</a:t>
            </a:r>
            <a:r>
              <a:rPr lang="en-US" sz="1700" dirty="0" smtClean="0"/>
              <a:t>takeholder partnerships</a:t>
            </a:r>
            <a:r>
              <a:rPr lang="zh-CN" altLang="en-US" sz="1700" dirty="0" smtClean="0"/>
              <a:t>利益相关方合作行动</a:t>
            </a:r>
            <a:endParaRPr lang="en-US" sz="1700" dirty="0"/>
          </a:p>
        </p:txBody>
      </p:sp>
      <p:sp>
        <p:nvSpPr>
          <p:cNvPr id="33" name="TextBox 32"/>
          <p:cNvSpPr txBox="1"/>
          <p:nvPr/>
        </p:nvSpPr>
        <p:spPr>
          <a:xfrm>
            <a:off x="323528" y="3284984"/>
            <a:ext cx="3528392" cy="3139321"/>
          </a:xfrm>
          <a:prstGeom prst="rect">
            <a:avLst/>
          </a:prstGeom>
          <a:noFill/>
        </p:spPr>
        <p:txBody>
          <a:bodyPr wrap="square" rtlCol="0">
            <a:spAutoFit/>
          </a:bodyPr>
          <a:lstStyle/>
          <a:p>
            <a:pPr marL="285750" indent="-285750">
              <a:buFont typeface="Arial"/>
              <a:buChar char="•"/>
            </a:pPr>
            <a:r>
              <a:rPr lang="en-US" altLang="zh-CN" dirty="0" smtClean="0">
                <a:ea typeface="宋体" pitchFamily="2" charset="-122"/>
              </a:rPr>
              <a:t>UNEP and int. </a:t>
            </a:r>
            <a:r>
              <a:rPr lang="en-US" altLang="zh-CN" dirty="0" err="1" smtClean="0">
                <a:ea typeface="宋体" pitchFamily="2" charset="-122"/>
              </a:rPr>
              <a:t>organisations</a:t>
            </a:r>
            <a:r>
              <a:rPr lang="en-US" altLang="zh-CN" dirty="0" smtClean="0">
                <a:ea typeface="宋体" pitchFamily="2" charset="-122"/>
              </a:rPr>
              <a:t>     </a:t>
            </a:r>
            <a:r>
              <a:rPr lang="zh-CN" altLang="en-US" dirty="0" smtClean="0">
                <a:ea typeface="宋体" pitchFamily="2" charset="-122"/>
              </a:rPr>
              <a:t>联合国环境署和其他国际机构</a:t>
            </a:r>
            <a:endParaRPr lang="en-US" altLang="zh-CN" dirty="0" smtClean="0">
              <a:ea typeface="宋体" pitchFamily="2" charset="-122"/>
            </a:endParaRPr>
          </a:p>
          <a:p>
            <a:pPr marL="285750" indent="-285750">
              <a:buFont typeface="Arial"/>
              <a:buChar char="•"/>
            </a:pPr>
            <a:r>
              <a:rPr lang="en-US" altLang="zh-CN" dirty="0" smtClean="0">
                <a:ea typeface="宋体" pitchFamily="2" charset="-122"/>
              </a:rPr>
              <a:t>Local government (procurement agencies and national consumer associations) </a:t>
            </a:r>
            <a:r>
              <a:rPr lang="zh-CN" altLang="en-US" dirty="0" smtClean="0">
                <a:ea typeface="宋体" pitchFamily="2" charset="-122"/>
              </a:rPr>
              <a:t>地方政府（采购机构和消费者协会）</a:t>
            </a:r>
            <a:endParaRPr lang="en-US" altLang="zh-CN" dirty="0" smtClean="0">
              <a:ea typeface="宋体" pitchFamily="2" charset="-122"/>
            </a:endParaRPr>
          </a:p>
          <a:p>
            <a:pPr marL="285750" indent="-285750">
              <a:buFont typeface="Arial"/>
              <a:buChar char="•"/>
            </a:pPr>
            <a:r>
              <a:rPr lang="en-US" altLang="zh-CN" dirty="0" smtClean="0">
                <a:ea typeface="宋体" pitchFamily="2" charset="-122"/>
              </a:rPr>
              <a:t>Private sector (retailers and financial institutions) </a:t>
            </a:r>
            <a:r>
              <a:rPr lang="zh-CN" altLang="en-US" dirty="0" smtClean="0">
                <a:ea typeface="宋体" pitchFamily="2" charset="-122"/>
              </a:rPr>
              <a:t>私营行业（零售商和金融机构）</a:t>
            </a:r>
            <a:endParaRPr lang="en-US" altLang="zh-CN" dirty="0" smtClean="0">
              <a:ea typeface="宋体" pitchFamily="2" charset="-122"/>
            </a:endParaRPr>
          </a:p>
          <a:p>
            <a:pPr marL="285750" indent="-285750">
              <a:buFont typeface="Arial"/>
              <a:buChar char="•"/>
            </a:pPr>
            <a:r>
              <a:rPr lang="en-US" altLang="zh-CN" dirty="0" smtClean="0">
                <a:ea typeface="宋体" pitchFamily="2" charset="-122"/>
              </a:rPr>
              <a:t>Civil society </a:t>
            </a:r>
            <a:r>
              <a:rPr lang="en-US" altLang="zh-CN" dirty="0" err="1" smtClean="0">
                <a:ea typeface="宋体" pitchFamily="2" charset="-122"/>
              </a:rPr>
              <a:t>organisations</a:t>
            </a:r>
            <a:r>
              <a:rPr lang="en-US" altLang="zh-CN" dirty="0" smtClean="0">
                <a:ea typeface="宋体" pitchFamily="2" charset="-122"/>
              </a:rPr>
              <a:t>         </a:t>
            </a:r>
            <a:r>
              <a:rPr lang="zh-CN" altLang="en-US" dirty="0" smtClean="0">
                <a:ea typeface="宋体" pitchFamily="2" charset="-122"/>
              </a:rPr>
              <a:t>公民社会组织</a:t>
            </a:r>
            <a:endParaRPr lang="en-US" altLang="zh-CN" dirty="0" smtClean="0">
              <a:ea typeface="宋体" pitchFamily="2" charset="-122"/>
            </a:endParaRPr>
          </a:p>
        </p:txBody>
      </p:sp>
      <p:cxnSp>
        <p:nvCxnSpPr>
          <p:cNvPr id="38" name="Straight Connector 37"/>
          <p:cNvCxnSpPr/>
          <p:nvPr/>
        </p:nvCxnSpPr>
        <p:spPr>
          <a:xfrm flipV="1">
            <a:off x="5940152" y="5733256"/>
            <a:ext cx="0"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8172400" y="5733256"/>
            <a:ext cx="0" cy="288032"/>
          </a:xfrm>
          <a:prstGeom prst="line">
            <a:avLst/>
          </a:prstGeom>
        </p:spPr>
        <p:style>
          <a:lnRef idx="2">
            <a:schemeClr val="accent1"/>
          </a:lnRef>
          <a:fillRef idx="0">
            <a:schemeClr val="accent1"/>
          </a:fillRef>
          <a:effectRef idx="1">
            <a:schemeClr val="accent1"/>
          </a:effectRef>
          <a:fontRef idx="minor">
            <a:schemeClr val="tx1"/>
          </a:fontRef>
        </p:style>
      </p:cxnSp>
      <p:sp>
        <p:nvSpPr>
          <p:cNvPr id="40" name="Striped Right Arrow 39"/>
          <p:cNvSpPr/>
          <p:nvPr/>
        </p:nvSpPr>
        <p:spPr>
          <a:xfrm>
            <a:off x="4499992" y="5805264"/>
            <a:ext cx="4176464" cy="2880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647549" y="5939988"/>
            <a:ext cx="652643" cy="369332"/>
          </a:xfrm>
          <a:prstGeom prst="rect">
            <a:avLst/>
          </a:prstGeom>
          <a:noFill/>
        </p:spPr>
        <p:txBody>
          <a:bodyPr wrap="none" rtlCol="0">
            <a:spAutoFit/>
          </a:bodyPr>
          <a:lstStyle/>
          <a:p>
            <a:r>
              <a:rPr lang="en-US" dirty="0" smtClean="0"/>
              <a:t>2015</a:t>
            </a:r>
            <a:endParaRPr lang="en-US" dirty="0"/>
          </a:p>
        </p:txBody>
      </p:sp>
      <p:sp>
        <p:nvSpPr>
          <p:cNvPr id="42" name="TextBox 41"/>
          <p:cNvSpPr txBox="1"/>
          <p:nvPr/>
        </p:nvSpPr>
        <p:spPr>
          <a:xfrm>
            <a:off x="7879797" y="5949280"/>
            <a:ext cx="652643" cy="369332"/>
          </a:xfrm>
          <a:prstGeom prst="rect">
            <a:avLst/>
          </a:prstGeom>
          <a:noFill/>
        </p:spPr>
        <p:txBody>
          <a:bodyPr wrap="none" rtlCol="0">
            <a:spAutoFit/>
          </a:bodyPr>
          <a:lstStyle/>
          <a:p>
            <a:r>
              <a:rPr lang="en-US" dirty="0" smtClean="0"/>
              <a:t>2020</a:t>
            </a:r>
            <a:endParaRPr lang="en-US" dirty="0"/>
          </a:p>
        </p:txBody>
      </p:sp>
      <p:sp>
        <p:nvSpPr>
          <p:cNvPr id="43" name="TextBox 42"/>
          <p:cNvSpPr txBox="1"/>
          <p:nvPr/>
        </p:nvSpPr>
        <p:spPr>
          <a:xfrm>
            <a:off x="7236296" y="4723551"/>
            <a:ext cx="1440160" cy="1138773"/>
          </a:xfrm>
          <a:prstGeom prst="rect">
            <a:avLst/>
          </a:prstGeom>
          <a:noFill/>
        </p:spPr>
        <p:txBody>
          <a:bodyPr wrap="square" rtlCol="0">
            <a:spAutoFit/>
          </a:bodyPr>
          <a:lstStyle/>
          <a:p>
            <a:pPr algn="ctr"/>
            <a:r>
              <a:rPr lang="en-US" sz="1700" dirty="0" smtClean="0"/>
              <a:t>New product information systems </a:t>
            </a:r>
            <a:r>
              <a:rPr lang="zh-CN" altLang="en-US" sz="1700" dirty="0" smtClean="0"/>
              <a:t>新产品信息系统</a:t>
            </a:r>
            <a:endParaRPr lang="en-US" sz="1700" dirty="0"/>
          </a:p>
        </p:txBody>
      </p:sp>
      <p:sp>
        <p:nvSpPr>
          <p:cNvPr id="26" name="Rectangle 2"/>
          <p:cNvSpPr txBox="1">
            <a:spLocks noChangeArrowheads="1"/>
          </p:cNvSpPr>
          <p:nvPr/>
        </p:nvSpPr>
        <p:spPr bwMode="gray">
          <a:xfrm>
            <a:off x="3362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lvl="1"/>
            <a:r>
              <a:rPr lang="en-US" altLang="zh-CN" sz="2400" dirty="0">
                <a:latin typeface="Times New Roman" pitchFamily="18" charset="0"/>
                <a:ea typeface="宋体" pitchFamily="2" charset="-122"/>
                <a:cs typeface="Times New Roman" pitchFamily="18" charset="0"/>
              </a:rPr>
              <a:t>Strategic Recommendation No 3</a:t>
            </a:r>
            <a:r>
              <a:rPr lang="en-US" altLang="zh-CN" sz="2400" dirty="0" smtClean="0">
                <a:latin typeface="Times New Roman" pitchFamily="18" charset="0"/>
                <a:ea typeface="宋体" pitchFamily="2" charset="-122"/>
                <a:cs typeface="Times New Roman" pitchFamily="18" charset="0"/>
              </a:rPr>
              <a:t> </a:t>
            </a:r>
            <a:endParaRPr lang="en-US" altLang="zh-CN" sz="2400" dirty="0">
              <a:latin typeface="Times New Roman" pitchFamily="18" charset="0"/>
              <a:ea typeface="宋体" pitchFamily="2" charset="-122"/>
              <a:cs typeface="Times New Roman" pitchFamily="18" charset="0"/>
            </a:endParaRPr>
          </a:p>
          <a:p>
            <a:pPr marL="0" lvl="1"/>
            <a:r>
              <a:rPr lang="zh-CN" altLang="en-US" sz="2000" dirty="0">
                <a:latin typeface="SimHei" pitchFamily="49" charset="-122"/>
                <a:ea typeface="SimHei" pitchFamily="49" charset="-122"/>
              </a:rPr>
              <a:t>战略建</a:t>
            </a:r>
            <a:r>
              <a:rPr lang="zh-CN" altLang="en-US" sz="2000" dirty="0" smtClean="0">
                <a:latin typeface="SimHei" pitchFamily="49" charset="-122"/>
                <a:ea typeface="SimHei" pitchFamily="49" charset="-122"/>
              </a:rPr>
              <a:t>议三</a:t>
            </a:r>
            <a:endParaRPr lang="de-DE" sz="2000" dirty="0">
              <a:latin typeface="SimHei" pitchFamily="49" charset="-122"/>
              <a:ea typeface="SimHei" pitchFamily="49" charset="-122"/>
            </a:endParaRPr>
          </a:p>
        </p:txBody>
      </p:sp>
    </p:spTree>
    <p:extLst>
      <p:ext uri="{BB962C8B-B14F-4D97-AF65-F5344CB8AC3E}">
        <p14:creationId xmlns:p14="http://schemas.microsoft.com/office/powerpoint/2010/main" val="1607676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AutoShape 3"/>
          <p:cNvSpPr>
            <a:spLocks noChangeArrowheads="1"/>
          </p:cNvSpPr>
          <p:nvPr/>
        </p:nvSpPr>
        <p:spPr bwMode="gray">
          <a:xfrm rot="7078683">
            <a:off x="5563116" y="2450523"/>
            <a:ext cx="792162" cy="288925"/>
          </a:xfrm>
          <a:prstGeom prst="rightArrow">
            <a:avLst>
              <a:gd name="adj1" fmla="val 35167"/>
              <a:gd name="adj2" fmla="val 111028"/>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4" name="AutoShape 4"/>
          <p:cNvSpPr>
            <a:spLocks noChangeArrowheads="1"/>
          </p:cNvSpPr>
          <p:nvPr/>
        </p:nvSpPr>
        <p:spPr bwMode="gray">
          <a:xfrm rot="14497563">
            <a:off x="5553595" y="4614286"/>
            <a:ext cx="792163" cy="288925"/>
          </a:xfrm>
          <a:prstGeom prst="rightArrow">
            <a:avLst>
              <a:gd name="adj1" fmla="val 35167"/>
              <a:gd name="adj2" fmla="val 111029"/>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5" name="AutoShape 5"/>
          <p:cNvSpPr>
            <a:spLocks noChangeArrowheads="1"/>
          </p:cNvSpPr>
          <p:nvPr/>
        </p:nvSpPr>
        <p:spPr bwMode="gray">
          <a:xfrm rot="3346406">
            <a:off x="4337748" y="2443746"/>
            <a:ext cx="792162" cy="288925"/>
          </a:xfrm>
          <a:prstGeom prst="rightArrow">
            <a:avLst>
              <a:gd name="adj1" fmla="val 35167"/>
              <a:gd name="adj2" fmla="val 111028"/>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6" name="AutoShape 6"/>
          <p:cNvSpPr>
            <a:spLocks noChangeArrowheads="1"/>
          </p:cNvSpPr>
          <p:nvPr/>
        </p:nvSpPr>
        <p:spPr bwMode="gray">
          <a:xfrm rot="18506893">
            <a:off x="4296296" y="4580948"/>
            <a:ext cx="792162" cy="288925"/>
          </a:xfrm>
          <a:prstGeom prst="rightArrow">
            <a:avLst>
              <a:gd name="adj1" fmla="val 35167"/>
              <a:gd name="adj2" fmla="val 111028"/>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7" name="AutoShape 7"/>
          <p:cNvSpPr>
            <a:spLocks noChangeArrowheads="1"/>
          </p:cNvSpPr>
          <p:nvPr/>
        </p:nvSpPr>
        <p:spPr bwMode="gray">
          <a:xfrm rot="10800000">
            <a:off x="6132239" y="3578442"/>
            <a:ext cx="792163" cy="288925"/>
          </a:xfrm>
          <a:prstGeom prst="rightArrow">
            <a:avLst>
              <a:gd name="adj1" fmla="val 35167"/>
              <a:gd name="adj2" fmla="val 111029"/>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8" name="AutoShape 8"/>
          <p:cNvSpPr>
            <a:spLocks noChangeArrowheads="1"/>
          </p:cNvSpPr>
          <p:nvPr/>
        </p:nvSpPr>
        <p:spPr bwMode="gray">
          <a:xfrm>
            <a:off x="3722414" y="3572092"/>
            <a:ext cx="863600" cy="288925"/>
          </a:xfrm>
          <a:prstGeom prst="rightArrow">
            <a:avLst>
              <a:gd name="adj1" fmla="val 35167"/>
              <a:gd name="adj2" fmla="val 121041"/>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9" name="Oval 9"/>
          <p:cNvSpPr>
            <a:spLocks noChangeArrowheads="1"/>
          </p:cNvSpPr>
          <p:nvPr/>
        </p:nvSpPr>
        <p:spPr bwMode="auto">
          <a:xfrm>
            <a:off x="3134891" y="1605552"/>
            <a:ext cx="4329980" cy="4104952"/>
          </a:xfrm>
          <a:prstGeom prst="ellipse">
            <a:avLst/>
          </a:prstGeom>
          <a:noFill/>
          <a:ln w="38100" algn="ctr">
            <a:solidFill>
              <a:srgbClr val="B2B2B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90" name="Group 10"/>
          <p:cNvGrpSpPr>
            <a:grpSpLocks/>
          </p:cNvGrpSpPr>
          <p:nvPr/>
        </p:nvGrpSpPr>
        <p:grpSpPr bwMode="auto">
          <a:xfrm>
            <a:off x="4205014" y="1868705"/>
            <a:ext cx="360363" cy="360362"/>
            <a:chOff x="1973" y="1706"/>
            <a:chExt cx="227" cy="227"/>
          </a:xfrm>
        </p:grpSpPr>
        <p:sp>
          <p:nvSpPr>
            <p:cNvPr id="91" name="Oval 11"/>
            <p:cNvSpPr>
              <a:spLocks noChangeArrowheads="1"/>
            </p:cNvSpPr>
            <p:nvPr/>
          </p:nvSpPr>
          <p:spPr bwMode="gray">
            <a:xfrm>
              <a:off x="1973" y="1706"/>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2" name="Oval 12"/>
            <p:cNvSpPr>
              <a:spLocks noChangeArrowheads="1"/>
            </p:cNvSpPr>
            <p:nvPr/>
          </p:nvSpPr>
          <p:spPr bwMode="gray">
            <a:xfrm>
              <a:off x="1983" y="1725"/>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93" name="Group 13"/>
          <p:cNvGrpSpPr>
            <a:grpSpLocks/>
          </p:cNvGrpSpPr>
          <p:nvPr/>
        </p:nvGrpSpPr>
        <p:grpSpPr bwMode="auto">
          <a:xfrm>
            <a:off x="3260452" y="3524467"/>
            <a:ext cx="360362" cy="360363"/>
            <a:chOff x="1565" y="2659"/>
            <a:chExt cx="227" cy="227"/>
          </a:xfrm>
        </p:grpSpPr>
        <p:sp>
          <p:nvSpPr>
            <p:cNvPr id="94" name="Oval 14"/>
            <p:cNvSpPr>
              <a:spLocks noChangeArrowheads="1"/>
            </p:cNvSpPr>
            <p:nvPr/>
          </p:nvSpPr>
          <p:spPr bwMode="gray">
            <a:xfrm>
              <a:off x="1565" y="2659"/>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5" name="Oval 15"/>
            <p:cNvSpPr>
              <a:spLocks noChangeArrowheads="1"/>
            </p:cNvSpPr>
            <p:nvPr/>
          </p:nvSpPr>
          <p:spPr bwMode="gray">
            <a:xfrm>
              <a:off x="1575" y="2678"/>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96" name="Group 16"/>
          <p:cNvGrpSpPr>
            <a:grpSpLocks/>
          </p:cNvGrpSpPr>
          <p:nvPr/>
        </p:nvGrpSpPr>
        <p:grpSpPr bwMode="auto">
          <a:xfrm>
            <a:off x="4124052" y="5067517"/>
            <a:ext cx="360362" cy="360363"/>
            <a:chOff x="2109" y="3612"/>
            <a:chExt cx="227" cy="227"/>
          </a:xfrm>
        </p:grpSpPr>
        <p:sp>
          <p:nvSpPr>
            <p:cNvPr id="97" name="Oval 17"/>
            <p:cNvSpPr>
              <a:spLocks noChangeArrowheads="1"/>
            </p:cNvSpPr>
            <p:nvPr/>
          </p:nvSpPr>
          <p:spPr bwMode="gray">
            <a:xfrm>
              <a:off x="2109" y="3612"/>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8" name="Oval 18"/>
            <p:cNvSpPr>
              <a:spLocks noChangeArrowheads="1"/>
            </p:cNvSpPr>
            <p:nvPr/>
          </p:nvSpPr>
          <p:spPr bwMode="gray">
            <a:xfrm>
              <a:off x="2119" y="3631"/>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99" name="Group 19"/>
          <p:cNvGrpSpPr>
            <a:grpSpLocks/>
          </p:cNvGrpSpPr>
          <p:nvPr/>
        </p:nvGrpSpPr>
        <p:grpSpPr bwMode="auto">
          <a:xfrm>
            <a:off x="6054452" y="1848067"/>
            <a:ext cx="360362" cy="360363"/>
            <a:chOff x="3470" y="1706"/>
            <a:chExt cx="227" cy="227"/>
          </a:xfrm>
        </p:grpSpPr>
        <p:sp>
          <p:nvSpPr>
            <p:cNvPr id="100" name="Oval 20"/>
            <p:cNvSpPr>
              <a:spLocks noChangeArrowheads="1"/>
            </p:cNvSpPr>
            <p:nvPr/>
          </p:nvSpPr>
          <p:spPr bwMode="gray">
            <a:xfrm>
              <a:off x="3470" y="1706"/>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1" name="Oval 21"/>
            <p:cNvSpPr>
              <a:spLocks noChangeArrowheads="1"/>
            </p:cNvSpPr>
            <p:nvPr/>
          </p:nvSpPr>
          <p:spPr bwMode="gray">
            <a:xfrm>
              <a:off x="3480" y="1725"/>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102" name="Group 22"/>
          <p:cNvGrpSpPr>
            <a:grpSpLocks/>
          </p:cNvGrpSpPr>
          <p:nvPr/>
        </p:nvGrpSpPr>
        <p:grpSpPr bwMode="auto">
          <a:xfrm>
            <a:off x="7091958" y="3524467"/>
            <a:ext cx="360362" cy="360363"/>
            <a:chOff x="3923" y="2659"/>
            <a:chExt cx="227" cy="227"/>
          </a:xfrm>
        </p:grpSpPr>
        <p:sp>
          <p:nvSpPr>
            <p:cNvPr id="103" name="Oval 23"/>
            <p:cNvSpPr>
              <a:spLocks noChangeArrowheads="1"/>
            </p:cNvSpPr>
            <p:nvPr/>
          </p:nvSpPr>
          <p:spPr bwMode="gray">
            <a:xfrm>
              <a:off x="3923" y="2659"/>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4" name="Oval 24"/>
            <p:cNvSpPr>
              <a:spLocks noChangeArrowheads="1"/>
            </p:cNvSpPr>
            <p:nvPr/>
          </p:nvSpPr>
          <p:spPr bwMode="gray">
            <a:xfrm>
              <a:off x="3933" y="2678"/>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105" name="Group 25"/>
          <p:cNvGrpSpPr>
            <a:grpSpLocks/>
          </p:cNvGrpSpPr>
          <p:nvPr/>
        </p:nvGrpSpPr>
        <p:grpSpPr bwMode="auto">
          <a:xfrm>
            <a:off x="6110014" y="5124667"/>
            <a:ext cx="360363" cy="360363"/>
            <a:chOff x="3515" y="3521"/>
            <a:chExt cx="227" cy="227"/>
          </a:xfrm>
        </p:grpSpPr>
        <p:sp>
          <p:nvSpPr>
            <p:cNvPr id="106" name="Oval 26"/>
            <p:cNvSpPr>
              <a:spLocks noChangeArrowheads="1"/>
            </p:cNvSpPr>
            <p:nvPr/>
          </p:nvSpPr>
          <p:spPr bwMode="gray">
            <a:xfrm>
              <a:off x="3515" y="3521"/>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7" name="Oval 27"/>
            <p:cNvSpPr>
              <a:spLocks noChangeArrowheads="1"/>
            </p:cNvSpPr>
            <p:nvPr/>
          </p:nvSpPr>
          <p:spPr bwMode="gray">
            <a:xfrm>
              <a:off x="3525" y="3540"/>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15" name="Oval 35"/>
          <p:cNvSpPr>
            <a:spLocks noChangeArrowheads="1"/>
          </p:cNvSpPr>
          <p:nvPr/>
        </p:nvSpPr>
        <p:spPr bwMode="gray">
          <a:xfrm>
            <a:off x="4644008" y="3068960"/>
            <a:ext cx="1366837" cy="134143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7" name="Text Box 37"/>
          <p:cNvSpPr txBox="1">
            <a:spLocks noChangeArrowheads="1"/>
          </p:cNvSpPr>
          <p:nvPr/>
        </p:nvSpPr>
        <p:spPr bwMode="gray">
          <a:xfrm>
            <a:off x="4211960" y="2564904"/>
            <a:ext cx="230425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2800" dirty="0" smtClean="0">
                <a:solidFill>
                  <a:srgbClr val="000000"/>
                </a:solidFill>
                <a:ea typeface="宋体" pitchFamily="2" charset="-122"/>
              </a:rPr>
              <a:t>Sustainable Consumption in cities</a:t>
            </a:r>
          </a:p>
          <a:p>
            <a:pPr algn="ctr" eaLnBrk="0" hangingPunct="0"/>
            <a:r>
              <a:rPr lang="zh-CN" altLang="en-US" sz="2800" dirty="0" smtClean="0">
                <a:solidFill>
                  <a:srgbClr val="000000"/>
                </a:solidFill>
                <a:ea typeface="宋体" pitchFamily="2" charset="-122"/>
              </a:rPr>
              <a:t>城市可持续消费</a:t>
            </a:r>
            <a:endParaRPr lang="en-US" altLang="zh-CN" sz="2800" dirty="0">
              <a:solidFill>
                <a:srgbClr val="000000"/>
              </a:solidFill>
              <a:ea typeface="宋体" pitchFamily="2" charset="-122"/>
            </a:endParaRPr>
          </a:p>
        </p:txBody>
      </p:sp>
      <p:sp>
        <p:nvSpPr>
          <p:cNvPr id="118" name="Text Box 38"/>
          <p:cNvSpPr txBox="1">
            <a:spLocks noChangeArrowheads="1"/>
          </p:cNvSpPr>
          <p:nvPr/>
        </p:nvSpPr>
        <p:spPr bwMode="auto">
          <a:xfrm>
            <a:off x="5580112" y="908720"/>
            <a:ext cx="26642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b="1" dirty="0" smtClean="0">
                <a:ea typeface="宋体" pitchFamily="2" charset="-122"/>
              </a:rPr>
              <a:t>Adoption of SC indicators for assessing city performance </a:t>
            </a:r>
          </a:p>
          <a:p>
            <a:pPr eaLnBrk="0" hangingPunct="0"/>
            <a:r>
              <a:rPr lang="zh-CN" altLang="en-US" sz="1600" b="1" dirty="0" smtClean="0">
                <a:ea typeface="宋体" pitchFamily="2" charset="-122"/>
              </a:rPr>
              <a:t>采用</a:t>
            </a:r>
            <a:r>
              <a:rPr lang="en-US" altLang="zh-CN" sz="1600" b="1" dirty="0" smtClean="0">
                <a:ea typeface="宋体" pitchFamily="2" charset="-122"/>
              </a:rPr>
              <a:t>SC</a:t>
            </a:r>
            <a:r>
              <a:rPr lang="zh-CN" altLang="en-US" sz="1600" b="1" dirty="0" smtClean="0">
                <a:ea typeface="宋体" pitchFamily="2" charset="-122"/>
              </a:rPr>
              <a:t>指标评价城市绩效</a:t>
            </a:r>
            <a:endParaRPr lang="en-US" altLang="zh-CN" sz="1600" b="1" dirty="0">
              <a:ea typeface="宋体" pitchFamily="2" charset="-122"/>
            </a:endParaRPr>
          </a:p>
        </p:txBody>
      </p:sp>
      <p:sp>
        <p:nvSpPr>
          <p:cNvPr id="119" name="Text Box 39"/>
          <p:cNvSpPr txBox="1">
            <a:spLocks noChangeArrowheads="1"/>
          </p:cNvSpPr>
          <p:nvPr/>
        </p:nvSpPr>
        <p:spPr bwMode="auto">
          <a:xfrm>
            <a:off x="2123728" y="1229851"/>
            <a:ext cx="25410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b="1" dirty="0">
                <a:ea typeface="宋体" pitchFamily="2" charset="-122"/>
              </a:rPr>
              <a:t>Green public procurement by local </a:t>
            </a:r>
            <a:r>
              <a:rPr lang="en-US" altLang="zh-CN" sz="1600" b="1" dirty="0" smtClean="0">
                <a:ea typeface="宋体" pitchFamily="2" charset="-122"/>
              </a:rPr>
              <a:t>government</a:t>
            </a:r>
          </a:p>
          <a:p>
            <a:pPr eaLnBrk="0" hangingPunct="0"/>
            <a:r>
              <a:rPr lang="zh-CN" altLang="en-US" sz="1600" b="1" dirty="0" smtClean="0">
                <a:ea typeface="宋体" pitchFamily="2" charset="-122"/>
              </a:rPr>
              <a:t>地方政府绿色采购</a:t>
            </a:r>
            <a:endParaRPr lang="en-US" altLang="zh-CN" sz="1600" b="1" dirty="0">
              <a:ea typeface="宋体" pitchFamily="2" charset="-122"/>
            </a:endParaRPr>
          </a:p>
        </p:txBody>
      </p:sp>
      <p:sp>
        <p:nvSpPr>
          <p:cNvPr id="120" name="Text Box 40"/>
          <p:cNvSpPr txBox="1">
            <a:spLocks noChangeArrowheads="1"/>
          </p:cNvSpPr>
          <p:nvPr/>
        </p:nvSpPr>
        <p:spPr bwMode="auto">
          <a:xfrm>
            <a:off x="7429375" y="3011468"/>
            <a:ext cx="167912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b="1" dirty="0" smtClean="0">
                <a:ea typeface="宋体" pitchFamily="2" charset="-122"/>
              </a:rPr>
              <a:t>Green bank loans for energy efficient housing </a:t>
            </a:r>
            <a:r>
              <a:rPr lang="zh-CN" altLang="en-US" sz="1600" b="1" dirty="0" smtClean="0">
                <a:ea typeface="宋体" pitchFamily="2" charset="-122"/>
              </a:rPr>
              <a:t>为能效建筑和设施提供</a:t>
            </a:r>
            <a:r>
              <a:rPr lang="en-US" altLang="zh-CN" sz="1600" b="1" dirty="0" smtClean="0">
                <a:ea typeface="宋体" pitchFamily="2" charset="-122"/>
              </a:rPr>
              <a:t> </a:t>
            </a:r>
            <a:r>
              <a:rPr lang="zh-CN" altLang="en-US" sz="1600" b="1" dirty="0" smtClean="0">
                <a:ea typeface="宋体" pitchFamily="2" charset="-122"/>
              </a:rPr>
              <a:t>绿色银行贷款</a:t>
            </a:r>
            <a:endParaRPr lang="en-US" altLang="zh-CN" sz="1600" b="1" dirty="0">
              <a:ea typeface="宋体" pitchFamily="2" charset="-122"/>
            </a:endParaRPr>
          </a:p>
        </p:txBody>
      </p:sp>
      <p:sp>
        <p:nvSpPr>
          <p:cNvPr id="121" name="Text Box 41"/>
          <p:cNvSpPr txBox="1">
            <a:spLocks noChangeArrowheads="1"/>
          </p:cNvSpPr>
          <p:nvPr/>
        </p:nvSpPr>
        <p:spPr bwMode="auto">
          <a:xfrm>
            <a:off x="5042696" y="5662445"/>
            <a:ext cx="24860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b="1" dirty="0" smtClean="0">
                <a:ea typeface="宋体" pitchFamily="2" charset="-122"/>
              </a:rPr>
              <a:t>Education campaigns in schools and communities</a:t>
            </a:r>
            <a:r>
              <a:rPr lang="zh-CN" altLang="en-US" sz="1600" b="1" dirty="0" smtClean="0">
                <a:ea typeface="宋体" pitchFamily="2" charset="-122"/>
              </a:rPr>
              <a:t>社区和学校教育行动</a:t>
            </a:r>
            <a:endParaRPr lang="en-US" altLang="zh-CN" sz="1600" b="1" dirty="0">
              <a:ea typeface="宋体" pitchFamily="2" charset="-122"/>
            </a:endParaRPr>
          </a:p>
        </p:txBody>
      </p:sp>
      <p:sp>
        <p:nvSpPr>
          <p:cNvPr id="122" name="Text Box 42"/>
          <p:cNvSpPr txBox="1">
            <a:spLocks noChangeArrowheads="1"/>
          </p:cNvSpPr>
          <p:nvPr/>
        </p:nvSpPr>
        <p:spPr bwMode="auto">
          <a:xfrm>
            <a:off x="1331640" y="3068960"/>
            <a:ext cx="213069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b="1" dirty="0">
                <a:ea typeface="宋体" pitchFamily="2" charset="-122"/>
              </a:rPr>
              <a:t>Retailer initiatives promoting green </a:t>
            </a:r>
            <a:r>
              <a:rPr lang="en-US" altLang="zh-CN" sz="1600" b="1" dirty="0" smtClean="0">
                <a:ea typeface="宋体" pitchFamily="2" charset="-122"/>
              </a:rPr>
              <a:t>products</a:t>
            </a:r>
          </a:p>
          <a:p>
            <a:pPr eaLnBrk="0" hangingPunct="0"/>
            <a:r>
              <a:rPr lang="zh-CN" altLang="en-US" sz="1600" b="1" dirty="0" smtClean="0">
                <a:ea typeface="宋体" pitchFamily="2" charset="-122"/>
              </a:rPr>
              <a:t>零售商绿色产品推广行动</a:t>
            </a:r>
            <a:endParaRPr lang="en-US" altLang="zh-CN" sz="1600" b="1" dirty="0">
              <a:ea typeface="宋体" pitchFamily="2" charset="-122"/>
            </a:endParaRPr>
          </a:p>
        </p:txBody>
      </p:sp>
      <p:sp>
        <p:nvSpPr>
          <p:cNvPr id="123" name="Text Box 43"/>
          <p:cNvSpPr txBox="1">
            <a:spLocks noChangeArrowheads="1"/>
          </p:cNvSpPr>
          <p:nvPr/>
        </p:nvSpPr>
        <p:spPr bwMode="auto">
          <a:xfrm>
            <a:off x="2195736" y="5589240"/>
            <a:ext cx="26642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b="1" dirty="0">
                <a:ea typeface="宋体" pitchFamily="2" charset="-122"/>
              </a:rPr>
              <a:t>Community-based consumer advisory </a:t>
            </a:r>
            <a:r>
              <a:rPr lang="en-US" altLang="zh-CN" sz="1600" b="1" dirty="0" err="1" smtClean="0">
                <a:ea typeface="宋体" pitchFamily="2" charset="-122"/>
              </a:rPr>
              <a:t>centres</a:t>
            </a:r>
            <a:endParaRPr lang="en-US" altLang="zh-CN" sz="1600" b="1" dirty="0" smtClean="0">
              <a:ea typeface="宋体" pitchFamily="2" charset="-122"/>
            </a:endParaRPr>
          </a:p>
          <a:p>
            <a:pPr eaLnBrk="0" hangingPunct="0"/>
            <a:r>
              <a:rPr lang="zh-CN" altLang="en-US" sz="1600" b="1" dirty="0" smtClean="0">
                <a:ea typeface="宋体" pitchFamily="2" charset="-122"/>
              </a:rPr>
              <a:t>基于社区的消费者咨询中心</a:t>
            </a:r>
            <a:r>
              <a:rPr lang="en-US" altLang="zh-CN" sz="1600" b="1" dirty="0" smtClean="0">
                <a:ea typeface="宋体" pitchFamily="2" charset="-122"/>
              </a:rPr>
              <a:t> </a:t>
            </a:r>
            <a:endParaRPr lang="en-US" altLang="zh-CN" sz="1600" b="1" dirty="0">
              <a:ea typeface="宋体" pitchFamily="2" charset="-122"/>
            </a:endParaRPr>
          </a:p>
        </p:txBody>
      </p:sp>
      <p:cxnSp>
        <p:nvCxnSpPr>
          <p:cNvPr id="5" name="Straight Connector 4"/>
          <p:cNvCxnSpPr/>
          <p:nvPr/>
        </p:nvCxnSpPr>
        <p:spPr>
          <a:xfrm flipV="1">
            <a:off x="683568" y="2924944"/>
            <a:ext cx="8352928" cy="7200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755576" y="4581128"/>
            <a:ext cx="8352928" cy="7200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5496" y="1484784"/>
            <a:ext cx="1512168" cy="1323439"/>
          </a:xfrm>
          <a:prstGeom prst="rect">
            <a:avLst/>
          </a:prstGeom>
          <a:noFill/>
        </p:spPr>
        <p:txBody>
          <a:bodyPr wrap="square" rtlCol="0">
            <a:spAutoFit/>
          </a:bodyPr>
          <a:lstStyle/>
          <a:p>
            <a:r>
              <a:rPr lang="en-US" sz="2000" b="1" dirty="0" smtClean="0">
                <a:solidFill>
                  <a:schemeClr val="tx2"/>
                </a:solidFill>
              </a:rPr>
              <a:t>Local Government level</a:t>
            </a:r>
          </a:p>
          <a:p>
            <a:r>
              <a:rPr lang="zh-CN" altLang="en-US" sz="2000" b="1" dirty="0" smtClean="0">
                <a:solidFill>
                  <a:schemeClr val="tx2"/>
                </a:solidFill>
              </a:rPr>
              <a:t>地方政府</a:t>
            </a:r>
            <a:endParaRPr lang="en-US" sz="2000" b="1" dirty="0">
              <a:solidFill>
                <a:schemeClr val="tx2"/>
              </a:solidFill>
            </a:endParaRPr>
          </a:p>
        </p:txBody>
      </p:sp>
      <p:sp>
        <p:nvSpPr>
          <p:cNvPr id="51" name="TextBox 50"/>
          <p:cNvSpPr txBox="1"/>
          <p:nvPr/>
        </p:nvSpPr>
        <p:spPr>
          <a:xfrm>
            <a:off x="35496" y="3356992"/>
            <a:ext cx="1512168" cy="1015663"/>
          </a:xfrm>
          <a:prstGeom prst="rect">
            <a:avLst/>
          </a:prstGeom>
          <a:noFill/>
        </p:spPr>
        <p:txBody>
          <a:bodyPr wrap="square" rtlCol="0">
            <a:spAutoFit/>
          </a:bodyPr>
          <a:lstStyle/>
          <a:p>
            <a:r>
              <a:rPr lang="en-US" sz="2000" b="1" dirty="0" smtClean="0">
                <a:solidFill>
                  <a:schemeClr val="tx2"/>
                </a:solidFill>
              </a:rPr>
              <a:t>Business level</a:t>
            </a:r>
          </a:p>
          <a:p>
            <a:r>
              <a:rPr lang="zh-CN" altLang="en-US" sz="2000" b="1" dirty="0" smtClean="0">
                <a:solidFill>
                  <a:schemeClr val="tx2"/>
                </a:solidFill>
              </a:rPr>
              <a:t>工商业</a:t>
            </a:r>
            <a:endParaRPr lang="en-US" sz="2000" b="1" dirty="0">
              <a:solidFill>
                <a:schemeClr val="tx2"/>
              </a:solidFill>
            </a:endParaRPr>
          </a:p>
        </p:txBody>
      </p:sp>
      <p:sp>
        <p:nvSpPr>
          <p:cNvPr id="52" name="TextBox 51"/>
          <p:cNvSpPr txBox="1"/>
          <p:nvPr/>
        </p:nvSpPr>
        <p:spPr>
          <a:xfrm>
            <a:off x="35496" y="5157192"/>
            <a:ext cx="1512168" cy="1015663"/>
          </a:xfrm>
          <a:prstGeom prst="rect">
            <a:avLst/>
          </a:prstGeom>
          <a:noFill/>
        </p:spPr>
        <p:txBody>
          <a:bodyPr wrap="square" rtlCol="0">
            <a:spAutoFit/>
          </a:bodyPr>
          <a:lstStyle/>
          <a:p>
            <a:r>
              <a:rPr lang="en-US" sz="2000" b="1" dirty="0" smtClean="0">
                <a:solidFill>
                  <a:schemeClr val="tx2"/>
                </a:solidFill>
              </a:rPr>
              <a:t>Civil society level</a:t>
            </a:r>
          </a:p>
          <a:p>
            <a:r>
              <a:rPr lang="zh-CN" altLang="en-US" sz="2000" b="1" dirty="0" smtClean="0">
                <a:solidFill>
                  <a:schemeClr val="tx2"/>
                </a:solidFill>
              </a:rPr>
              <a:t>公民社会</a:t>
            </a:r>
            <a:endParaRPr lang="en-US" sz="2000" b="1" dirty="0">
              <a:solidFill>
                <a:schemeClr val="tx2"/>
              </a:solidFill>
            </a:endParaRPr>
          </a:p>
        </p:txBody>
      </p:sp>
      <p:grpSp>
        <p:nvGrpSpPr>
          <p:cNvPr id="43" name="Group 10"/>
          <p:cNvGrpSpPr>
            <a:grpSpLocks/>
          </p:cNvGrpSpPr>
          <p:nvPr/>
        </p:nvGrpSpPr>
        <p:grpSpPr bwMode="auto">
          <a:xfrm>
            <a:off x="3419872" y="2708598"/>
            <a:ext cx="360363" cy="360362"/>
            <a:chOff x="1973" y="1706"/>
            <a:chExt cx="227" cy="227"/>
          </a:xfrm>
          <a:solidFill>
            <a:schemeClr val="tx2">
              <a:lumMod val="60000"/>
              <a:lumOff val="40000"/>
            </a:schemeClr>
          </a:solidFill>
        </p:grpSpPr>
        <p:sp>
          <p:nvSpPr>
            <p:cNvPr id="45" name="Oval 11"/>
            <p:cNvSpPr>
              <a:spLocks noChangeArrowheads="1"/>
            </p:cNvSpPr>
            <p:nvPr/>
          </p:nvSpPr>
          <p:spPr bwMode="gray">
            <a:xfrm>
              <a:off x="1973" y="1706"/>
              <a:ext cx="227" cy="227"/>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6" name="Oval 12"/>
            <p:cNvSpPr>
              <a:spLocks noChangeArrowheads="1"/>
            </p:cNvSpPr>
            <p:nvPr/>
          </p:nvSpPr>
          <p:spPr bwMode="gray">
            <a:xfrm>
              <a:off x="1983" y="1725"/>
              <a:ext cx="141" cy="142"/>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47" name="Group 10"/>
          <p:cNvGrpSpPr>
            <a:grpSpLocks/>
          </p:cNvGrpSpPr>
          <p:nvPr/>
        </p:nvGrpSpPr>
        <p:grpSpPr bwMode="auto">
          <a:xfrm>
            <a:off x="6804248" y="2636912"/>
            <a:ext cx="360363" cy="360362"/>
            <a:chOff x="1973" y="1706"/>
            <a:chExt cx="227" cy="227"/>
          </a:xfrm>
          <a:solidFill>
            <a:schemeClr val="tx2">
              <a:lumMod val="60000"/>
              <a:lumOff val="40000"/>
            </a:schemeClr>
          </a:solidFill>
        </p:grpSpPr>
        <p:sp>
          <p:nvSpPr>
            <p:cNvPr id="48" name="Oval 11"/>
            <p:cNvSpPr>
              <a:spLocks noChangeArrowheads="1"/>
            </p:cNvSpPr>
            <p:nvPr/>
          </p:nvSpPr>
          <p:spPr bwMode="gray">
            <a:xfrm>
              <a:off x="1973" y="1706"/>
              <a:ext cx="227" cy="227"/>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0" name="Oval 12"/>
            <p:cNvSpPr>
              <a:spLocks noChangeArrowheads="1"/>
            </p:cNvSpPr>
            <p:nvPr/>
          </p:nvSpPr>
          <p:spPr bwMode="gray">
            <a:xfrm>
              <a:off x="1983" y="1725"/>
              <a:ext cx="141" cy="142"/>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53" name="Group 10"/>
          <p:cNvGrpSpPr>
            <a:grpSpLocks/>
          </p:cNvGrpSpPr>
          <p:nvPr/>
        </p:nvGrpSpPr>
        <p:grpSpPr bwMode="auto">
          <a:xfrm>
            <a:off x="6804248" y="4437112"/>
            <a:ext cx="360363" cy="360362"/>
            <a:chOff x="1973" y="1706"/>
            <a:chExt cx="227" cy="227"/>
          </a:xfrm>
          <a:solidFill>
            <a:schemeClr val="tx2">
              <a:lumMod val="60000"/>
              <a:lumOff val="40000"/>
            </a:schemeClr>
          </a:solidFill>
        </p:grpSpPr>
        <p:sp>
          <p:nvSpPr>
            <p:cNvPr id="54" name="Oval 11"/>
            <p:cNvSpPr>
              <a:spLocks noChangeArrowheads="1"/>
            </p:cNvSpPr>
            <p:nvPr/>
          </p:nvSpPr>
          <p:spPr bwMode="gray">
            <a:xfrm>
              <a:off x="1973" y="1706"/>
              <a:ext cx="227" cy="227"/>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5" name="Oval 12"/>
            <p:cNvSpPr>
              <a:spLocks noChangeArrowheads="1"/>
            </p:cNvSpPr>
            <p:nvPr/>
          </p:nvSpPr>
          <p:spPr bwMode="gray">
            <a:xfrm>
              <a:off x="1983" y="1725"/>
              <a:ext cx="141" cy="142"/>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56" name="Group 10"/>
          <p:cNvGrpSpPr>
            <a:grpSpLocks/>
          </p:cNvGrpSpPr>
          <p:nvPr/>
        </p:nvGrpSpPr>
        <p:grpSpPr bwMode="auto">
          <a:xfrm>
            <a:off x="3491880" y="4437112"/>
            <a:ext cx="360363" cy="360362"/>
            <a:chOff x="1973" y="1706"/>
            <a:chExt cx="227" cy="227"/>
          </a:xfrm>
          <a:solidFill>
            <a:schemeClr val="tx2">
              <a:lumMod val="60000"/>
              <a:lumOff val="40000"/>
            </a:schemeClr>
          </a:solidFill>
        </p:grpSpPr>
        <p:sp>
          <p:nvSpPr>
            <p:cNvPr id="57" name="Oval 11"/>
            <p:cNvSpPr>
              <a:spLocks noChangeArrowheads="1"/>
            </p:cNvSpPr>
            <p:nvPr/>
          </p:nvSpPr>
          <p:spPr bwMode="gray">
            <a:xfrm>
              <a:off x="1973" y="1706"/>
              <a:ext cx="227" cy="227"/>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8" name="Oval 12"/>
            <p:cNvSpPr>
              <a:spLocks noChangeArrowheads="1"/>
            </p:cNvSpPr>
            <p:nvPr/>
          </p:nvSpPr>
          <p:spPr bwMode="gray">
            <a:xfrm>
              <a:off x="1983" y="1725"/>
              <a:ext cx="141" cy="142"/>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59" name="Text Box 38"/>
          <p:cNvSpPr txBox="1">
            <a:spLocks noChangeArrowheads="1"/>
          </p:cNvSpPr>
          <p:nvPr/>
        </p:nvSpPr>
        <p:spPr bwMode="auto">
          <a:xfrm>
            <a:off x="7236296" y="4697849"/>
            <a:ext cx="190770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b="1" dirty="0" smtClean="0">
                <a:ea typeface="宋体" pitchFamily="2" charset="-122"/>
              </a:rPr>
              <a:t>Renewable energy technologies (solar water heaters)</a:t>
            </a:r>
            <a:br>
              <a:rPr lang="en-US" altLang="zh-CN" sz="1600" b="1" dirty="0" smtClean="0">
                <a:ea typeface="宋体" pitchFamily="2" charset="-122"/>
              </a:rPr>
            </a:br>
            <a:r>
              <a:rPr lang="zh-CN" altLang="en-US" sz="1600" b="1" dirty="0" smtClean="0">
                <a:ea typeface="宋体" pitchFamily="2" charset="-122"/>
              </a:rPr>
              <a:t>可再生能源技术</a:t>
            </a:r>
            <a:r>
              <a:rPr lang="de-DE" altLang="zh-CN" sz="1600" b="1" dirty="0" smtClean="0">
                <a:ea typeface="宋体" pitchFamily="2" charset="-122"/>
              </a:rPr>
              <a:t/>
            </a:r>
            <a:br>
              <a:rPr lang="de-DE" altLang="zh-CN" sz="1600" b="1" dirty="0" smtClean="0">
                <a:ea typeface="宋体" pitchFamily="2" charset="-122"/>
              </a:rPr>
            </a:br>
            <a:r>
              <a:rPr lang="zh-CN" altLang="en-US" sz="1600" b="1" dirty="0" smtClean="0">
                <a:ea typeface="宋体" pitchFamily="2" charset="-122"/>
              </a:rPr>
              <a:t>（太阳能热水）</a:t>
            </a:r>
            <a:endParaRPr lang="en-US" altLang="zh-CN" sz="1600" b="1" dirty="0">
              <a:ea typeface="宋体" pitchFamily="2" charset="-122"/>
            </a:endParaRPr>
          </a:p>
        </p:txBody>
      </p:sp>
      <p:sp>
        <p:nvSpPr>
          <p:cNvPr id="60" name="Text Box 38"/>
          <p:cNvSpPr txBox="1">
            <a:spLocks noChangeArrowheads="1"/>
          </p:cNvSpPr>
          <p:nvPr/>
        </p:nvSpPr>
        <p:spPr bwMode="auto">
          <a:xfrm>
            <a:off x="1619672" y="2165955"/>
            <a:ext cx="17659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b="1" dirty="0" smtClean="0">
                <a:ea typeface="宋体" pitchFamily="2" charset="-122"/>
              </a:rPr>
              <a:t>Emission trading system pilots</a:t>
            </a:r>
          </a:p>
          <a:p>
            <a:pPr eaLnBrk="0" hangingPunct="0"/>
            <a:r>
              <a:rPr lang="zh-CN" altLang="en-US" sz="1600" b="1" dirty="0" smtClean="0">
                <a:ea typeface="宋体" pitchFamily="2" charset="-122"/>
              </a:rPr>
              <a:t>碳排放交易试点</a:t>
            </a:r>
            <a:endParaRPr lang="en-US" altLang="zh-CN" sz="1600" b="1" dirty="0">
              <a:ea typeface="宋体" pitchFamily="2" charset="-122"/>
            </a:endParaRPr>
          </a:p>
        </p:txBody>
      </p:sp>
      <p:sp>
        <p:nvSpPr>
          <p:cNvPr id="61" name="Text Box 38"/>
          <p:cNvSpPr txBox="1">
            <a:spLocks noChangeArrowheads="1"/>
          </p:cNvSpPr>
          <p:nvPr/>
        </p:nvSpPr>
        <p:spPr bwMode="auto">
          <a:xfrm>
            <a:off x="7164288" y="1775718"/>
            <a:ext cx="18356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b="1" dirty="0" smtClean="0">
                <a:ea typeface="宋体" pitchFamily="2" charset="-122"/>
              </a:rPr>
              <a:t>Energy efficiency in industry and power plants </a:t>
            </a:r>
            <a:r>
              <a:rPr lang="zh-CN" altLang="en-US" sz="1600" b="1" dirty="0" smtClean="0">
                <a:ea typeface="宋体" pitchFamily="2" charset="-122"/>
              </a:rPr>
              <a:t>提高工业和电业系统的能效</a:t>
            </a:r>
            <a:endParaRPr lang="en-US" altLang="zh-CN" sz="1600" b="1" dirty="0">
              <a:ea typeface="宋体" pitchFamily="2" charset="-122"/>
            </a:endParaRPr>
          </a:p>
        </p:txBody>
      </p:sp>
      <p:sp>
        <p:nvSpPr>
          <p:cNvPr id="63" name="Text Box 38"/>
          <p:cNvSpPr txBox="1">
            <a:spLocks noChangeArrowheads="1"/>
          </p:cNvSpPr>
          <p:nvPr/>
        </p:nvSpPr>
        <p:spPr bwMode="auto">
          <a:xfrm>
            <a:off x="2016224" y="4653136"/>
            <a:ext cx="18356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b="1" dirty="0" smtClean="0">
                <a:ea typeface="宋体" pitchFamily="2" charset="-122"/>
              </a:rPr>
              <a:t>Use of public transport</a:t>
            </a:r>
          </a:p>
          <a:p>
            <a:pPr eaLnBrk="0" hangingPunct="0"/>
            <a:r>
              <a:rPr lang="zh-CN" altLang="en-US" sz="1600" b="1" dirty="0" smtClean="0">
                <a:ea typeface="宋体" pitchFamily="2" charset="-122"/>
              </a:rPr>
              <a:t>公共交通的利用</a:t>
            </a:r>
            <a:endParaRPr lang="en-US" altLang="zh-CN" sz="1600" b="1" dirty="0">
              <a:ea typeface="宋体" pitchFamily="2" charset="-122"/>
            </a:endParaRPr>
          </a:p>
        </p:txBody>
      </p:sp>
      <p:sp>
        <p:nvSpPr>
          <p:cNvPr id="62" name="Text Box 37"/>
          <p:cNvSpPr txBox="1">
            <a:spLocks noChangeArrowheads="1"/>
          </p:cNvSpPr>
          <p:nvPr/>
        </p:nvSpPr>
        <p:spPr bwMode="gray">
          <a:xfrm>
            <a:off x="4499992" y="3140968"/>
            <a:ext cx="1728192"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2400" dirty="0" smtClean="0">
                <a:solidFill>
                  <a:srgbClr val="000000"/>
                </a:solidFill>
                <a:ea typeface="宋体" pitchFamily="2" charset="-122"/>
              </a:rPr>
              <a:t>Low-carbon cities</a:t>
            </a:r>
          </a:p>
          <a:p>
            <a:pPr algn="ctr" eaLnBrk="0" hangingPunct="0"/>
            <a:r>
              <a:rPr lang="zh-CN" altLang="en-US" sz="2400" dirty="0" smtClean="0">
                <a:solidFill>
                  <a:srgbClr val="000000"/>
                </a:solidFill>
                <a:ea typeface="宋体" pitchFamily="2" charset="-122"/>
              </a:rPr>
              <a:t>低碳城市</a:t>
            </a:r>
            <a:endParaRPr lang="en-US" altLang="zh-CN" sz="2400" dirty="0">
              <a:solidFill>
                <a:srgbClr val="000000"/>
              </a:solidFill>
              <a:ea typeface="宋体" pitchFamily="2" charset="-122"/>
            </a:endParaRPr>
          </a:p>
        </p:txBody>
      </p:sp>
      <p:sp>
        <p:nvSpPr>
          <p:cNvPr id="64" name="Rectangle 2"/>
          <p:cNvSpPr txBox="1">
            <a:spLocks noChangeArrowheads="1"/>
          </p:cNvSpPr>
          <p:nvPr/>
        </p:nvSpPr>
        <p:spPr bwMode="gray">
          <a:xfrm>
            <a:off x="3362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a:latin typeface="Times New Roman" pitchFamily="18" charset="0"/>
                <a:ea typeface="宋体" pitchFamily="2" charset="-122"/>
                <a:cs typeface="Times New Roman" pitchFamily="18" charset="0"/>
              </a:rPr>
              <a:t>Sustainable </a:t>
            </a:r>
            <a:r>
              <a:rPr lang="en-US" altLang="zh-CN" sz="2400" dirty="0" smtClean="0">
                <a:latin typeface="Times New Roman" pitchFamily="18" charset="0"/>
                <a:ea typeface="宋体" pitchFamily="2" charset="-122"/>
                <a:cs typeface="Times New Roman" pitchFamily="18" charset="0"/>
              </a:rPr>
              <a:t>Consumption </a:t>
            </a:r>
            <a:r>
              <a:rPr lang="en-US" altLang="zh-CN" sz="2400" dirty="0">
                <a:latin typeface="Times New Roman" pitchFamily="18" charset="0"/>
                <a:ea typeface="宋体" pitchFamily="2" charset="-122"/>
                <a:cs typeface="Times New Roman" pitchFamily="18" charset="0"/>
              </a:rPr>
              <a:t>&amp; </a:t>
            </a:r>
            <a:r>
              <a:rPr lang="en-US" altLang="zh-CN" sz="2400" dirty="0" smtClean="0">
                <a:latin typeface="Times New Roman" pitchFamily="18" charset="0"/>
                <a:ea typeface="宋体" pitchFamily="2" charset="-122"/>
                <a:cs typeface="Times New Roman" pitchFamily="18" charset="0"/>
              </a:rPr>
              <a:t>Low-carbon Urbanization</a:t>
            </a:r>
            <a:endParaRPr lang="en-US" altLang="zh-CN" sz="2400" dirty="0">
              <a:latin typeface="Times New Roman" pitchFamily="18" charset="0"/>
              <a:ea typeface="宋体" pitchFamily="2" charset="-122"/>
              <a:cs typeface="Times New Roman" pitchFamily="18" charset="0"/>
            </a:endParaRPr>
          </a:p>
          <a:p>
            <a:r>
              <a:rPr lang="zh-CN" altLang="en-US" sz="2000" dirty="0">
                <a:latin typeface="SimHei" pitchFamily="49" charset="-122"/>
                <a:ea typeface="SimHei" pitchFamily="49" charset="-122"/>
              </a:rPr>
              <a:t>可持续与消费与低碳城市化</a:t>
            </a:r>
            <a:endParaRPr lang="de-DE" altLang="zh-CN" sz="2000" dirty="0">
              <a:latin typeface="SimHei" pitchFamily="49" charset="-122"/>
              <a:ea typeface="SimHei" pitchFamily="49" charset="-122"/>
            </a:endParaRPr>
          </a:p>
        </p:txBody>
      </p:sp>
    </p:spTree>
    <p:extLst>
      <p:ext uri="{BB962C8B-B14F-4D97-AF65-F5344CB8AC3E}">
        <p14:creationId xmlns:p14="http://schemas.microsoft.com/office/powerpoint/2010/main" val="428429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linds(horizontal)">
                                      <p:cBhvr>
                                        <p:cTn id="7" dur="500"/>
                                        <p:tgtEl>
                                          <p:spTgt spid="1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linds(horizontal)">
                                      <p:cBhvr>
                                        <p:cTn id="15" dur="500"/>
                                        <p:tgtEl>
                                          <p:spTgt spid="60"/>
                                        </p:tgtEl>
                                      </p:cBhvr>
                                    </p:animEffect>
                                  </p:childTnLst>
                                </p:cTn>
                              </p:par>
                              <p:par>
                                <p:cTn id="16" presetID="3" presetClass="entr" presetSubtype="1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linds(horizontal)">
                                      <p:cBhvr>
                                        <p:cTn id="18" dur="500"/>
                                        <p:tgtEl>
                                          <p:spTgt spid="43"/>
                                        </p:tgtEl>
                                      </p:cBhvr>
                                    </p:animEffect>
                                  </p:childTnLst>
                                </p:cTn>
                              </p:par>
                              <p:par>
                                <p:cTn id="19" presetID="3" presetClass="entr" presetSubtype="1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linds(horizontal)">
                                      <p:cBhvr>
                                        <p:cTn id="21" dur="500"/>
                                        <p:tgtEl>
                                          <p:spTgt spid="4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blinds(horizontal)">
                                      <p:cBhvr>
                                        <p:cTn id="24" dur="500"/>
                                        <p:tgtEl>
                                          <p:spTgt spid="6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linds(horizontal)">
                                      <p:cBhvr>
                                        <p:cTn id="27" dur="500"/>
                                        <p:tgtEl>
                                          <p:spTgt spid="59"/>
                                        </p:tgtEl>
                                      </p:cBhvr>
                                    </p:animEffect>
                                  </p:childTnLst>
                                </p:cTn>
                              </p:par>
                              <p:par>
                                <p:cTn id="28" presetID="3" presetClass="entr" presetSubtype="1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blinds(horizontal)">
                                      <p:cBhvr>
                                        <p:cTn id="30" dur="500"/>
                                        <p:tgtEl>
                                          <p:spTgt spid="5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blinds(horizontal)">
                                      <p:cBhvr>
                                        <p:cTn id="33" dur="500"/>
                                        <p:tgtEl>
                                          <p:spTgt spid="63"/>
                                        </p:tgtEl>
                                      </p:cBhvr>
                                    </p:animEffect>
                                  </p:childTnLst>
                                </p:cTn>
                              </p:par>
                              <p:par>
                                <p:cTn id="34" presetID="3" presetClass="entr" presetSubtype="10"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blinds(horizontal)">
                                      <p:cBhvr>
                                        <p:cTn id="36" dur="500"/>
                                        <p:tgtEl>
                                          <p:spTgt spid="5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blinds(horizontal)">
                                      <p:cBhvr>
                                        <p:cTn id="39" dur="500"/>
                                        <p:tgtEl>
                                          <p:spTgt spid="8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62"/>
                                        </p:tgtEl>
                                      </p:cBhvr>
                                    </p:animEffect>
                                    <p:set>
                                      <p:cBhvr>
                                        <p:cTn id="44" dur="1" fill="hold">
                                          <p:stCondLst>
                                            <p:cond delay="499"/>
                                          </p:stCondLst>
                                        </p:cTn>
                                        <p:tgtEl>
                                          <p:spTgt spid="6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17"/>
                                        </p:tgtEl>
                                        <p:attrNameLst>
                                          <p:attrName>style.visibility</p:attrName>
                                        </p:attrNameLst>
                                      </p:cBhvr>
                                      <p:to>
                                        <p:strVal val="visible"/>
                                      </p:to>
                                    </p:set>
                                    <p:animEffect transition="in" filter="blinds(horizontal)">
                                      <p:cBhvr>
                                        <p:cTn id="49" dur="500"/>
                                        <p:tgtEl>
                                          <p:spTgt spid="11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blinds(horizontal)">
                                      <p:cBhvr>
                                        <p:cTn id="54" dur="500"/>
                                        <p:tgtEl>
                                          <p:spTgt spid="93"/>
                                        </p:tgtEl>
                                      </p:cBhvr>
                                    </p:animEffect>
                                  </p:childTnLst>
                                </p:cTn>
                              </p:par>
                              <p:par>
                                <p:cTn id="55" presetID="3" presetClass="entr" presetSubtype="1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blinds(horizontal)">
                                      <p:cBhvr>
                                        <p:cTn id="57" dur="500"/>
                                        <p:tgtEl>
                                          <p:spTgt spid="90"/>
                                        </p:tgtEl>
                                      </p:cBhvr>
                                    </p:animEffect>
                                  </p:childTnLst>
                                </p:cTn>
                              </p:par>
                              <p:par>
                                <p:cTn id="58" presetID="3" presetClass="entr" presetSubtype="10" fill="hold"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blinds(horizontal)">
                                      <p:cBhvr>
                                        <p:cTn id="60" dur="500"/>
                                        <p:tgtEl>
                                          <p:spTgt spid="99"/>
                                        </p:tgtEl>
                                      </p:cBhvr>
                                    </p:animEffect>
                                  </p:childTnLst>
                                </p:cTn>
                              </p:par>
                              <p:par>
                                <p:cTn id="61" presetID="3" presetClass="entr" presetSubtype="10" fill="hold" nodeType="with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blinds(horizontal)">
                                      <p:cBhvr>
                                        <p:cTn id="63" dur="500"/>
                                        <p:tgtEl>
                                          <p:spTgt spid="10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blinds(horizontal)">
                                      <p:cBhvr>
                                        <p:cTn id="66" dur="500"/>
                                        <p:tgtEl>
                                          <p:spTgt spid="86"/>
                                        </p:tgtEl>
                                      </p:cBhvr>
                                    </p:animEffect>
                                  </p:childTnLst>
                                </p:cTn>
                              </p:par>
                              <p:par>
                                <p:cTn id="67" presetID="3" presetClass="entr" presetSubtype="10" fill="hold" nodeType="with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blinds(horizontal)">
                                      <p:cBhvr>
                                        <p:cTn id="69" dur="500"/>
                                        <p:tgtEl>
                                          <p:spTgt spid="96"/>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blinds(horizontal)">
                                      <p:cBhvr>
                                        <p:cTn id="72" dur="500"/>
                                        <p:tgtEl>
                                          <p:spTgt spid="8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blinds(horizontal)">
                                      <p:cBhvr>
                                        <p:cTn id="75" dur="500"/>
                                        <p:tgtEl>
                                          <p:spTgt spid="8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blinds(horizontal)">
                                      <p:cBhvr>
                                        <p:cTn id="78" dur="500"/>
                                        <p:tgtEl>
                                          <p:spTgt spid="8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blinds(horizontal)">
                                      <p:cBhvr>
                                        <p:cTn id="81" dur="500"/>
                                        <p:tgtEl>
                                          <p:spTgt spid="87"/>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blinds(horizontal)">
                                      <p:cBhvr>
                                        <p:cTn id="84" dur="500"/>
                                        <p:tgtEl>
                                          <p:spTgt spid="84"/>
                                        </p:tgtEl>
                                      </p:cBhvr>
                                    </p:animEffect>
                                  </p:childTnLst>
                                </p:cTn>
                              </p:par>
                              <p:par>
                                <p:cTn id="85" presetID="3" presetClass="entr" presetSubtype="10" fill="hold" nodeType="withEffect">
                                  <p:stCondLst>
                                    <p:cond delay="0"/>
                                  </p:stCondLst>
                                  <p:childTnLst>
                                    <p:set>
                                      <p:cBhvr>
                                        <p:cTn id="86" dur="1" fill="hold">
                                          <p:stCondLst>
                                            <p:cond delay="0"/>
                                          </p:stCondLst>
                                        </p:cTn>
                                        <p:tgtEl>
                                          <p:spTgt spid="105"/>
                                        </p:tgtEl>
                                        <p:attrNameLst>
                                          <p:attrName>style.visibility</p:attrName>
                                        </p:attrNameLst>
                                      </p:cBhvr>
                                      <p:to>
                                        <p:strVal val="visible"/>
                                      </p:to>
                                    </p:set>
                                    <p:animEffect transition="in" filter="blinds(horizontal)">
                                      <p:cBhvr>
                                        <p:cTn id="87" dur="500"/>
                                        <p:tgtEl>
                                          <p:spTgt spid="105"/>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21"/>
                                        </p:tgtEl>
                                        <p:attrNameLst>
                                          <p:attrName>style.visibility</p:attrName>
                                        </p:attrNameLst>
                                      </p:cBhvr>
                                      <p:to>
                                        <p:strVal val="visible"/>
                                      </p:to>
                                    </p:set>
                                    <p:animEffect transition="in" filter="blinds(horizontal)">
                                      <p:cBhvr>
                                        <p:cTn id="90" dur="500"/>
                                        <p:tgtEl>
                                          <p:spTgt spid="121"/>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23"/>
                                        </p:tgtEl>
                                        <p:attrNameLst>
                                          <p:attrName>style.visibility</p:attrName>
                                        </p:attrNameLst>
                                      </p:cBhvr>
                                      <p:to>
                                        <p:strVal val="visible"/>
                                      </p:to>
                                    </p:set>
                                    <p:animEffect transition="in" filter="blinds(horizontal)">
                                      <p:cBhvr>
                                        <p:cTn id="93" dur="500"/>
                                        <p:tgtEl>
                                          <p:spTgt spid="123"/>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122"/>
                                        </p:tgtEl>
                                        <p:attrNameLst>
                                          <p:attrName>style.visibility</p:attrName>
                                        </p:attrNameLst>
                                      </p:cBhvr>
                                      <p:to>
                                        <p:strVal val="visible"/>
                                      </p:to>
                                    </p:set>
                                    <p:animEffect transition="in" filter="blinds(horizontal)">
                                      <p:cBhvr>
                                        <p:cTn id="96" dur="500"/>
                                        <p:tgtEl>
                                          <p:spTgt spid="122"/>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blinds(horizontal)">
                                      <p:cBhvr>
                                        <p:cTn id="99" dur="500"/>
                                        <p:tgtEl>
                                          <p:spTgt spid="119"/>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blinds(horizontal)">
                                      <p:cBhvr>
                                        <p:cTn id="102" dur="500"/>
                                        <p:tgtEl>
                                          <p:spTgt spid="118"/>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blinds(horizontal)">
                                      <p:cBhvr>
                                        <p:cTn id="105" dur="500"/>
                                        <p:tgtEl>
                                          <p:spTgt spid="120"/>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blinds(horizontal)">
                                      <p:cBhvr>
                                        <p:cTn id="110" dur="500"/>
                                        <p:tgtEl>
                                          <p:spTgt spid="6"/>
                                        </p:tgtEl>
                                      </p:cBhvr>
                                    </p:animEffect>
                                  </p:childTnLst>
                                </p:cTn>
                              </p:par>
                              <p:par>
                                <p:cTn id="111" presetID="3" presetClass="entr" presetSubtype="10" fill="hold" nodeType="withEffect">
                                  <p:stCondLst>
                                    <p:cond delay="0"/>
                                  </p:stCondLst>
                                  <p:childTnLst>
                                    <p:set>
                                      <p:cBhvr>
                                        <p:cTn id="112" dur="1" fill="hold">
                                          <p:stCondLst>
                                            <p:cond delay="0"/>
                                          </p:stCondLst>
                                        </p:cTn>
                                        <p:tgtEl>
                                          <p:spTgt spid="5"/>
                                        </p:tgtEl>
                                        <p:attrNameLst>
                                          <p:attrName>style.visibility</p:attrName>
                                        </p:attrNameLst>
                                      </p:cBhvr>
                                      <p:to>
                                        <p:strVal val="visible"/>
                                      </p:to>
                                    </p:set>
                                    <p:animEffect transition="in" filter="blinds(horizontal)">
                                      <p:cBhvr>
                                        <p:cTn id="113" dur="500"/>
                                        <p:tgtEl>
                                          <p:spTgt spid="5"/>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blinds(horizontal)">
                                      <p:cBhvr>
                                        <p:cTn id="116" dur="500"/>
                                        <p:tgtEl>
                                          <p:spTgt spid="51"/>
                                        </p:tgtEl>
                                      </p:cBhvr>
                                    </p:animEffect>
                                  </p:childTnLst>
                                </p:cTn>
                              </p:par>
                              <p:par>
                                <p:cTn id="117" presetID="3" presetClass="entr" presetSubtype="10" fill="hold"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blinds(horizontal)">
                                      <p:cBhvr>
                                        <p:cTn id="119" dur="500"/>
                                        <p:tgtEl>
                                          <p:spTgt spid="49"/>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blinds(horizontal)">
                                      <p:cBhvr>
                                        <p:cTn id="1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88" grpId="0" animBg="1"/>
      <p:bldP spid="89" grpId="0" animBg="1"/>
      <p:bldP spid="115" grpId="0" animBg="1"/>
      <p:bldP spid="117" grpId="0"/>
      <p:bldP spid="118" grpId="0"/>
      <p:bldP spid="119" grpId="0"/>
      <p:bldP spid="120" grpId="0"/>
      <p:bldP spid="121" grpId="0"/>
      <p:bldP spid="122" grpId="0"/>
      <p:bldP spid="123" grpId="0"/>
      <p:bldP spid="6" grpId="0"/>
      <p:bldP spid="51" grpId="0"/>
      <p:bldP spid="52" grpId="0"/>
      <p:bldP spid="59" grpId="0"/>
      <p:bldP spid="60" grpId="0"/>
      <p:bldP spid="61" grpId="0"/>
      <p:bldP spid="63" grpId="0"/>
      <p:bldP spid="62" grpId="0"/>
      <p:bldP spid="6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
          <p:cNvSpPr>
            <a:spLocks noChangeArrowheads="1"/>
          </p:cNvSpPr>
          <p:nvPr/>
        </p:nvSpPr>
        <p:spPr bwMode="auto">
          <a:xfrm>
            <a:off x="6588224" y="3210843"/>
            <a:ext cx="1728192" cy="3242493"/>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4"/>
          <p:cNvSpPr>
            <a:spLocks noChangeArrowheads="1"/>
          </p:cNvSpPr>
          <p:nvPr/>
        </p:nvSpPr>
        <p:spPr bwMode="auto">
          <a:xfrm>
            <a:off x="4640088" y="3212976"/>
            <a:ext cx="1804119" cy="3261142"/>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AutoShape 6"/>
          <p:cNvSpPr>
            <a:spLocks noChangeArrowheads="1"/>
          </p:cNvSpPr>
          <p:nvPr/>
        </p:nvSpPr>
        <p:spPr bwMode="auto">
          <a:xfrm>
            <a:off x="827584" y="3212976"/>
            <a:ext cx="1728192" cy="3261142"/>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0" name="Rectangle 27"/>
          <p:cNvSpPr>
            <a:spLocks noChangeArrowheads="1"/>
          </p:cNvSpPr>
          <p:nvPr/>
        </p:nvSpPr>
        <p:spPr bwMode="gray">
          <a:xfrm>
            <a:off x="162542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1" name="Rectangle 28"/>
          <p:cNvSpPr>
            <a:spLocks noChangeArrowheads="1"/>
          </p:cNvSpPr>
          <p:nvPr/>
        </p:nvSpPr>
        <p:spPr bwMode="gray">
          <a:xfrm>
            <a:off x="3320876"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2" name="Rectangle 29"/>
          <p:cNvSpPr>
            <a:spLocks noChangeArrowheads="1"/>
          </p:cNvSpPr>
          <p:nvPr/>
        </p:nvSpPr>
        <p:spPr bwMode="gray">
          <a:xfrm>
            <a:off x="486710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3" name="Rectangle 30"/>
          <p:cNvSpPr>
            <a:spLocks noChangeArrowheads="1"/>
          </p:cNvSpPr>
          <p:nvPr/>
        </p:nvSpPr>
        <p:spPr bwMode="gray">
          <a:xfrm>
            <a:off x="6562551" y="19304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FFFFFF"/>
                </a:solidFill>
                <a:effectLst/>
                <a:uLnTx/>
                <a:uFillTx/>
                <a:ea typeface="宋体" pitchFamily="2" charset="-122"/>
              </a:rPr>
              <a:t>TEXT</a:t>
            </a:r>
          </a:p>
        </p:txBody>
      </p:sp>
      <p:sp>
        <p:nvSpPr>
          <p:cNvPr id="64" name="Rectangle 31"/>
          <p:cNvSpPr>
            <a:spLocks noChangeArrowheads="1"/>
          </p:cNvSpPr>
          <p:nvPr/>
        </p:nvSpPr>
        <p:spPr bwMode="auto">
          <a:xfrm>
            <a:off x="827584" y="3212976"/>
            <a:ext cx="17281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b="1" dirty="0" smtClean="0">
                <a:ea typeface="宋体" pitchFamily="2" charset="-122"/>
              </a:rPr>
              <a:t>Business</a:t>
            </a:r>
          </a:p>
          <a:p>
            <a:pPr algn="ctr"/>
            <a:r>
              <a:rPr lang="zh-CN" altLang="en-US" b="1" dirty="0" smtClean="0">
                <a:ea typeface="宋体" pitchFamily="2" charset="-122"/>
              </a:rPr>
              <a:t>工商业</a:t>
            </a:r>
            <a:endParaRPr lang="en-US" altLang="zh-CN" b="1" dirty="0">
              <a:ea typeface="宋体" pitchFamily="2" charset="-122"/>
            </a:endParaRPr>
          </a:p>
        </p:txBody>
      </p:sp>
      <p:sp>
        <p:nvSpPr>
          <p:cNvPr id="67" name="Rectangle 34"/>
          <p:cNvSpPr>
            <a:spLocks noChangeArrowheads="1"/>
          </p:cNvSpPr>
          <p:nvPr/>
        </p:nvSpPr>
        <p:spPr bwMode="auto">
          <a:xfrm>
            <a:off x="6761564" y="3194022"/>
            <a:ext cx="1338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smtClean="0">
                <a:ea typeface="宋体" pitchFamily="2" charset="-122"/>
              </a:rPr>
              <a:t>Civil Society</a:t>
            </a:r>
            <a:br>
              <a:rPr lang="en-US" altLang="zh-CN" b="1" dirty="0" smtClean="0">
                <a:ea typeface="宋体" pitchFamily="2" charset="-122"/>
              </a:rPr>
            </a:br>
            <a:r>
              <a:rPr lang="zh-CN" altLang="en-US" b="1" dirty="0" smtClean="0">
                <a:ea typeface="宋体" pitchFamily="2" charset="-122"/>
              </a:rPr>
              <a:t>公民社会</a:t>
            </a:r>
            <a:endParaRPr lang="en-US" altLang="zh-CN" b="1" dirty="0">
              <a:ea typeface="宋体" pitchFamily="2" charset="-122"/>
            </a:endParaRPr>
          </a:p>
        </p:txBody>
      </p:sp>
      <p:sp>
        <p:nvSpPr>
          <p:cNvPr id="2" name="Isosceles Triangle 1"/>
          <p:cNvSpPr/>
          <p:nvPr/>
        </p:nvSpPr>
        <p:spPr>
          <a:xfrm>
            <a:off x="683568" y="836712"/>
            <a:ext cx="7848872" cy="2088232"/>
          </a:xfrm>
          <a:prstGeom prst="triangle">
            <a:avLst>
              <a:gd name="adj" fmla="val 49761"/>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 </a:t>
            </a:r>
            <a:endParaRPr lang="en-US" dirty="0">
              <a:solidFill>
                <a:schemeClr val="tx1"/>
              </a:solidFill>
            </a:endParaRPr>
          </a:p>
        </p:txBody>
      </p:sp>
      <p:sp>
        <p:nvSpPr>
          <p:cNvPr id="69" name="AutoShape 4"/>
          <p:cNvSpPr>
            <a:spLocks noChangeArrowheads="1"/>
          </p:cNvSpPr>
          <p:nvPr/>
        </p:nvSpPr>
        <p:spPr bwMode="auto">
          <a:xfrm>
            <a:off x="2699792" y="3210843"/>
            <a:ext cx="1872208" cy="3263275"/>
          </a:xfrm>
          <a:prstGeom prst="roundRect">
            <a:avLst>
              <a:gd name="adj" fmla="val 13745"/>
            </a:avLst>
          </a:prstGeom>
          <a:noFill/>
          <a:ln w="38100">
            <a:solidFill>
              <a:schemeClr val="accent1">
                <a:lumMod val="75000"/>
              </a:schemeClr>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0" name="Rectangle 34"/>
          <p:cNvSpPr>
            <a:spLocks noChangeArrowheads="1"/>
          </p:cNvSpPr>
          <p:nvPr/>
        </p:nvSpPr>
        <p:spPr bwMode="auto">
          <a:xfrm>
            <a:off x="2627784" y="3203314"/>
            <a:ext cx="18722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b="1" dirty="0" smtClean="0">
                <a:ea typeface="宋体" pitchFamily="2" charset="-122"/>
              </a:rPr>
              <a:t>(Local) </a:t>
            </a:r>
            <a:r>
              <a:rPr lang="en-US" altLang="zh-CN" b="1" dirty="0">
                <a:ea typeface="宋体" pitchFamily="2" charset="-122"/>
              </a:rPr>
              <a:t>G</a:t>
            </a:r>
            <a:r>
              <a:rPr lang="en-US" altLang="zh-CN" b="1" dirty="0" smtClean="0">
                <a:ea typeface="宋体" pitchFamily="2" charset="-122"/>
              </a:rPr>
              <a:t>ov. </a:t>
            </a:r>
            <a:br>
              <a:rPr lang="en-US" altLang="zh-CN" b="1" dirty="0" smtClean="0">
                <a:ea typeface="宋体" pitchFamily="2" charset="-122"/>
              </a:rPr>
            </a:br>
            <a:r>
              <a:rPr lang="zh-CN" altLang="en-US" b="1" dirty="0" smtClean="0">
                <a:ea typeface="宋体" pitchFamily="2" charset="-122"/>
              </a:rPr>
              <a:t>地方政府</a:t>
            </a:r>
            <a:endParaRPr lang="en-US" altLang="zh-CN" b="1" dirty="0" smtClean="0">
              <a:ea typeface="宋体" pitchFamily="2" charset="-122"/>
            </a:endParaRPr>
          </a:p>
        </p:txBody>
      </p:sp>
      <p:sp>
        <p:nvSpPr>
          <p:cNvPr id="71" name="Rectangle 34"/>
          <p:cNvSpPr>
            <a:spLocks noChangeArrowheads="1"/>
          </p:cNvSpPr>
          <p:nvPr/>
        </p:nvSpPr>
        <p:spPr bwMode="auto">
          <a:xfrm>
            <a:off x="4907116" y="3203314"/>
            <a:ext cx="12490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b="1" dirty="0" smtClean="0">
                <a:ea typeface="宋体" pitchFamily="2" charset="-122"/>
              </a:rPr>
              <a:t>Consumers</a:t>
            </a:r>
            <a:br>
              <a:rPr lang="en-US" altLang="zh-CN" b="1" dirty="0" smtClean="0">
                <a:ea typeface="宋体" pitchFamily="2" charset="-122"/>
              </a:rPr>
            </a:br>
            <a:r>
              <a:rPr lang="zh-CN" altLang="en-US" b="1" dirty="0" smtClean="0">
                <a:ea typeface="宋体" pitchFamily="2" charset="-122"/>
              </a:rPr>
              <a:t>消费者</a:t>
            </a:r>
            <a:endParaRPr lang="en-US" altLang="zh-CN" b="1" dirty="0">
              <a:ea typeface="宋体" pitchFamily="2" charset="-122"/>
            </a:endParaRPr>
          </a:p>
        </p:txBody>
      </p:sp>
      <p:sp>
        <p:nvSpPr>
          <p:cNvPr id="3" name="Down Arrow 2"/>
          <p:cNvSpPr/>
          <p:nvPr/>
        </p:nvSpPr>
        <p:spPr>
          <a:xfrm>
            <a:off x="7164288" y="2924944"/>
            <a:ext cx="576064" cy="2160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wn Arrow 71"/>
          <p:cNvSpPr/>
          <p:nvPr/>
        </p:nvSpPr>
        <p:spPr>
          <a:xfrm>
            <a:off x="5220072" y="2924944"/>
            <a:ext cx="576064" cy="2160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wn Arrow 72"/>
          <p:cNvSpPr/>
          <p:nvPr/>
        </p:nvSpPr>
        <p:spPr>
          <a:xfrm>
            <a:off x="3347864" y="2924944"/>
            <a:ext cx="576064" cy="2160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wn Arrow 73"/>
          <p:cNvSpPr/>
          <p:nvPr/>
        </p:nvSpPr>
        <p:spPr>
          <a:xfrm>
            <a:off x="1547664" y="2924944"/>
            <a:ext cx="576064" cy="2160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920373" y="3809822"/>
            <a:ext cx="7355207" cy="504056"/>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Local pilot projects for SC and low-carbon cities</a:t>
            </a:r>
          </a:p>
          <a:p>
            <a:pPr algn="ctr"/>
            <a:r>
              <a:rPr lang="zh-CN" altLang="en-US" sz="1600" dirty="0" smtClean="0">
                <a:solidFill>
                  <a:schemeClr val="tx1"/>
                </a:solidFill>
              </a:rPr>
              <a:t>可持续消费地方示范项目和低碳城市</a:t>
            </a:r>
            <a:r>
              <a:rPr lang="en-US" sz="1600" dirty="0" smtClean="0">
                <a:solidFill>
                  <a:schemeClr val="tx1"/>
                </a:solidFill>
              </a:rPr>
              <a:t> </a:t>
            </a:r>
            <a:endParaRPr lang="en-US" sz="1600" dirty="0">
              <a:solidFill>
                <a:schemeClr val="tx1"/>
              </a:solidFill>
            </a:endParaRPr>
          </a:p>
        </p:txBody>
      </p:sp>
      <p:sp>
        <p:nvSpPr>
          <p:cNvPr id="75" name="Rounded Rectangle 74"/>
          <p:cNvSpPr/>
          <p:nvPr/>
        </p:nvSpPr>
        <p:spPr>
          <a:xfrm>
            <a:off x="4675182" y="4355441"/>
            <a:ext cx="3600400" cy="440643"/>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Consumer advisory </a:t>
            </a:r>
            <a:r>
              <a:rPr lang="en-US" sz="1600" dirty="0" err="1" smtClean="0">
                <a:solidFill>
                  <a:schemeClr val="tx1"/>
                </a:solidFill>
              </a:rPr>
              <a:t>centres</a:t>
            </a:r>
            <a:endParaRPr lang="en-US" sz="1600" dirty="0" smtClean="0">
              <a:solidFill>
                <a:schemeClr val="tx1"/>
              </a:solidFill>
            </a:endParaRPr>
          </a:p>
          <a:p>
            <a:pPr algn="ctr"/>
            <a:r>
              <a:rPr lang="zh-CN" altLang="en-US" sz="1600" dirty="0" smtClean="0">
                <a:solidFill>
                  <a:schemeClr val="tx1"/>
                </a:solidFill>
              </a:rPr>
              <a:t>消费者咨询中心</a:t>
            </a:r>
            <a:endParaRPr lang="en-US" sz="1600" dirty="0">
              <a:solidFill>
                <a:schemeClr val="tx1"/>
              </a:solidFill>
            </a:endParaRPr>
          </a:p>
        </p:txBody>
      </p:sp>
      <p:sp>
        <p:nvSpPr>
          <p:cNvPr id="77" name="Rounded Rectangle 76"/>
          <p:cNvSpPr/>
          <p:nvPr/>
        </p:nvSpPr>
        <p:spPr>
          <a:xfrm>
            <a:off x="4675181" y="4849107"/>
            <a:ext cx="3600400" cy="576064"/>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Independent product testing</a:t>
            </a:r>
          </a:p>
          <a:p>
            <a:pPr algn="ctr"/>
            <a:r>
              <a:rPr lang="zh-CN" altLang="en-US" sz="1600" dirty="0" smtClean="0">
                <a:solidFill>
                  <a:schemeClr val="tx1"/>
                </a:solidFill>
              </a:rPr>
              <a:t>独立的产品比较试验</a:t>
            </a:r>
            <a:endParaRPr lang="en-US" sz="1600" dirty="0">
              <a:solidFill>
                <a:schemeClr val="tx1"/>
              </a:solidFill>
            </a:endParaRPr>
          </a:p>
        </p:txBody>
      </p:sp>
      <p:sp>
        <p:nvSpPr>
          <p:cNvPr id="76" name="Rounded Rectangle 75"/>
          <p:cNvSpPr/>
          <p:nvPr/>
        </p:nvSpPr>
        <p:spPr>
          <a:xfrm>
            <a:off x="920374" y="4345051"/>
            <a:ext cx="3600400" cy="576064"/>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Green public procurement</a:t>
            </a:r>
          </a:p>
          <a:p>
            <a:pPr algn="ctr"/>
            <a:r>
              <a:rPr lang="zh-CN" altLang="en-US" sz="1600" dirty="0" smtClean="0">
                <a:solidFill>
                  <a:schemeClr val="tx1"/>
                </a:solidFill>
              </a:rPr>
              <a:t>绿色公共采购</a:t>
            </a:r>
            <a:endParaRPr lang="en-US" sz="1600" dirty="0">
              <a:solidFill>
                <a:schemeClr val="tx1"/>
              </a:solidFill>
            </a:endParaRPr>
          </a:p>
        </p:txBody>
      </p:sp>
      <p:sp>
        <p:nvSpPr>
          <p:cNvPr id="78" name="Rounded Rectangle 77"/>
          <p:cNvSpPr/>
          <p:nvPr/>
        </p:nvSpPr>
        <p:spPr>
          <a:xfrm>
            <a:off x="920374" y="4972341"/>
            <a:ext cx="3579618" cy="452830"/>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Products standards and certification      </a:t>
            </a:r>
            <a:r>
              <a:rPr lang="zh-CN" altLang="en-US" sz="1600" dirty="0" smtClean="0">
                <a:solidFill>
                  <a:schemeClr val="tx1"/>
                </a:solidFill>
              </a:rPr>
              <a:t>产品标准和认证</a:t>
            </a:r>
            <a:endParaRPr lang="en-US" sz="1600" dirty="0">
              <a:solidFill>
                <a:schemeClr val="tx1"/>
              </a:solidFill>
            </a:endParaRPr>
          </a:p>
        </p:txBody>
      </p:sp>
      <p:sp>
        <p:nvSpPr>
          <p:cNvPr id="79" name="Rounded Rectangle 78"/>
          <p:cNvSpPr/>
          <p:nvPr/>
        </p:nvSpPr>
        <p:spPr>
          <a:xfrm>
            <a:off x="920374" y="5486788"/>
            <a:ext cx="5379818" cy="432048"/>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Green loans and credits for green buildings</a:t>
            </a:r>
          </a:p>
          <a:p>
            <a:pPr algn="ctr"/>
            <a:r>
              <a:rPr lang="zh-CN" altLang="en-US" sz="1600" dirty="0" smtClean="0">
                <a:solidFill>
                  <a:schemeClr val="tx1"/>
                </a:solidFill>
              </a:rPr>
              <a:t>为绿色建筑提供绿色信贷</a:t>
            </a:r>
            <a:r>
              <a:rPr lang="en-US" sz="1600" dirty="0" smtClean="0">
                <a:solidFill>
                  <a:schemeClr val="tx1"/>
                </a:solidFill>
              </a:rPr>
              <a:t> </a:t>
            </a:r>
            <a:endParaRPr lang="en-US" sz="1600" dirty="0">
              <a:solidFill>
                <a:schemeClr val="tx1"/>
              </a:solidFill>
            </a:endParaRPr>
          </a:p>
        </p:txBody>
      </p:sp>
      <p:sp>
        <p:nvSpPr>
          <p:cNvPr id="26" name="Rounded Rectangle 25"/>
          <p:cNvSpPr/>
          <p:nvPr/>
        </p:nvSpPr>
        <p:spPr>
          <a:xfrm>
            <a:off x="920374" y="5970062"/>
            <a:ext cx="3579618" cy="504056"/>
          </a:xfrm>
          <a:prstGeom prst="roundRect">
            <a:avLst/>
          </a:prstGeom>
          <a:solidFill>
            <a:schemeClr val="tx2">
              <a:lumMod val="40000"/>
              <a:lumOff val="6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Sustainable Retail Forum</a:t>
            </a:r>
          </a:p>
          <a:p>
            <a:pPr algn="ctr"/>
            <a:r>
              <a:rPr lang="zh-CN" altLang="en-US" sz="1600" dirty="0" smtClean="0">
                <a:solidFill>
                  <a:schemeClr val="tx1"/>
                </a:solidFill>
              </a:rPr>
              <a:t>可持续零售商论坛</a:t>
            </a:r>
            <a:endParaRPr lang="en-US" sz="1600" dirty="0">
              <a:solidFill>
                <a:schemeClr val="tx1"/>
              </a:solidFill>
            </a:endParaRPr>
          </a:p>
        </p:txBody>
      </p:sp>
      <p:sp>
        <p:nvSpPr>
          <p:cNvPr id="5" name="TextBox 4"/>
          <p:cNvSpPr txBox="1"/>
          <p:nvPr/>
        </p:nvSpPr>
        <p:spPr>
          <a:xfrm>
            <a:off x="2051720" y="1366897"/>
            <a:ext cx="5005660" cy="2062103"/>
          </a:xfrm>
          <a:prstGeom prst="rect">
            <a:avLst/>
          </a:prstGeom>
          <a:noFill/>
        </p:spPr>
        <p:txBody>
          <a:bodyPr wrap="none" rtlCol="0">
            <a:spAutoFit/>
          </a:bodyPr>
          <a:lstStyle/>
          <a:p>
            <a:pPr algn="ctr"/>
            <a:r>
              <a:rPr lang="en-US" sz="1700" dirty="0" smtClean="0"/>
              <a:t>SC Legislation </a:t>
            </a:r>
            <a:r>
              <a:rPr lang="zh-CN" altLang="en-US" sz="1700" dirty="0" smtClean="0"/>
              <a:t>立</a:t>
            </a:r>
            <a:r>
              <a:rPr lang="zh-CN" altLang="en-US" sz="1700" dirty="0"/>
              <a:t>法</a:t>
            </a:r>
            <a:endParaRPr lang="en-US" sz="1700" dirty="0"/>
          </a:p>
          <a:p>
            <a:pPr algn="ctr"/>
            <a:r>
              <a:rPr lang="en-US" sz="1700" dirty="0"/>
              <a:t>SC in 13</a:t>
            </a:r>
            <a:r>
              <a:rPr lang="en-US" sz="1700" baseline="30000" dirty="0"/>
              <a:t>th</a:t>
            </a:r>
            <a:r>
              <a:rPr lang="en-US" sz="1700" dirty="0"/>
              <a:t> Five-Year </a:t>
            </a:r>
            <a:r>
              <a:rPr lang="en-US" sz="1700" dirty="0" smtClean="0"/>
              <a:t>Plan </a:t>
            </a:r>
            <a:r>
              <a:rPr lang="zh-CN" altLang="en-US" sz="1700" dirty="0" smtClean="0"/>
              <a:t>十</a:t>
            </a:r>
            <a:r>
              <a:rPr lang="zh-CN" altLang="en-US" sz="1700" dirty="0"/>
              <a:t>三</a:t>
            </a:r>
            <a:r>
              <a:rPr lang="en-US" altLang="zh-CN" sz="1700" dirty="0"/>
              <a:t>.</a:t>
            </a:r>
            <a:r>
              <a:rPr lang="zh-CN" altLang="en-US" sz="1700" dirty="0"/>
              <a:t>五规划</a:t>
            </a:r>
            <a:endParaRPr lang="en-US" sz="1700" dirty="0"/>
          </a:p>
          <a:p>
            <a:pPr algn="ctr"/>
            <a:r>
              <a:rPr lang="en-US" sz="1700" dirty="0"/>
              <a:t>SC Roadmap and SC Action </a:t>
            </a:r>
            <a:r>
              <a:rPr lang="en-US" sz="1700" dirty="0" smtClean="0"/>
              <a:t>Plan </a:t>
            </a:r>
            <a:r>
              <a:rPr lang="zh-CN" altLang="en-US" sz="1700" dirty="0" smtClean="0"/>
              <a:t>路</a:t>
            </a:r>
            <a:r>
              <a:rPr lang="zh-CN" altLang="en-US" sz="1700" dirty="0"/>
              <a:t>线图和行动计划</a:t>
            </a:r>
            <a:endParaRPr lang="en-US" sz="1700" dirty="0"/>
          </a:p>
          <a:p>
            <a:pPr algn="ctr"/>
            <a:r>
              <a:rPr lang="en-US" sz="1700" dirty="0"/>
              <a:t>Economic instruments &amp; </a:t>
            </a:r>
            <a:r>
              <a:rPr lang="en-US" sz="1700" dirty="0" smtClean="0"/>
              <a:t>policies </a:t>
            </a:r>
            <a:r>
              <a:rPr lang="zh-CN" altLang="en-US" sz="1700" dirty="0" smtClean="0"/>
              <a:t>经</a:t>
            </a:r>
            <a:r>
              <a:rPr lang="zh-CN" altLang="en-US" sz="1700" dirty="0"/>
              <a:t>济措施和</a:t>
            </a:r>
            <a:r>
              <a:rPr lang="zh-CN" altLang="en-US" sz="1700" dirty="0" smtClean="0"/>
              <a:t>政策</a:t>
            </a:r>
            <a:endParaRPr lang="de-DE" altLang="zh-CN" sz="1700" dirty="0" smtClean="0"/>
          </a:p>
          <a:p>
            <a:pPr algn="ctr"/>
            <a:r>
              <a:rPr lang="en-US" sz="2000" b="1" dirty="0"/>
              <a:t>SC political framework </a:t>
            </a:r>
            <a:r>
              <a:rPr lang="zh-CN" altLang="en-US" sz="2000" b="1" dirty="0"/>
              <a:t>可持续消费政治框架</a:t>
            </a:r>
            <a:endParaRPr lang="en-US" sz="2000" b="1" dirty="0"/>
          </a:p>
          <a:p>
            <a:pPr algn="ctr"/>
            <a:endParaRPr lang="en-US" dirty="0"/>
          </a:p>
          <a:p>
            <a:endParaRPr lang="en-US" dirty="0"/>
          </a:p>
        </p:txBody>
      </p:sp>
      <p:sp>
        <p:nvSpPr>
          <p:cNvPr id="29" name="Rectangle 2"/>
          <p:cNvSpPr txBox="1">
            <a:spLocks noChangeArrowheads="1"/>
          </p:cNvSpPr>
          <p:nvPr/>
        </p:nvSpPr>
        <p:spPr bwMode="gray">
          <a:xfrm>
            <a:off x="323528" y="201141"/>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a:latin typeface="Times New Roman" pitchFamily="18" charset="0"/>
                <a:ea typeface="宋体" pitchFamily="2" charset="-122"/>
                <a:cs typeface="Times New Roman" pitchFamily="18" charset="0"/>
              </a:rPr>
              <a:t>Recommendations and </a:t>
            </a:r>
            <a:r>
              <a:rPr lang="en-US" altLang="zh-CN" sz="2400" dirty="0" smtClean="0">
                <a:latin typeface="Times New Roman" pitchFamily="18" charset="0"/>
                <a:ea typeface="宋体" pitchFamily="2" charset="-122"/>
                <a:cs typeface="Times New Roman" pitchFamily="18" charset="0"/>
              </a:rPr>
              <a:t>Stakeholder Responsibilities</a:t>
            </a:r>
            <a:endParaRPr lang="en-US" altLang="zh-CN" sz="2400" dirty="0">
              <a:latin typeface="Times New Roman" pitchFamily="18" charset="0"/>
              <a:ea typeface="宋体" pitchFamily="2" charset="-122"/>
              <a:cs typeface="Times New Roman" pitchFamily="18" charset="0"/>
            </a:endParaRPr>
          </a:p>
          <a:p>
            <a:r>
              <a:rPr lang="zh-CN" altLang="en-US" sz="2000" dirty="0">
                <a:latin typeface="SimHei" pitchFamily="49" charset="-122"/>
                <a:ea typeface="SimHei" pitchFamily="49" charset="-122"/>
              </a:rPr>
              <a:t>政策建议和利益相关方的责任</a:t>
            </a:r>
            <a:endParaRPr lang="en-US" altLang="zh-CN" sz="2000" dirty="0">
              <a:latin typeface="SimHei" pitchFamily="49" charset="-122"/>
              <a:ea typeface="SimHei" pitchFamily="49" charset="-122"/>
            </a:endParaRPr>
          </a:p>
        </p:txBody>
      </p:sp>
    </p:spTree>
    <p:extLst>
      <p:ext uri="{BB962C8B-B14F-4D97-AF65-F5344CB8AC3E}">
        <p14:creationId xmlns:p14="http://schemas.microsoft.com/office/powerpoint/2010/main" val="1546680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108520" y="476672"/>
            <a:ext cx="9144000" cy="2160240"/>
          </a:xfrm>
          <a:prstGeom prst="rect">
            <a:avLst/>
          </a:prstGeom>
          <a:noFill/>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uLnTx/>
                <a:uFillTx/>
                <a:latin typeface="Arial"/>
                <a:cs typeface="Arial"/>
              </a:rPr>
              <a:t> </a:t>
            </a:r>
            <a:r>
              <a:rPr kumimoji="0" lang="en-US" altLang="zh-CN" sz="3600" b="1" i="0" u="none" strike="noStrike" kern="10" cap="none" spc="0" normalizeH="0" baseline="0" noProof="0" dirty="0" smtClean="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uLnTx/>
                <a:uFillTx/>
                <a:latin typeface="+mj-lt"/>
                <a:cs typeface="Arial"/>
              </a:rPr>
              <a:t>Let’s join hands</a:t>
            </a:r>
            <a:r>
              <a:rPr lang="en-US" altLang="zh-CN" sz="3600" b="1" kern="10" dirty="0" smtClean="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latin typeface="+mj-lt"/>
                <a:cs typeface="Arial"/>
              </a:rPr>
              <a:t> t</a:t>
            </a:r>
            <a:r>
              <a:rPr lang="en-US" altLang="zh-CN" sz="3600" b="1" kern="10" baseline="0" dirty="0" smtClean="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latin typeface="+mj-lt"/>
                <a:cs typeface="Arial"/>
              </a:rPr>
              <a:t>o</a:t>
            </a:r>
            <a:r>
              <a:rPr lang="en-US" altLang="zh-CN" sz="3600" b="1" kern="10" dirty="0" smtClean="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latin typeface="+mj-lt"/>
                <a:cs typeface="Arial"/>
              </a:rPr>
              <a:t> create a brilliant future</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600" b="1" kern="10" dirty="0" smtClean="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latin typeface="+mj-lt"/>
                <a:cs typeface="Arial"/>
              </a:rPr>
              <a:t> </a:t>
            </a:r>
            <a:r>
              <a:rPr lang="en-US" altLang="zh-CN" sz="3600" b="1" kern="10" dirty="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cs typeface="Arial"/>
              </a:rPr>
              <a:t>in </a:t>
            </a:r>
            <a:r>
              <a:rPr lang="en-US" altLang="zh-CN" sz="3600" b="1" kern="10" dirty="0" smtClean="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cs typeface="Arial"/>
              </a:rPr>
              <a:t>joint </a:t>
            </a:r>
            <a:r>
              <a:rPr lang="en-US" altLang="zh-CN" sz="3600" b="1" kern="10" dirty="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cs typeface="Arial"/>
              </a:rPr>
              <a:t>effort</a:t>
            </a:r>
            <a:r>
              <a:rPr kumimoji="0" lang="en-US" altLang="zh-CN" sz="3600" b="1" i="0" u="none" strike="noStrike" kern="10" cap="none" spc="0" normalizeH="0" baseline="0" noProof="0" dirty="0" smtClean="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uLnTx/>
                <a:uFillTx/>
                <a:latin typeface="+mj-lt"/>
                <a:cs typeface="Arial"/>
              </a:rPr>
              <a:t>!</a:t>
            </a:r>
          </a:p>
          <a:p>
            <a:pPr algn="ctr">
              <a:defRPr/>
            </a:pPr>
            <a:r>
              <a:rPr lang="zh-TW" altLang="en-US" sz="4800" dirty="0" smtClean="0"/>
              <a:t>携</a:t>
            </a:r>
            <a:r>
              <a:rPr lang="zh-TW" altLang="en-US" sz="4800" dirty="0"/>
              <a:t>手合作，</a:t>
            </a:r>
            <a:r>
              <a:rPr lang="zh-TW" altLang="en-US" sz="4800" b="1" dirty="0"/>
              <a:t>共</a:t>
            </a:r>
            <a:r>
              <a:rPr lang="zh-TW" altLang="en-US" sz="4800" dirty="0"/>
              <a:t>创</a:t>
            </a:r>
            <a:r>
              <a:rPr lang="zh-TW" altLang="en-US" sz="4800" b="1" dirty="0"/>
              <a:t>辉煌</a:t>
            </a:r>
            <a:r>
              <a:rPr lang="de-DE" altLang="zh-TW" sz="4600" b="1" dirty="0" smtClean="0">
                <a:latin typeface="+mj-lt"/>
              </a:rPr>
              <a:t>!</a:t>
            </a:r>
            <a:endParaRPr lang="zh-TW" altLang="en-US" sz="4600" b="1" dirty="0">
              <a:latin typeface="+mj-lt"/>
            </a:endParaRPr>
          </a:p>
        </p:txBody>
      </p:sp>
      <p:pic>
        <p:nvPicPr>
          <p:cNvPr id="4" name="Picture 3" descr="autumn lama temple Kopi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096" y="2804424"/>
            <a:ext cx="4001120" cy="3000840"/>
          </a:xfrm>
          <a:prstGeom prst="rect">
            <a:avLst/>
          </a:prstGeom>
        </p:spPr>
      </p:pic>
      <p:sp>
        <p:nvSpPr>
          <p:cNvPr id="5" name="TextBox 4"/>
          <p:cNvSpPr txBox="1"/>
          <p:nvPr/>
        </p:nvSpPr>
        <p:spPr>
          <a:xfrm>
            <a:off x="5004048" y="5877272"/>
            <a:ext cx="2079641" cy="276999"/>
          </a:xfrm>
          <a:prstGeom prst="rect">
            <a:avLst/>
          </a:prstGeom>
          <a:noFill/>
        </p:spPr>
        <p:txBody>
          <a:bodyPr wrap="none" rtlCol="0">
            <a:spAutoFit/>
          </a:bodyPr>
          <a:lstStyle/>
          <a:p>
            <a:r>
              <a:rPr lang="en-US" altLang="zh-CN" sz="1200" dirty="0" smtClean="0"/>
              <a:t>Image source: </a:t>
            </a:r>
            <a:r>
              <a:rPr lang="en-US" altLang="zh-CN" sz="1200" dirty="0" err="1" smtClean="0"/>
              <a:t>www.flickr.com</a:t>
            </a:r>
            <a:endParaRPr lang="en-US" sz="1200" dirty="0"/>
          </a:p>
        </p:txBody>
      </p:sp>
    </p:spTree>
    <p:extLst>
      <p:ext uri="{BB962C8B-B14F-4D97-AF65-F5344CB8AC3E}">
        <p14:creationId xmlns:p14="http://schemas.microsoft.com/office/powerpoint/2010/main" val="200160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83768" y="2348880"/>
            <a:ext cx="4343400" cy="1058788"/>
          </a:xfrm>
          <a:prstGeom prst="rect">
            <a:avLst/>
          </a:prstGeom>
          <a:noFill/>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uLnTx/>
                <a:uFillTx/>
                <a:latin typeface="Arial"/>
                <a:cs typeface="Arial"/>
              </a:rPr>
              <a:t>Thank You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600" b="1" i="0" u="none" strike="noStrike" kern="10" cap="none" spc="0" normalizeH="0" baseline="0" noProof="0" dirty="0" smtClean="0">
                <a:ln w="19050">
                  <a:solidFill>
                    <a:srgbClr val="FFFFFF"/>
                  </a:solidFill>
                  <a:round/>
                  <a:headEnd/>
                  <a:tailEnd/>
                </a:ln>
                <a:solidFill>
                  <a:srgbClr val="10253F"/>
                </a:solidFill>
                <a:effectLst>
                  <a:outerShdw dist="53882" dir="2700000" algn="ctr" rotWithShape="0">
                    <a:srgbClr val="003366">
                      <a:alpha val="50000"/>
                    </a:srgbClr>
                  </a:outerShdw>
                </a:effectLst>
                <a:uLnTx/>
                <a:uFillTx/>
                <a:latin typeface="Arial"/>
                <a:cs typeface="Arial"/>
              </a:rPr>
              <a:t>谢谢大家</a:t>
            </a:r>
            <a:r>
              <a:rPr kumimoji="0" lang="zh-CN" altLang="en-US" sz="3600" b="1" i="0" u="none" strike="noStrike" kern="10" cap="none" spc="0" normalizeH="0" baseline="0" noProof="0" dirty="0" smtClean="0">
                <a:ln w="19050">
                  <a:solidFill>
                    <a:srgbClr val="FFFFFF"/>
                  </a:solidFill>
                  <a:round/>
                  <a:headEnd/>
                  <a:tailEnd/>
                </a:ln>
                <a:solidFill>
                  <a:schemeClr val="tx2">
                    <a:lumMod val="50000"/>
                  </a:schemeClr>
                </a:solidFill>
                <a:effectLst>
                  <a:outerShdw dist="53882" dir="2700000" algn="ctr" rotWithShape="0">
                    <a:srgbClr val="003366">
                      <a:alpha val="50000"/>
                    </a:srgbClr>
                  </a:outerShdw>
                </a:effectLst>
                <a:uLnTx/>
                <a:uFillTx/>
                <a:latin typeface="Arial"/>
                <a:cs typeface="Arial"/>
              </a:rPr>
              <a:t>！</a:t>
            </a:r>
          </a:p>
        </p:txBody>
      </p:sp>
    </p:spTree>
    <p:extLst>
      <p:ext uri="{BB962C8B-B14F-4D97-AF65-F5344CB8AC3E}">
        <p14:creationId xmlns:p14="http://schemas.microsoft.com/office/powerpoint/2010/main" val="48180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2"/>
          <p:cNvSpPr txBox="1">
            <a:spLocks noChangeArrowheads="1"/>
          </p:cNvSpPr>
          <p:nvPr/>
        </p:nvSpPr>
        <p:spPr bwMode="gray">
          <a:xfrm>
            <a:off x="179512" y="332656"/>
            <a:ext cx="7696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latin typeface="黑体" pitchFamily="49" charset="-122"/>
                <a:ea typeface="黑体" pitchFamily="49" charset="-122"/>
              </a:rPr>
              <a:t>主要活动  </a:t>
            </a:r>
            <a:r>
              <a:rPr lang="en-US" altLang="zh-CN" kern="0" dirty="0" smtClean="0">
                <a:solidFill>
                  <a:schemeClr val="tx1"/>
                </a:solidFill>
                <a:latin typeface="Times New Roman" pitchFamily="18" charset="0"/>
                <a:ea typeface="黑体" pitchFamily="49" charset="-122"/>
                <a:cs typeface="Times New Roman" pitchFamily="18" charset="0"/>
              </a:rPr>
              <a:t>Principal Activities</a:t>
            </a:r>
            <a:endParaRPr kumimoji="0" lang="en-US" altLang="zh-CN" sz="3200" b="1" i="0" u="none" strike="noStrike" kern="0" cap="none" spc="0" normalizeH="0" baseline="0" noProof="0" dirty="0" smtClean="0">
              <a:ln>
                <a:noFill/>
              </a:ln>
              <a:solidFill>
                <a:schemeClr val="tx1"/>
              </a:solidFill>
              <a:effectLst/>
              <a:uLnTx/>
              <a:uFillTx/>
              <a:latin typeface="Times New Roman" pitchFamily="18" charset="0"/>
              <a:ea typeface="黑体" pitchFamily="49" charset="-122"/>
              <a:cs typeface="Times New Roman" pitchFamily="18" charset="0"/>
            </a:endParaRPr>
          </a:p>
        </p:txBody>
      </p:sp>
      <p:sp>
        <p:nvSpPr>
          <p:cNvPr id="26" name="Text Box 38"/>
          <p:cNvSpPr txBox="1">
            <a:spLocks noChangeArrowheads="1"/>
          </p:cNvSpPr>
          <p:nvPr/>
        </p:nvSpPr>
        <p:spPr bwMode="auto">
          <a:xfrm>
            <a:off x="2771800" y="1237396"/>
            <a:ext cx="194421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rPr>
              <a:t>2012</a:t>
            </a:r>
            <a:r>
              <a:rPr lang="zh-CN" altLang="en-US" sz="1600" b="1" dirty="0" smtClean="0">
                <a:solidFill>
                  <a:schemeClr val="tx1">
                    <a:lumMod val="95000"/>
                    <a:lumOff val="5000"/>
                  </a:schemeClr>
                </a:solidFill>
                <a:latin typeface="Times New Roman" pitchFamily="18" charset="0"/>
                <a:ea typeface="黑体" pitchFamily="49" charset="-122"/>
                <a:cs typeface="Times New Roman" pitchFamily="18" charset="0"/>
              </a:rPr>
              <a:t>年</a:t>
            </a:r>
            <a:r>
              <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rPr>
              <a:t>9</a:t>
            </a:r>
            <a:r>
              <a:rPr lang="zh-CN" altLang="en-US" sz="1600" b="1" dirty="0" smtClean="0">
                <a:solidFill>
                  <a:schemeClr val="tx1">
                    <a:lumMod val="95000"/>
                    <a:lumOff val="5000"/>
                  </a:schemeClr>
                </a:solidFill>
                <a:latin typeface="Times New Roman" pitchFamily="18" charset="0"/>
                <a:ea typeface="黑体" pitchFamily="49" charset="-122"/>
                <a:cs typeface="Times New Roman" pitchFamily="18" charset="0"/>
              </a:rPr>
              <a:t>月</a:t>
            </a:r>
            <a:r>
              <a:rPr lang="zh-CN" altLang="en-US" sz="1600" b="1" dirty="0">
                <a:solidFill>
                  <a:schemeClr val="tx1">
                    <a:lumMod val="95000"/>
                    <a:lumOff val="5000"/>
                  </a:schemeClr>
                </a:solidFill>
                <a:latin typeface="Times New Roman" pitchFamily="18" charset="0"/>
                <a:ea typeface="黑体" pitchFamily="49" charset="-122"/>
                <a:cs typeface="Times New Roman" pitchFamily="18" charset="0"/>
              </a:rPr>
              <a:t>，</a:t>
            </a:r>
            <a:r>
              <a:rPr lang="zh-CN" altLang="en-US" sz="1600" b="1" dirty="0" smtClean="0">
                <a:solidFill>
                  <a:schemeClr val="tx1">
                    <a:lumMod val="95000"/>
                    <a:lumOff val="5000"/>
                  </a:schemeClr>
                </a:solidFill>
                <a:latin typeface="Times New Roman" pitchFamily="18" charset="0"/>
                <a:ea typeface="黑体" pitchFamily="49" charset="-122"/>
                <a:cs typeface="Times New Roman" pitchFamily="18" charset="0"/>
              </a:rPr>
              <a:t>项目启动会暨课题组第一次全体会议</a:t>
            </a:r>
            <a:endPar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endParaRPr>
          </a:p>
          <a:p>
            <a:pPr eaLnBrk="0" hangingPunct="0"/>
            <a:r>
              <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rPr>
              <a:t>Sep. 2012, Inception Workshop (First Plenary Working Meeting)</a:t>
            </a:r>
            <a:endParaRPr lang="en-US" altLang="zh-CN" sz="1600" b="1" dirty="0">
              <a:solidFill>
                <a:schemeClr val="tx1">
                  <a:lumMod val="95000"/>
                  <a:lumOff val="5000"/>
                </a:schemeClr>
              </a:solidFill>
              <a:latin typeface="Times New Roman" pitchFamily="18" charset="0"/>
              <a:ea typeface="黑体" pitchFamily="49" charset="-122"/>
              <a:cs typeface="Times New Roman" pitchFamily="18" charset="0"/>
            </a:endParaRPr>
          </a:p>
        </p:txBody>
      </p:sp>
      <p:sp>
        <p:nvSpPr>
          <p:cNvPr id="27" name="Text Box 39"/>
          <p:cNvSpPr txBox="1">
            <a:spLocks noChangeArrowheads="1"/>
          </p:cNvSpPr>
          <p:nvPr/>
        </p:nvSpPr>
        <p:spPr bwMode="auto">
          <a:xfrm>
            <a:off x="0" y="5805264"/>
            <a:ext cx="8136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zh-CN" sz="1600" b="1" dirty="0" smtClean="0">
                <a:latin typeface="Times New Roman" pitchFamily="18" charset="0"/>
                <a:ea typeface="黑体" pitchFamily="49" charset="-122"/>
                <a:cs typeface="Times New Roman" pitchFamily="18" charset="0"/>
              </a:rPr>
              <a:t>2013</a:t>
            </a:r>
            <a:r>
              <a:rPr lang="zh-CN" altLang="en-US" sz="1600" b="1" dirty="0" smtClean="0">
                <a:latin typeface="Times New Roman" pitchFamily="18" charset="0"/>
                <a:ea typeface="黑体" pitchFamily="49" charset="-122"/>
                <a:cs typeface="Times New Roman" pitchFamily="18" charset="0"/>
              </a:rPr>
              <a:t>年</a:t>
            </a:r>
            <a:r>
              <a:rPr lang="en-US" altLang="zh-CN" sz="1600" b="1" dirty="0" smtClean="0">
                <a:latin typeface="Times New Roman" pitchFamily="18" charset="0"/>
                <a:ea typeface="黑体" pitchFamily="49" charset="-122"/>
                <a:cs typeface="Times New Roman" pitchFamily="18" charset="0"/>
              </a:rPr>
              <a:t>11</a:t>
            </a:r>
            <a:r>
              <a:rPr lang="zh-CN" altLang="en-US" sz="1600" b="1" dirty="0" smtClean="0">
                <a:latin typeface="Times New Roman" pitchFamily="18" charset="0"/>
                <a:ea typeface="黑体" pitchFamily="49" charset="-122"/>
                <a:cs typeface="Times New Roman" pitchFamily="18" charset="0"/>
              </a:rPr>
              <a:t>月，</a:t>
            </a:r>
            <a:r>
              <a:rPr lang="en-US" altLang="zh-CN" sz="1600" b="1" dirty="0" smtClean="0">
                <a:latin typeface="Times New Roman" pitchFamily="18" charset="0"/>
                <a:ea typeface="黑体" pitchFamily="49" charset="-122"/>
                <a:cs typeface="Times New Roman" pitchFamily="18" charset="0"/>
              </a:rPr>
              <a:t> </a:t>
            </a:r>
            <a:r>
              <a:rPr lang="zh-CN" altLang="en-US" sz="1600" b="1" dirty="0" smtClean="0">
                <a:latin typeface="Times New Roman" pitchFamily="18" charset="0"/>
                <a:ea typeface="黑体" pitchFamily="49" charset="-122"/>
                <a:cs typeface="Times New Roman" pitchFamily="18" charset="0"/>
              </a:rPr>
              <a:t>国合会年会</a:t>
            </a:r>
            <a:r>
              <a:rPr lang="en-US" altLang="zh-CN" sz="1600" b="1" dirty="0" smtClean="0">
                <a:latin typeface="Times New Roman" pitchFamily="18" charset="0"/>
                <a:ea typeface="黑体" pitchFamily="49" charset="-122"/>
                <a:cs typeface="Times New Roman" pitchFamily="18" charset="0"/>
              </a:rPr>
              <a:t>          Nov. 2013, CCICED AGM</a:t>
            </a:r>
            <a:endParaRPr lang="en-US" altLang="zh-CN" sz="1600" b="1" dirty="0">
              <a:latin typeface="Times New Roman" pitchFamily="18" charset="0"/>
              <a:ea typeface="黑体" pitchFamily="49" charset="-122"/>
              <a:cs typeface="Times New Roman" pitchFamily="18" charset="0"/>
            </a:endParaRPr>
          </a:p>
        </p:txBody>
      </p:sp>
      <p:sp>
        <p:nvSpPr>
          <p:cNvPr id="28" name="Text Box 40"/>
          <p:cNvSpPr txBox="1">
            <a:spLocks noChangeArrowheads="1"/>
          </p:cNvSpPr>
          <p:nvPr/>
        </p:nvSpPr>
        <p:spPr bwMode="auto">
          <a:xfrm>
            <a:off x="7451812" y="3485326"/>
            <a:ext cx="169218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zh-CN" sz="1600" b="1" dirty="0" smtClean="0">
                <a:latin typeface="Times New Roman" pitchFamily="18" charset="0"/>
                <a:ea typeface="黑体" pitchFamily="49" charset="-122"/>
                <a:cs typeface="Times New Roman" pitchFamily="18" charset="0"/>
              </a:rPr>
              <a:t>2013</a:t>
            </a:r>
            <a:r>
              <a:rPr lang="zh-CN" altLang="en-US" sz="1600" b="1" dirty="0" smtClean="0">
                <a:latin typeface="Times New Roman" pitchFamily="18" charset="0"/>
                <a:ea typeface="黑体" pitchFamily="49" charset="-122"/>
                <a:cs typeface="Times New Roman" pitchFamily="18" charset="0"/>
              </a:rPr>
              <a:t>年</a:t>
            </a:r>
            <a:r>
              <a:rPr lang="en-US" altLang="zh-CN" sz="1600" b="1" dirty="0" smtClean="0">
                <a:latin typeface="Times New Roman" pitchFamily="18" charset="0"/>
                <a:ea typeface="黑体" pitchFamily="49" charset="-122"/>
                <a:cs typeface="Times New Roman" pitchFamily="18" charset="0"/>
              </a:rPr>
              <a:t>9</a:t>
            </a:r>
            <a:r>
              <a:rPr lang="zh-CN" altLang="en-US" sz="1600" b="1" dirty="0" smtClean="0">
                <a:latin typeface="Times New Roman" pitchFamily="18" charset="0"/>
                <a:ea typeface="黑体" pitchFamily="49" charset="-122"/>
                <a:cs typeface="Times New Roman" pitchFamily="18" charset="0"/>
              </a:rPr>
              <a:t>月，课题组第四次全体会议</a:t>
            </a:r>
            <a:endParaRPr lang="en-US" altLang="zh-CN" sz="1600" b="1" dirty="0" smtClean="0">
              <a:latin typeface="Times New Roman" pitchFamily="18" charset="0"/>
              <a:ea typeface="黑体" pitchFamily="49" charset="-122"/>
              <a:cs typeface="Times New Roman" pitchFamily="18" charset="0"/>
            </a:endParaRPr>
          </a:p>
          <a:p>
            <a:pPr eaLnBrk="0" hangingPunct="0"/>
            <a:r>
              <a:rPr lang="en-US" altLang="zh-CN" sz="1600" b="1" dirty="0" smtClean="0">
                <a:latin typeface="Times New Roman" pitchFamily="18" charset="0"/>
                <a:ea typeface="黑体" pitchFamily="49" charset="-122"/>
                <a:cs typeface="Times New Roman" pitchFamily="18" charset="0"/>
              </a:rPr>
              <a:t>Sep. 2013, Fourth Plenary Working Meeting</a:t>
            </a:r>
            <a:endParaRPr lang="en-US" altLang="zh-CN" sz="1600" b="1" dirty="0">
              <a:latin typeface="Times New Roman" pitchFamily="18" charset="0"/>
              <a:ea typeface="黑体" pitchFamily="49" charset="-122"/>
              <a:cs typeface="Times New Roman" pitchFamily="18" charset="0"/>
            </a:endParaRPr>
          </a:p>
        </p:txBody>
      </p:sp>
      <p:sp>
        <p:nvSpPr>
          <p:cNvPr id="44" name="Text Box 40"/>
          <p:cNvSpPr txBox="1">
            <a:spLocks noChangeArrowheads="1"/>
          </p:cNvSpPr>
          <p:nvPr/>
        </p:nvSpPr>
        <p:spPr bwMode="auto">
          <a:xfrm>
            <a:off x="7452320" y="1253078"/>
            <a:ext cx="158417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rPr>
              <a:t>2013</a:t>
            </a:r>
            <a:r>
              <a:rPr lang="zh-CN" altLang="en-US" sz="1600" b="1" dirty="0" smtClean="0">
                <a:solidFill>
                  <a:schemeClr val="tx1">
                    <a:lumMod val="95000"/>
                    <a:lumOff val="5000"/>
                  </a:schemeClr>
                </a:solidFill>
                <a:latin typeface="Times New Roman" pitchFamily="18" charset="0"/>
                <a:ea typeface="黑体" pitchFamily="49" charset="-122"/>
                <a:cs typeface="Times New Roman" pitchFamily="18" charset="0"/>
              </a:rPr>
              <a:t>年</a:t>
            </a:r>
            <a:r>
              <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rPr>
              <a:t>1</a:t>
            </a:r>
            <a:r>
              <a:rPr lang="zh-CN" altLang="en-US" sz="1600" b="1" dirty="0" smtClean="0">
                <a:solidFill>
                  <a:schemeClr val="tx1">
                    <a:lumMod val="95000"/>
                    <a:lumOff val="5000"/>
                  </a:schemeClr>
                </a:solidFill>
                <a:latin typeface="Times New Roman" pitchFamily="18" charset="0"/>
                <a:ea typeface="黑体" pitchFamily="49" charset="-122"/>
                <a:cs typeface="Times New Roman" pitchFamily="18" charset="0"/>
              </a:rPr>
              <a:t>月，课题组第二次全体会议</a:t>
            </a:r>
            <a:endPar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endParaRPr>
          </a:p>
          <a:p>
            <a:pPr eaLnBrk="0" hangingPunct="0"/>
            <a:r>
              <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rPr>
              <a:t>Jan. 2013, Second Plenary Working Meeting</a:t>
            </a:r>
            <a:endParaRPr lang="en-US" altLang="zh-CN" sz="1600" b="1" dirty="0">
              <a:solidFill>
                <a:schemeClr val="tx1">
                  <a:lumMod val="95000"/>
                  <a:lumOff val="5000"/>
                </a:schemeClr>
              </a:solidFill>
              <a:latin typeface="Times New Roman" pitchFamily="18" charset="0"/>
              <a:ea typeface="黑体" pitchFamily="49" charset="-122"/>
              <a:cs typeface="Times New Roman" pitchFamily="18" charset="0"/>
            </a:endParaRPr>
          </a:p>
        </p:txBody>
      </p:sp>
      <p:sp>
        <p:nvSpPr>
          <p:cNvPr id="45" name="Text Box 40"/>
          <p:cNvSpPr txBox="1">
            <a:spLocks noChangeArrowheads="1"/>
          </p:cNvSpPr>
          <p:nvPr/>
        </p:nvSpPr>
        <p:spPr bwMode="auto">
          <a:xfrm>
            <a:off x="2771800" y="3501008"/>
            <a:ext cx="187220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rPr>
              <a:t>2013</a:t>
            </a:r>
            <a:r>
              <a:rPr lang="zh-CN" altLang="en-US" sz="1600" b="1" dirty="0" smtClean="0">
                <a:solidFill>
                  <a:schemeClr val="tx1">
                    <a:lumMod val="95000"/>
                    <a:lumOff val="5000"/>
                  </a:schemeClr>
                </a:solidFill>
                <a:latin typeface="Times New Roman" pitchFamily="18" charset="0"/>
                <a:ea typeface="黑体" pitchFamily="49" charset="-122"/>
                <a:cs typeface="Times New Roman" pitchFamily="18" charset="0"/>
              </a:rPr>
              <a:t>年</a:t>
            </a:r>
            <a:r>
              <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rPr>
              <a:t>5</a:t>
            </a:r>
            <a:r>
              <a:rPr lang="zh-CN" altLang="en-US" sz="1600" b="1" dirty="0" smtClean="0">
                <a:solidFill>
                  <a:schemeClr val="tx1">
                    <a:lumMod val="95000"/>
                    <a:lumOff val="5000"/>
                  </a:schemeClr>
                </a:solidFill>
                <a:latin typeface="Times New Roman" pitchFamily="18" charset="0"/>
                <a:ea typeface="黑体" pitchFamily="49" charset="-122"/>
                <a:cs typeface="Times New Roman" pitchFamily="18" charset="0"/>
              </a:rPr>
              <a:t>月</a:t>
            </a:r>
            <a:r>
              <a:rPr lang="zh-CN" altLang="en-US" sz="1600" b="1" dirty="0">
                <a:solidFill>
                  <a:schemeClr val="tx1">
                    <a:lumMod val="95000"/>
                    <a:lumOff val="5000"/>
                  </a:schemeClr>
                </a:solidFill>
                <a:latin typeface="Times New Roman" pitchFamily="18" charset="0"/>
                <a:ea typeface="黑体" pitchFamily="49" charset="-122"/>
                <a:cs typeface="Times New Roman" pitchFamily="18" charset="0"/>
              </a:rPr>
              <a:t>，</a:t>
            </a:r>
            <a:r>
              <a:rPr lang="zh-CN" altLang="en-US" sz="1600" b="1" dirty="0" smtClean="0">
                <a:solidFill>
                  <a:schemeClr val="tx1">
                    <a:lumMod val="95000"/>
                    <a:lumOff val="5000"/>
                  </a:schemeClr>
                </a:solidFill>
                <a:latin typeface="Times New Roman" pitchFamily="18" charset="0"/>
                <a:ea typeface="黑体" pitchFamily="49" charset="-122"/>
                <a:cs typeface="Times New Roman" pitchFamily="18" charset="0"/>
              </a:rPr>
              <a:t>课题组第三次全体会议暨海外会议与交流</a:t>
            </a:r>
            <a:endPar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endParaRPr>
          </a:p>
          <a:p>
            <a:pPr eaLnBrk="0" hangingPunct="0"/>
            <a:r>
              <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rPr>
              <a:t>May 2013, Third </a:t>
            </a:r>
            <a:r>
              <a:rPr lang="en-US" altLang="zh-CN" sz="1600" b="1" dirty="0">
                <a:solidFill>
                  <a:schemeClr val="tx1">
                    <a:lumMod val="95000"/>
                    <a:lumOff val="5000"/>
                  </a:schemeClr>
                </a:solidFill>
                <a:latin typeface="Times New Roman" pitchFamily="18" charset="0"/>
                <a:ea typeface="黑体" pitchFamily="49" charset="-122"/>
                <a:cs typeface="Times New Roman" pitchFamily="18" charset="0"/>
              </a:rPr>
              <a:t>P</a:t>
            </a:r>
            <a:r>
              <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rPr>
              <a:t>lenary </a:t>
            </a:r>
            <a:r>
              <a:rPr lang="en-US" altLang="zh-CN" sz="1600" b="1" dirty="0">
                <a:solidFill>
                  <a:schemeClr val="tx1">
                    <a:lumMod val="95000"/>
                    <a:lumOff val="5000"/>
                  </a:schemeClr>
                </a:solidFill>
                <a:latin typeface="Times New Roman" pitchFamily="18" charset="0"/>
                <a:ea typeface="黑体" pitchFamily="49" charset="-122"/>
                <a:cs typeface="Times New Roman" pitchFamily="18" charset="0"/>
              </a:rPr>
              <a:t>W</a:t>
            </a:r>
            <a:r>
              <a:rPr lang="en-US" altLang="zh-CN" sz="1600" b="1" dirty="0" smtClean="0">
                <a:solidFill>
                  <a:schemeClr val="tx1">
                    <a:lumMod val="95000"/>
                    <a:lumOff val="5000"/>
                  </a:schemeClr>
                </a:solidFill>
                <a:latin typeface="Times New Roman" pitchFamily="18" charset="0"/>
                <a:ea typeface="黑体" pitchFamily="49" charset="-122"/>
                <a:cs typeface="Times New Roman" pitchFamily="18" charset="0"/>
              </a:rPr>
              <a:t>orking Meeting and International Study Tour</a:t>
            </a:r>
            <a:endParaRPr lang="en-US" altLang="zh-CN" sz="1600" b="1" dirty="0">
              <a:solidFill>
                <a:schemeClr val="tx1">
                  <a:lumMod val="95000"/>
                  <a:lumOff val="5000"/>
                </a:schemeClr>
              </a:solidFill>
              <a:latin typeface="Times New Roman" pitchFamily="18" charset="0"/>
              <a:ea typeface="黑体" pitchFamily="49" charset="-122"/>
              <a:cs typeface="Times New Roman" pitchFamily="18" charset="0"/>
            </a:endParaRPr>
          </a:p>
        </p:txBody>
      </p:sp>
      <p:pic>
        <p:nvPicPr>
          <p:cNvPr id="22529" name="Picture 1"/>
          <p:cNvPicPr>
            <a:picLocks noChangeAspect="1" noChangeArrowheads="1"/>
          </p:cNvPicPr>
          <p:nvPr/>
        </p:nvPicPr>
        <p:blipFill>
          <a:blip r:embed="rId2" cstate="print"/>
          <a:srcRect/>
          <a:stretch>
            <a:fillRect/>
          </a:stretch>
        </p:blipFill>
        <p:spPr bwMode="auto">
          <a:xfrm>
            <a:off x="4716016" y="3557334"/>
            <a:ext cx="2743200" cy="1655957"/>
          </a:xfrm>
          <a:prstGeom prst="rect">
            <a:avLst/>
          </a:prstGeom>
          <a:noFill/>
          <a:ln w="9525">
            <a:noFill/>
            <a:miter lim="800000"/>
            <a:headEnd/>
            <a:tailEnd/>
          </a:ln>
        </p:spPr>
      </p:pic>
      <p:pic>
        <p:nvPicPr>
          <p:cNvPr id="31746" name="Picture 2" descr="D:\4东盟中心（Mzone硬盘备份）\2012-2013 国合会：可持续消费与绿色发展课题组\05 年会ppt\logo\照片-第一次全体会议.jpg"/>
          <p:cNvPicPr>
            <a:picLocks noChangeAspect="1" noChangeArrowheads="1"/>
          </p:cNvPicPr>
          <p:nvPr/>
        </p:nvPicPr>
        <p:blipFill>
          <a:blip r:embed="rId3" cstate="print"/>
          <a:srcRect/>
          <a:stretch>
            <a:fillRect/>
          </a:stretch>
        </p:blipFill>
        <p:spPr bwMode="auto">
          <a:xfrm>
            <a:off x="0" y="1325086"/>
            <a:ext cx="2743200" cy="1699075"/>
          </a:xfrm>
          <a:prstGeom prst="rect">
            <a:avLst/>
          </a:prstGeom>
          <a:noFill/>
        </p:spPr>
      </p:pic>
      <p:pic>
        <p:nvPicPr>
          <p:cNvPr id="31747" name="Picture 3" descr="D:\4东盟中心（Mzone硬盘备份）\2012-2013 国合会：可持续消费与绿色发展课题组\05 年会ppt\logo\照片-第二次全体会议.jpg"/>
          <p:cNvPicPr>
            <a:picLocks noChangeAspect="1" noChangeArrowheads="1"/>
          </p:cNvPicPr>
          <p:nvPr/>
        </p:nvPicPr>
        <p:blipFill>
          <a:blip r:embed="rId4" cstate="print"/>
          <a:srcRect/>
          <a:stretch>
            <a:fillRect/>
          </a:stretch>
        </p:blipFill>
        <p:spPr bwMode="auto">
          <a:xfrm>
            <a:off x="4716016" y="1325085"/>
            <a:ext cx="2743200" cy="1646838"/>
          </a:xfrm>
          <a:prstGeom prst="rect">
            <a:avLst/>
          </a:prstGeom>
          <a:noFill/>
        </p:spPr>
      </p:pic>
      <p:pic>
        <p:nvPicPr>
          <p:cNvPr id="31748" name="Picture 4" descr="D:\4东盟中心（Mzone硬盘备份）\2012-2013 国合会：可持续消费与绿色发展课题组\05 年会ppt\logo\照片-第3次全体会议.jpg"/>
          <p:cNvPicPr>
            <a:picLocks noChangeAspect="1" noChangeArrowheads="1"/>
          </p:cNvPicPr>
          <p:nvPr/>
        </p:nvPicPr>
        <p:blipFill>
          <a:blip r:embed="rId5" cstate="print"/>
          <a:srcRect t="16927"/>
          <a:stretch>
            <a:fillRect/>
          </a:stretch>
        </p:blipFill>
        <p:spPr bwMode="auto">
          <a:xfrm>
            <a:off x="0" y="3559037"/>
            <a:ext cx="2743200" cy="1696292"/>
          </a:xfrm>
          <a:prstGeom prst="rect">
            <a:avLst/>
          </a:prstGeom>
          <a:noFill/>
        </p:spPr>
      </p:pic>
    </p:spTree>
    <p:extLst>
      <p:ext uri="{BB962C8B-B14F-4D97-AF65-F5344CB8AC3E}">
        <p14:creationId xmlns:p14="http://schemas.microsoft.com/office/powerpoint/2010/main" val="2629497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
          <p:cNvSpPr>
            <a:spLocks noChangeArrowheads="1"/>
          </p:cNvSpPr>
          <p:nvPr/>
        </p:nvSpPr>
        <p:spPr bwMode="gray">
          <a:xfrm>
            <a:off x="5148064" y="1412776"/>
            <a:ext cx="3312368" cy="2160240"/>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sz="2000"/>
          </a:p>
        </p:txBody>
      </p:sp>
      <p:sp>
        <p:nvSpPr>
          <p:cNvPr id="24" name="AutoShape 3"/>
          <p:cNvSpPr>
            <a:spLocks noChangeArrowheads="1"/>
          </p:cNvSpPr>
          <p:nvPr/>
        </p:nvSpPr>
        <p:spPr bwMode="gray">
          <a:xfrm>
            <a:off x="755576" y="1412776"/>
            <a:ext cx="3384376" cy="2160240"/>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sz="2000"/>
          </a:p>
        </p:txBody>
      </p:sp>
      <p:sp>
        <p:nvSpPr>
          <p:cNvPr id="64" name="Rectangle 2"/>
          <p:cNvSpPr txBox="1">
            <a:spLocks noChangeArrowheads="1"/>
          </p:cNvSpPr>
          <p:nvPr/>
        </p:nvSpPr>
        <p:spPr bwMode="gray">
          <a:xfrm>
            <a:off x="179512" y="332656"/>
            <a:ext cx="7696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latin typeface="黑体" pitchFamily="49" charset="-122"/>
                <a:ea typeface="黑体" pitchFamily="49" charset="-122"/>
              </a:rPr>
              <a:t>课题背景  </a:t>
            </a:r>
            <a:r>
              <a:rPr lang="en-US" altLang="zh-CN" kern="0" dirty="0" smtClean="0">
                <a:solidFill>
                  <a:schemeClr val="tx1"/>
                </a:solidFill>
                <a:latin typeface="Times New Roman" pitchFamily="18" charset="0"/>
                <a:ea typeface="黑体" pitchFamily="49" charset="-122"/>
                <a:cs typeface="Times New Roman" pitchFamily="18" charset="0"/>
              </a:rPr>
              <a:t>Background</a:t>
            </a:r>
            <a:endParaRPr kumimoji="0" lang="en-US" altLang="zh-CN" sz="3200" b="1" i="0" u="none" strike="noStrike" kern="0" cap="none" spc="0" normalizeH="0" baseline="0" noProof="0" dirty="0" smtClean="0">
              <a:ln>
                <a:noFill/>
              </a:ln>
              <a:solidFill>
                <a:schemeClr val="tx1"/>
              </a:solidFill>
              <a:effectLst/>
              <a:uLnTx/>
              <a:uFillTx/>
              <a:latin typeface="Times New Roman" pitchFamily="18" charset="0"/>
              <a:ea typeface="黑体" pitchFamily="49" charset="-122"/>
              <a:cs typeface="Times New Roman" pitchFamily="18" charset="0"/>
            </a:endParaRPr>
          </a:p>
        </p:txBody>
      </p:sp>
      <p:sp>
        <p:nvSpPr>
          <p:cNvPr id="23" name="矩形 22"/>
          <p:cNvSpPr/>
          <p:nvPr/>
        </p:nvSpPr>
        <p:spPr>
          <a:xfrm>
            <a:off x="899592" y="1484784"/>
            <a:ext cx="3384376" cy="2031325"/>
          </a:xfrm>
          <a:prstGeom prst="rect">
            <a:avLst/>
          </a:prstGeom>
        </p:spPr>
        <p:txBody>
          <a:bodyPr wrap="square">
            <a:spAutoFit/>
          </a:bodyPr>
          <a:lstStyle/>
          <a:p>
            <a:pPr eaLnBrk="0" hangingPunct="0">
              <a:buFont typeface="Wingdings" pitchFamily="2" charset="2"/>
              <a:buChar char="Ø"/>
            </a:pPr>
            <a:r>
              <a:rPr lang="zh-CN" altLang="en-US" dirty="0" smtClean="0">
                <a:latin typeface="Times New Roman" pitchFamily="18" charset="0"/>
                <a:ea typeface="黑体" pitchFamily="49" charset="-122"/>
                <a:cs typeface="Times New Roman" pitchFamily="18" charset="0"/>
              </a:rPr>
              <a:t> </a:t>
            </a:r>
            <a:r>
              <a:rPr lang="zh-CN" altLang="en-US" b="1" dirty="0" smtClean="0">
                <a:latin typeface="Times New Roman" pitchFamily="18" charset="0"/>
                <a:ea typeface="黑体" pitchFamily="49" charset="-122"/>
                <a:cs typeface="Times New Roman" pitchFamily="18" charset="0"/>
              </a:rPr>
              <a:t>不可持续的消费模式引起日益恶化的城市空气污染和日益增加的城市垃圾</a:t>
            </a:r>
            <a:r>
              <a:rPr lang="zh-CN" altLang="en-US" b="1" dirty="0">
                <a:latin typeface="Times New Roman" pitchFamily="18" charset="0"/>
                <a:ea typeface="黑体" pitchFamily="49" charset="-122"/>
                <a:cs typeface="Times New Roman" pitchFamily="18" charset="0"/>
              </a:rPr>
              <a:t>。</a:t>
            </a:r>
            <a:endParaRPr lang="en-US" altLang="zh-CN" b="1" dirty="0" smtClean="0">
              <a:latin typeface="Times New Roman" pitchFamily="18" charset="0"/>
              <a:ea typeface="黑体" pitchFamily="49" charset="-122"/>
              <a:cs typeface="Times New Roman" pitchFamily="18" charset="0"/>
            </a:endParaRPr>
          </a:p>
          <a:p>
            <a:pPr eaLnBrk="0" hangingPunct="0"/>
            <a:r>
              <a:rPr lang="en-US" altLang="zh-CN" b="1" dirty="0" smtClean="0">
                <a:latin typeface="Times New Roman" pitchFamily="18" charset="0"/>
                <a:cs typeface="Times New Roman" pitchFamily="18" charset="0"/>
              </a:rPr>
              <a:t>Unsustainable consumption patterns have resulted in worsening urban air pollution and increasing municipal waste.</a:t>
            </a:r>
            <a:endParaRPr lang="en-US" altLang="zh-CN" b="1" dirty="0" smtClean="0">
              <a:latin typeface="Times New Roman" pitchFamily="18" charset="0"/>
              <a:ea typeface="黑体" pitchFamily="49" charset="-122"/>
              <a:cs typeface="Times New Roman" pitchFamily="18" charset="0"/>
            </a:endParaRPr>
          </a:p>
        </p:txBody>
      </p:sp>
      <p:sp>
        <p:nvSpPr>
          <p:cNvPr id="26" name="矩形 25"/>
          <p:cNvSpPr/>
          <p:nvPr/>
        </p:nvSpPr>
        <p:spPr>
          <a:xfrm>
            <a:off x="5220072" y="1530658"/>
            <a:ext cx="3240360" cy="1754326"/>
          </a:xfrm>
          <a:prstGeom prst="rect">
            <a:avLst/>
          </a:prstGeom>
        </p:spPr>
        <p:txBody>
          <a:bodyPr wrap="square">
            <a:spAutoFit/>
          </a:bodyPr>
          <a:lstStyle/>
          <a:p>
            <a:pPr eaLnBrk="0" hangingPunct="0">
              <a:buFont typeface="Wingdings" pitchFamily="2" charset="2"/>
              <a:buChar char="Ø"/>
            </a:pPr>
            <a:r>
              <a:rPr lang="zh-CN" altLang="en-US" dirty="0" smtClean="0">
                <a:latin typeface="Times New Roman" pitchFamily="18" charset="0"/>
                <a:ea typeface="黑体" pitchFamily="49" charset="-122"/>
                <a:cs typeface="Times New Roman" pitchFamily="18" charset="0"/>
              </a:rPr>
              <a:t> </a:t>
            </a:r>
            <a:r>
              <a:rPr lang="zh-CN" altLang="en-US" b="1" dirty="0" smtClean="0">
                <a:latin typeface="Times New Roman" pitchFamily="18" charset="0"/>
                <a:ea typeface="黑体" pitchFamily="49" charset="-122"/>
                <a:cs typeface="Times New Roman" pitchFamily="18" charset="0"/>
              </a:rPr>
              <a:t>中国整体生产生活方式正在转变、经济结构正逐步调整。</a:t>
            </a:r>
            <a:endParaRPr lang="en-US" altLang="zh-CN" b="1" dirty="0" smtClean="0">
              <a:latin typeface="Times New Roman" pitchFamily="18" charset="0"/>
              <a:ea typeface="黑体" pitchFamily="49" charset="-122"/>
              <a:cs typeface="Times New Roman" pitchFamily="18" charset="0"/>
            </a:endParaRPr>
          </a:p>
          <a:p>
            <a:pPr eaLnBrk="0" hangingPunct="0"/>
            <a:r>
              <a:rPr lang="en-US" altLang="zh-CN" b="1" dirty="0" smtClean="0">
                <a:latin typeface="Times New Roman" pitchFamily="18" charset="0"/>
                <a:ea typeface="黑体" pitchFamily="49" charset="-122"/>
                <a:cs typeface="Times New Roman" pitchFamily="18" charset="0"/>
              </a:rPr>
              <a:t>The overall production mode and living style are changing and economy is restructuring in China.</a:t>
            </a:r>
            <a:endParaRPr lang="zh-CN" altLang="en-US" b="1" dirty="0"/>
          </a:p>
        </p:txBody>
      </p:sp>
      <p:sp>
        <p:nvSpPr>
          <p:cNvPr id="7" name="AutoShape 3"/>
          <p:cNvSpPr>
            <a:spLocks noChangeArrowheads="1"/>
          </p:cNvSpPr>
          <p:nvPr/>
        </p:nvSpPr>
        <p:spPr bwMode="gray">
          <a:xfrm>
            <a:off x="755576" y="4005064"/>
            <a:ext cx="3384376" cy="2016224"/>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sz="2000"/>
          </a:p>
        </p:txBody>
      </p:sp>
      <p:sp>
        <p:nvSpPr>
          <p:cNvPr id="12" name="下箭头 11"/>
          <p:cNvSpPr/>
          <p:nvPr/>
        </p:nvSpPr>
        <p:spPr>
          <a:xfrm rot="5400000" flipH="1">
            <a:off x="4247964" y="4833156"/>
            <a:ext cx="720080" cy="216024"/>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a:off x="6444208" y="3717032"/>
            <a:ext cx="720080" cy="216024"/>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rot="16200000" flipH="1">
            <a:off x="4247964" y="2456892"/>
            <a:ext cx="720080" cy="216024"/>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7584" y="4149080"/>
            <a:ext cx="3240360" cy="1477328"/>
          </a:xfrm>
          <a:prstGeom prst="rect">
            <a:avLst/>
          </a:prstGeom>
        </p:spPr>
        <p:txBody>
          <a:bodyPr wrap="square">
            <a:spAutoFit/>
          </a:bodyPr>
          <a:lstStyle/>
          <a:p>
            <a:pPr eaLnBrk="0" hangingPunct="0">
              <a:buFont typeface="Wingdings" pitchFamily="2" charset="2"/>
              <a:buChar char="Ø"/>
            </a:pPr>
            <a:r>
              <a:rPr lang="zh-CN" altLang="en-US" dirty="0" smtClean="0">
                <a:latin typeface="Times New Roman" pitchFamily="18" charset="0"/>
                <a:ea typeface="黑体" pitchFamily="49" charset="-122"/>
                <a:cs typeface="Times New Roman" pitchFamily="18" charset="0"/>
              </a:rPr>
              <a:t> </a:t>
            </a:r>
            <a:r>
              <a:rPr lang="zh-CN" altLang="en-US" b="1" dirty="0" smtClean="0">
                <a:latin typeface="Times New Roman" pitchFamily="18" charset="0"/>
                <a:ea typeface="黑体" pitchFamily="49" charset="-122"/>
                <a:cs typeface="Times New Roman" pitchFamily="18" charset="0"/>
              </a:rPr>
              <a:t>提出生态文明建设，完善了制度环境。</a:t>
            </a:r>
            <a:endParaRPr lang="en-US" altLang="zh-CN" b="1" dirty="0" smtClean="0">
              <a:latin typeface="Times New Roman" pitchFamily="18" charset="0"/>
              <a:ea typeface="黑体" pitchFamily="49" charset="-122"/>
              <a:cs typeface="Times New Roman" pitchFamily="18" charset="0"/>
            </a:endParaRPr>
          </a:p>
          <a:p>
            <a:pPr eaLnBrk="0" hangingPunct="0"/>
            <a:r>
              <a:rPr lang="en-US" altLang="zh-CN" b="1" dirty="0" smtClean="0">
                <a:latin typeface="Times New Roman" pitchFamily="18" charset="0"/>
                <a:ea typeface="黑体" pitchFamily="49" charset="-122"/>
                <a:cs typeface="Times New Roman" pitchFamily="18" charset="0"/>
              </a:rPr>
              <a:t>Ecological civilization development improves institutional context.</a:t>
            </a:r>
            <a:endParaRPr lang="zh-CN" altLang="en-US" b="1" dirty="0"/>
          </a:p>
        </p:txBody>
      </p:sp>
      <p:sp>
        <p:nvSpPr>
          <p:cNvPr id="19" name="AutoShape 3"/>
          <p:cNvSpPr>
            <a:spLocks noChangeArrowheads="1"/>
          </p:cNvSpPr>
          <p:nvPr/>
        </p:nvSpPr>
        <p:spPr bwMode="gray">
          <a:xfrm>
            <a:off x="5148064" y="4005064"/>
            <a:ext cx="3312368" cy="2016224"/>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sz="2000"/>
          </a:p>
        </p:txBody>
      </p:sp>
      <p:sp>
        <p:nvSpPr>
          <p:cNvPr id="20" name="矩形 19"/>
          <p:cNvSpPr/>
          <p:nvPr/>
        </p:nvSpPr>
        <p:spPr>
          <a:xfrm>
            <a:off x="5148064" y="4149080"/>
            <a:ext cx="3240360" cy="1754326"/>
          </a:xfrm>
          <a:prstGeom prst="rect">
            <a:avLst/>
          </a:prstGeom>
        </p:spPr>
        <p:txBody>
          <a:bodyPr wrap="square">
            <a:spAutoFit/>
          </a:bodyPr>
          <a:lstStyle/>
          <a:p>
            <a:pPr eaLnBrk="0" hangingPunct="0">
              <a:buFont typeface="Wingdings" pitchFamily="2" charset="2"/>
              <a:buChar char="Ø"/>
            </a:pPr>
            <a:r>
              <a:rPr lang="zh-CN" altLang="en-US" dirty="0" smtClean="0">
                <a:latin typeface="Times New Roman" pitchFamily="18" charset="0"/>
                <a:ea typeface="黑体" pitchFamily="49" charset="-122"/>
                <a:cs typeface="Times New Roman" pitchFamily="18" charset="0"/>
              </a:rPr>
              <a:t> </a:t>
            </a:r>
            <a:r>
              <a:rPr lang="zh-CN" altLang="en-US" b="1" dirty="0" smtClean="0">
                <a:latin typeface="Times New Roman" pitchFamily="18" charset="0"/>
                <a:ea typeface="黑体" pitchFamily="49" charset="-122"/>
                <a:cs typeface="Times New Roman" pitchFamily="18" charset="0"/>
              </a:rPr>
              <a:t>城镇化发展为可持续消费发展带来巨大机遇。</a:t>
            </a:r>
            <a:endParaRPr lang="en-US" altLang="zh-CN" b="1" dirty="0" smtClean="0">
              <a:latin typeface="Times New Roman" pitchFamily="18" charset="0"/>
              <a:ea typeface="黑体" pitchFamily="49" charset="-122"/>
              <a:cs typeface="Times New Roman" pitchFamily="18" charset="0"/>
            </a:endParaRPr>
          </a:p>
          <a:p>
            <a:pPr eaLnBrk="0" hangingPunct="0"/>
            <a:r>
              <a:rPr lang="en-US" altLang="zh-CN" b="1" dirty="0" smtClean="0">
                <a:latin typeface="Times New Roman" pitchFamily="18" charset="0"/>
                <a:ea typeface="黑体" pitchFamily="49" charset="-122"/>
                <a:cs typeface="Times New Roman" pitchFamily="18" charset="0"/>
              </a:rPr>
              <a:t>Accelerated urbanization presents golden opportunities for the development of Sustainable Consumption.</a:t>
            </a:r>
            <a:endParaRPr lang="zh-CN" altLang="en-US" b="1" dirty="0"/>
          </a:p>
        </p:txBody>
      </p:sp>
    </p:spTree>
    <p:extLst>
      <p:ext uri="{BB962C8B-B14F-4D97-AF65-F5344CB8AC3E}">
        <p14:creationId xmlns:p14="http://schemas.microsoft.com/office/powerpoint/2010/main" val="2629497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2"/>
          <p:cNvSpPr txBox="1">
            <a:spLocks noChangeArrowheads="1"/>
          </p:cNvSpPr>
          <p:nvPr/>
        </p:nvSpPr>
        <p:spPr bwMode="gray">
          <a:xfrm>
            <a:off x="179512" y="332656"/>
            <a:ext cx="8784976"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latin typeface="黑体" pitchFamily="49" charset="-122"/>
                <a:ea typeface="黑体" pitchFamily="49" charset="-122"/>
              </a:rPr>
              <a:t>课题目标与任务  </a:t>
            </a:r>
            <a:r>
              <a:rPr lang="en-US" altLang="zh-CN" kern="0" dirty="0" smtClean="0">
                <a:solidFill>
                  <a:schemeClr val="tx1"/>
                </a:solidFill>
                <a:latin typeface="Times New Roman" pitchFamily="18" charset="0"/>
                <a:ea typeface="黑体" pitchFamily="49" charset="-122"/>
                <a:cs typeface="Times New Roman" pitchFamily="18" charset="0"/>
              </a:rPr>
              <a:t>Project Objectives and Tasks</a:t>
            </a:r>
            <a:endParaRPr kumimoji="0" lang="en-US" altLang="zh-CN" sz="3200" b="1" i="0" u="none" strike="noStrike" kern="0" cap="none" spc="0" normalizeH="0" baseline="0" noProof="0" dirty="0" smtClean="0">
              <a:ln>
                <a:noFill/>
              </a:ln>
              <a:solidFill>
                <a:schemeClr val="tx1"/>
              </a:solidFill>
              <a:effectLst/>
              <a:uLnTx/>
              <a:uFillTx/>
              <a:latin typeface="Times New Roman" pitchFamily="18" charset="0"/>
              <a:ea typeface="黑体" pitchFamily="49" charset="-122"/>
              <a:cs typeface="Times New Roman" pitchFamily="18" charset="0"/>
            </a:endParaRPr>
          </a:p>
        </p:txBody>
      </p:sp>
      <p:grpSp>
        <p:nvGrpSpPr>
          <p:cNvPr id="5" name="Group 3"/>
          <p:cNvGrpSpPr>
            <a:grpSpLocks/>
          </p:cNvGrpSpPr>
          <p:nvPr/>
        </p:nvGrpSpPr>
        <p:grpSpPr bwMode="auto">
          <a:xfrm>
            <a:off x="755576" y="1163355"/>
            <a:ext cx="7633571" cy="1106239"/>
            <a:chOff x="912" y="1008"/>
            <a:chExt cx="4061" cy="912"/>
          </a:xfrm>
        </p:grpSpPr>
        <p:sp>
          <p:nvSpPr>
            <p:cNvPr id="6"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7" name="Group 5"/>
            <p:cNvGrpSpPr>
              <a:grpSpLocks/>
            </p:cNvGrpSpPr>
            <p:nvPr/>
          </p:nvGrpSpPr>
          <p:grpSpPr bwMode="auto">
            <a:xfrm>
              <a:off x="1047" y="1140"/>
              <a:ext cx="383" cy="522"/>
              <a:chOff x="1047" y="1140"/>
              <a:chExt cx="383" cy="522"/>
            </a:xfrm>
          </p:grpSpPr>
          <p:sp>
            <p:nvSpPr>
              <p:cNvPr id="10"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3984C9">
                      <a:gamma/>
                      <a:tint val="54510"/>
                      <a:invGamma/>
                    </a:srgbClr>
                  </a:gs>
                  <a:gs pos="50000">
                    <a:srgbClr val="3984C9">
                      <a:alpha val="0"/>
                    </a:srgbClr>
                  </a:gs>
                  <a:gs pos="100000">
                    <a:srgbClr val="3984C9">
                      <a:gamma/>
                      <a:tint val="54510"/>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 name="Text Box 8"/>
              <p:cNvSpPr txBox="1">
                <a:spLocks noChangeArrowheads="1"/>
              </p:cNvSpPr>
              <p:nvPr/>
            </p:nvSpPr>
            <p:spPr bwMode="gray">
              <a:xfrm>
                <a:off x="1142" y="1295"/>
                <a:ext cx="249"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800" b="1" i="0" u="none" strike="noStrike" kern="0" cap="none" spc="0" normalizeH="0" baseline="0" noProof="0" dirty="0" smtClean="0">
                    <a:ln>
                      <a:noFill/>
                    </a:ln>
                    <a:effectLst>
                      <a:outerShdw blurRad="38100" dist="38100" dir="2700000" algn="tl">
                        <a:srgbClr val="C0C0C0"/>
                      </a:outerShdw>
                    </a:effectLst>
                    <a:uLnTx/>
                    <a:uFillTx/>
                    <a:ea typeface="宋体" pitchFamily="2" charset="-122"/>
                  </a:rPr>
                  <a:t>1</a:t>
                </a:r>
              </a:p>
            </p:txBody>
          </p:sp>
        </p:grpSp>
        <p:sp>
          <p:nvSpPr>
            <p:cNvPr id="8" name="Text Box 9"/>
            <p:cNvSpPr txBox="1">
              <a:spLocks noChangeArrowheads="1"/>
            </p:cNvSpPr>
            <p:nvPr/>
          </p:nvSpPr>
          <p:spPr bwMode="gray">
            <a:xfrm>
              <a:off x="1525" y="1198"/>
              <a:ext cx="3448" cy="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sz="2400" b="1" kern="0" dirty="0" smtClean="0">
                  <a:solidFill>
                    <a:srgbClr val="000000"/>
                  </a:solidFill>
                  <a:latin typeface="黑体" pitchFamily="49" charset="-122"/>
                  <a:ea typeface="黑体" pitchFamily="49" charset="-122"/>
                </a:rPr>
                <a:t>可持续消费与生产的基本理念</a:t>
              </a:r>
              <a:endParaRPr lang="en-US" altLang="zh-CN" sz="2400" b="1" kern="0" dirty="0" smtClean="0">
                <a:solidFill>
                  <a:srgbClr val="000000"/>
                </a:solidFill>
                <a:latin typeface="黑体" pitchFamily="49" charset="-122"/>
                <a:ea typeface="黑体" pitchFamily="49" charset="-122"/>
              </a:endParaRPr>
            </a:p>
            <a:p>
              <a:pPr marL="0" marR="0" lvl="0" indent="0" defTabSz="914400" eaLnBrk="0" fontAlgn="auto" latinLnBrk="0" hangingPunct="0">
                <a:lnSpc>
                  <a:spcPct val="100000"/>
                </a:lnSpc>
                <a:spcBef>
                  <a:spcPts val="0"/>
                </a:spcBef>
                <a:spcAft>
                  <a:spcPts val="0"/>
                </a:spcAft>
                <a:buClrTx/>
                <a:buSzTx/>
                <a:buFontTx/>
                <a:buNone/>
                <a:tabLst/>
                <a:defRPr/>
              </a:pPr>
              <a:r>
                <a:rPr lang="en-US" altLang="zh-CN" b="1" kern="0" dirty="0" smtClean="0">
                  <a:solidFill>
                    <a:srgbClr val="000000"/>
                  </a:solidFill>
                  <a:latin typeface="Times New Roman" pitchFamily="18" charset="0"/>
                  <a:ea typeface="黑体" pitchFamily="49" charset="-122"/>
                  <a:cs typeface="Times New Roman" pitchFamily="18" charset="0"/>
                </a:rPr>
                <a:t>Principles of Sustainable Consumption and Production</a:t>
              </a:r>
              <a:endParaRPr kumimoji="0" lang="en-US" altLang="zh-CN" sz="1800" b="0" i="0" u="none" strike="noStrike" kern="0" cap="none" spc="0" normalizeH="0" baseline="0" noProof="0" dirty="0" smtClean="0">
                <a:ln>
                  <a:noFill/>
                </a:ln>
                <a:solidFill>
                  <a:srgbClr val="000000"/>
                </a:solidFill>
                <a:effectLst/>
                <a:uLnTx/>
                <a:uFillTx/>
                <a:latin typeface="Times New Roman" pitchFamily="18" charset="0"/>
                <a:ea typeface="黑体" pitchFamily="49" charset="-122"/>
                <a:cs typeface="Times New Roman" pitchFamily="18" charset="0"/>
              </a:endParaRPr>
            </a:p>
          </p:txBody>
        </p:sp>
      </p:grpSp>
      <p:grpSp>
        <p:nvGrpSpPr>
          <p:cNvPr id="12" name="Group 10"/>
          <p:cNvGrpSpPr>
            <a:grpSpLocks/>
          </p:cNvGrpSpPr>
          <p:nvPr/>
        </p:nvGrpSpPr>
        <p:grpSpPr bwMode="auto">
          <a:xfrm>
            <a:off x="755576" y="3684282"/>
            <a:ext cx="7488832" cy="1119581"/>
            <a:chOff x="912" y="2016"/>
            <a:chExt cx="3984" cy="923"/>
          </a:xfrm>
        </p:grpSpPr>
        <p:sp>
          <p:nvSpPr>
            <p:cNvPr id="13"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14" name="Group 12"/>
            <p:cNvGrpSpPr>
              <a:grpSpLocks/>
            </p:cNvGrpSpPr>
            <p:nvPr/>
          </p:nvGrpSpPr>
          <p:grpSpPr bwMode="auto">
            <a:xfrm>
              <a:off x="1047" y="2148"/>
              <a:ext cx="383" cy="587"/>
              <a:chOff x="1047" y="2148"/>
              <a:chExt cx="383" cy="587"/>
            </a:xfrm>
          </p:grpSpPr>
          <p:sp>
            <p:nvSpPr>
              <p:cNvPr id="17"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6E815B">
                      <a:gamma/>
                      <a:tint val="42353"/>
                      <a:invGamma/>
                    </a:srgbClr>
                  </a:gs>
                  <a:gs pos="100000">
                    <a:srgbClr val="6E815B">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8" name="Text Box 15"/>
              <p:cNvSpPr txBox="1">
                <a:spLocks noChangeArrowheads="1"/>
              </p:cNvSpPr>
              <p:nvPr/>
            </p:nvSpPr>
            <p:spPr bwMode="gray">
              <a:xfrm>
                <a:off x="1169" y="2304"/>
                <a:ext cx="195"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800" b="1" i="0" u="none" strike="noStrike" kern="0" cap="none" spc="0" normalizeH="0" baseline="0" noProof="0" dirty="0" smtClean="0">
                    <a:ln>
                      <a:noFill/>
                    </a:ln>
                    <a:effectLst>
                      <a:outerShdw blurRad="38100" dist="38100" dir="2700000" algn="tl">
                        <a:srgbClr val="C0C0C0"/>
                      </a:outerShdw>
                    </a:effectLst>
                    <a:uLnTx/>
                    <a:uFillTx/>
                    <a:ea typeface="宋体" pitchFamily="2" charset="-122"/>
                  </a:rPr>
                  <a:t>3</a:t>
                </a:r>
              </a:p>
            </p:txBody>
          </p:sp>
        </p:grpSp>
        <p:sp>
          <p:nvSpPr>
            <p:cNvPr id="15" name="Text Box 16"/>
            <p:cNvSpPr txBox="1">
              <a:spLocks noChangeArrowheads="1"/>
            </p:cNvSpPr>
            <p:nvPr/>
          </p:nvSpPr>
          <p:spPr bwMode="gray">
            <a:xfrm>
              <a:off x="1525" y="2102"/>
              <a:ext cx="2928" cy="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2400" b="1" u="none" strike="noStrike" kern="0" cap="none" spc="0" normalizeH="0" baseline="0" noProof="0" dirty="0" smtClean="0">
                  <a:ln>
                    <a:noFill/>
                  </a:ln>
                  <a:solidFill>
                    <a:srgbClr val="000000"/>
                  </a:solidFill>
                  <a:effectLst/>
                  <a:uLnTx/>
                  <a:uFillTx/>
                  <a:latin typeface="黑体" pitchFamily="49" charset="-122"/>
                  <a:ea typeface="黑体" pitchFamily="49" charset="-122"/>
                </a:rPr>
                <a:t>可持续消费的国际经验与启示</a:t>
              </a:r>
              <a:endParaRPr lang="en-US" altLang="zh-CN" sz="2400" b="1" kern="0" dirty="0" smtClean="0">
                <a:solidFill>
                  <a:srgbClr val="000000"/>
                </a:solidFill>
                <a:latin typeface="黑体" pitchFamily="49" charset="-122"/>
                <a:ea typeface="黑体" pitchFamily="49" charset="-122"/>
              </a:endParaRPr>
            </a:p>
            <a:p>
              <a:pPr marL="0" marR="0" lvl="0" indent="0" defTabSz="914400" eaLnBrk="0" fontAlgn="auto" latinLnBrk="0" hangingPunct="0">
                <a:lnSpc>
                  <a:spcPct val="100000"/>
                </a:lnSpc>
                <a:spcBef>
                  <a:spcPts val="0"/>
                </a:spcBef>
                <a:spcAft>
                  <a:spcPts val="0"/>
                </a:spcAft>
                <a:buClrTx/>
                <a:buSzTx/>
                <a:buFontTx/>
                <a:buNone/>
                <a:tabLst/>
                <a:defRPr/>
              </a:pPr>
              <a:r>
                <a:rPr lang="en-US" altLang="zh-CN" b="1" kern="0" dirty="0" smtClean="0">
                  <a:solidFill>
                    <a:srgbClr val="000000"/>
                  </a:solidFill>
                  <a:latin typeface="Times New Roman" pitchFamily="18" charset="0"/>
                  <a:ea typeface="黑体" pitchFamily="49" charset="-122"/>
                  <a:cs typeface="Times New Roman" pitchFamily="18" charset="0"/>
                </a:rPr>
                <a:t>International Experiences and Inspiration for Sustainable Consumption in China.</a:t>
              </a:r>
              <a:endParaRPr kumimoji="0" lang="en-US" altLang="zh-CN" sz="1800" b="1" u="none" strike="noStrike" kern="0" cap="none" spc="0" normalizeH="0" baseline="0" noProof="0" dirty="0" smtClean="0">
                <a:ln>
                  <a:noFill/>
                </a:ln>
                <a:solidFill>
                  <a:srgbClr val="000000"/>
                </a:solidFill>
                <a:effectLst/>
                <a:uLnTx/>
                <a:uFillTx/>
                <a:latin typeface="Times New Roman" pitchFamily="18" charset="0"/>
                <a:ea typeface="黑体" pitchFamily="49" charset="-122"/>
                <a:cs typeface="Times New Roman" pitchFamily="18" charset="0"/>
              </a:endParaRPr>
            </a:p>
          </p:txBody>
        </p:sp>
      </p:grpSp>
      <p:grpSp>
        <p:nvGrpSpPr>
          <p:cNvPr id="19" name="Group 17"/>
          <p:cNvGrpSpPr>
            <a:grpSpLocks/>
          </p:cNvGrpSpPr>
          <p:nvPr/>
        </p:nvGrpSpPr>
        <p:grpSpPr bwMode="auto">
          <a:xfrm>
            <a:off x="755576" y="4941168"/>
            <a:ext cx="7488832" cy="1113517"/>
            <a:chOff x="912" y="3036"/>
            <a:chExt cx="3984" cy="918"/>
          </a:xfrm>
        </p:grpSpPr>
        <p:sp>
          <p:nvSpPr>
            <p:cNvPr id="20"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21" name="Group 19"/>
            <p:cNvGrpSpPr>
              <a:grpSpLocks/>
            </p:cNvGrpSpPr>
            <p:nvPr/>
          </p:nvGrpSpPr>
          <p:grpSpPr bwMode="auto">
            <a:xfrm>
              <a:off x="1047" y="3168"/>
              <a:ext cx="383" cy="587"/>
              <a:chOff x="1047" y="3168"/>
              <a:chExt cx="383" cy="587"/>
            </a:xfrm>
          </p:grpSpPr>
          <p:sp>
            <p:nvSpPr>
              <p:cNvPr id="24"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0A8B0">
                      <a:gamma/>
                      <a:tint val="48627"/>
                      <a:invGamma/>
                    </a:srgbClr>
                  </a:gs>
                  <a:gs pos="100000">
                    <a:srgbClr val="90A8B0">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 name="Text Box 22"/>
              <p:cNvSpPr txBox="1">
                <a:spLocks noChangeArrowheads="1"/>
              </p:cNvSpPr>
              <p:nvPr/>
            </p:nvSpPr>
            <p:spPr bwMode="gray">
              <a:xfrm>
                <a:off x="1169" y="3324"/>
                <a:ext cx="195"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800" b="1" i="0" u="none" strike="noStrike" kern="0" cap="none" spc="0" normalizeH="0" baseline="0" noProof="0" dirty="0" smtClean="0">
                    <a:ln>
                      <a:noFill/>
                    </a:ln>
                    <a:effectLst>
                      <a:outerShdw blurRad="38100" dist="38100" dir="2700000" algn="tl">
                        <a:srgbClr val="C0C0C0"/>
                      </a:outerShdw>
                    </a:effectLst>
                    <a:uLnTx/>
                    <a:uFillTx/>
                    <a:ea typeface="宋体" pitchFamily="2" charset="-122"/>
                  </a:rPr>
                  <a:t>4</a:t>
                </a:r>
              </a:p>
            </p:txBody>
          </p:sp>
        </p:grpSp>
        <p:sp>
          <p:nvSpPr>
            <p:cNvPr id="22" name="Text Box 23"/>
            <p:cNvSpPr txBox="1">
              <a:spLocks noChangeArrowheads="1"/>
            </p:cNvSpPr>
            <p:nvPr/>
          </p:nvSpPr>
          <p:spPr bwMode="gray">
            <a:xfrm>
              <a:off x="1525" y="3117"/>
              <a:ext cx="3256" cy="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000000"/>
                  </a:solidFill>
                  <a:effectLst/>
                  <a:uLnTx/>
                  <a:uFillTx/>
                  <a:latin typeface="黑体" pitchFamily="49" charset="-122"/>
                  <a:ea typeface="黑体" pitchFamily="49" charset="-122"/>
                </a:rPr>
                <a:t>中国可持续消费与绿色发展战略建议</a:t>
              </a:r>
              <a:endParaRPr kumimoji="0" lang="en-US" altLang="zh-CN" sz="2400" b="1" i="0" u="none" strike="noStrike" kern="0" cap="none" spc="0" normalizeH="0" baseline="0" noProof="0" dirty="0" smtClean="0">
                <a:ln>
                  <a:noFill/>
                </a:ln>
                <a:solidFill>
                  <a:srgbClr val="000000"/>
                </a:solidFill>
                <a:effectLst/>
                <a:uLnTx/>
                <a:uFillTx/>
                <a:latin typeface="黑体" pitchFamily="49" charset="-122"/>
                <a:ea typeface="黑体" pitchFamily="49" charset="-122"/>
              </a:endParaRPr>
            </a:p>
            <a:p>
              <a:pPr eaLnBrk="0" hangingPunct="0">
                <a:defRPr/>
              </a:pPr>
              <a:r>
                <a:rPr lang="en-US" altLang="zh-CN" b="1" dirty="0" smtClean="0">
                  <a:latin typeface="Times New Roman" pitchFamily="18" charset="0"/>
                  <a:cs typeface="Times New Roman" pitchFamily="18" charset="0"/>
                </a:rPr>
                <a:t>Recommendations for China’s Sustainable Consumption and Green Development in China.  </a:t>
              </a:r>
              <a:endParaRPr lang="zh-CN" altLang="en-US" b="1" dirty="0" smtClean="0">
                <a:latin typeface="Times New Roman" pitchFamily="18" charset="0"/>
                <a:cs typeface="Times New Roman" pitchFamily="18" charset="0"/>
              </a:endParaRPr>
            </a:p>
          </p:txBody>
        </p:sp>
      </p:grpSp>
      <p:grpSp>
        <p:nvGrpSpPr>
          <p:cNvPr id="23" name="Group 3"/>
          <p:cNvGrpSpPr>
            <a:grpSpLocks/>
          </p:cNvGrpSpPr>
          <p:nvPr/>
        </p:nvGrpSpPr>
        <p:grpSpPr bwMode="auto">
          <a:xfrm>
            <a:off x="754853" y="2420888"/>
            <a:ext cx="7633571" cy="1106239"/>
            <a:chOff x="912" y="1105"/>
            <a:chExt cx="4061" cy="912"/>
          </a:xfrm>
        </p:grpSpPr>
        <p:sp>
          <p:nvSpPr>
            <p:cNvPr id="26" name="AutoShape 4"/>
            <p:cNvSpPr>
              <a:spLocks noChangeArrowheads="1"/>
            </p:cNvSpPr>
            <p:nvPr/>
          </p:nvSpPr>
          <p:spPr bwMode="gray">
            <a:xfrm>
              <a:off x="912" y="1105"/>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27" name="Group 5"/>
            <p:cNvGrpSpPr>
              <a:grpSpLocks/>
            </p:cNvGrpSpPr>
            <p:nvPr/>
          </p:nvGrpSpPr>
          <p:grpSpPr bwMode="auto">
            <a:xfrm>
              <a:off x="1047" y="1140"/>
              <a:ext cx="383" cy="586"/>
              <a:chOff x="1047" y="1140"/>
              <a:chExt cx="383" cy="586"/>
            </a:xfrm>
          </p:grpSpPr>
          <p:sp>
            <p:nvSpPr>
              <p:cNvPr id="29"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3984C9">
                      <a:gamma/>
                      <a:tint val="54510"/>
                      <a:invGamma/>
                    </a:srgbClr>
                  </a:gs>
                  <a:gs pos="50000">
                    <a:srgbClr val="3984C9">
                      <a:alpha val="0"/>
                    </a:srgbClr>
                  </a:gs>
                  <a:gs pos="100000">
                    <a:srgbClr val="3984C9">
                      <a:gamma/>
                      <a:tint val="54510"/>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0" name="Text Box 8"/>
              <p:cNvSpPr txBox="1">
                <a:spLocks noChangeArrowheads="1"/>
              </p:cNvSpPr>
              <p:nvPr/>
            </p:nvSpPr>
            <p:spPr bwMode="gray">
              <a:xfrm>
                <a:off x="1169" y="1295"/>
                <a:ext cx="195"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800" b="1" kern="0" dirty="0" smtClean="0">
                    <a:effectLst>
                      <a:outerShdw blurRad="38100" dist="38100" dir="2700000" algn="tl">
                        <a:srgbClr val="C0C0C0"/>
                      </a:outerShdw>
                    </a:effectLst>
                    <a:ea typeface="宋体" pitchFamily="2" charset="-122"/>
                  </a:rPr>
                  <a:t>2</a:t>
                </a:r>
                <a:endParaRPr kumimoji="0" lang="en-US" altLang="zh-CN" sz="2800" b="1" i="0" u="none" strike="noStrike" kern="0" cap="none" spc="0" normalizeH="0" baseline="0" noProof="0" dirty="0" smtClean="0">
                  <a:ln>
                    <a:noFill/>
                  </a:ln>
                  <a:effectLst>
                    <a:outerShdw blurRad="38100" dist="38100" dir="2700000" algn="tl">
                      <a:srgbClr val="C0C0C0"/>
                    </a:outerShdw>
                  </a:effectLst>
                  <a:uLnTx/>
                  <a:uFillTx/>
                  <a:ea typeface="宋体" pitchFamily="2" charset="-122"/>
                </a:endParaRPr>
              </a:p>
            </p:txBody>
          </p:sp>
        </p:grpSp>
        <p:sp>
          <p:nvSpPr>
            <p:cNvPr id="28" name="Text Box 9"/>
            <p:cNvSpPr txBox="1">
              <a:spLocks noChangeArrowheads="1"/>
            </p:cNvSpPr>
            <p:nvPr/>
          </p:nvSpPr>
          <p:spPr bwMode="gray">
            <a:xfrm>
              <a:off x="1525" y="1289"/>
              <a:ext cx="3448" cy="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sz="2400" b="1" kern="0" dirty="0" smtClean="0">
                  <a:solidFill>
                    <a:srgbClr val="000000"/>
                  </a:solidFill>
                  <a:latin typeface="黑体" pitchFamily="49" charset="-122"/>
                  <a:ea typeface="黑体" pitchFamily="49" charset="-122"/>
                </a:rPr>
                <a:t>中国可持续消费的政策与未来趋势</a:t>
              </a:r>
              <a:endParaRPr lang="en-US" altLang="zh-CN" sz="2400" b="1" kern="0" dirty="0" smtClean="0">
                <a:solidFill>
                  <a:srgbClr val="000000"/>
                </a:solidFill>
                <a:latin typeface="黑体" pitchFamily="49" charset="-122"/>
                <a:ea typeface="黑体" pitchFamily="49" charset="-122"/>
              </a:endParaRPr>
            </a:p>
            <a:p>
              <a:pPr marL="0" marR="0" lvl="0" indent="0" defTabSz="914400" eaLnBrk="0" fontAlgn="auto" latinLnBrk="0" hangingPunct="0">
                <a:lnSpc>
                  <a:spcPct val="100000"/>
                </a:lnSpc>
                <a:spcBef>
                  <a:spcPts val="0"/>
                </a:spcBef>
                <a:spcAft>
                  <a:spcPts val="0"/>
                </a:spcAft>
                <a:buClrTx/>
                <a:buSzTx/>
                <a:buFontTx/>
                <a:buNone/>
                <a:tabLst/>
                <a:defRPr/>
              </a:pPr>
              <a:r>
                <a:rPr lang="en-US" altLang="zh-CN" b="1" kern="0" dirty="0" smtClean="0">
                  <a:solidFill>
                    <a:srgbClr val="000000"/>
                  </a:solidFill>
                  <a:latin typeface="Times New Roman" pitchFamily="18" charset="0"/>
                  <a:ea typeface="黑体" pitchFamily="49" charset="-122"/>
                  <a:cs typeface="Times New Roman" pitchFamily="18" charset="0"/>
                </a:rPr>
                <a:t>S</a:t>
              </a:r>
              <a:r>
                <a:rPr kumimoji="0" lang="en-US" altLang="zh-CN" sz="1800" b="1" i="0" u="none" strike="noStrike" kern="0" cap="none" spc="0" normalizeH="0" baseline="0" noProof="0" dirty="0" err="1" smtClean="0">
                  <a:ln>
                    <a:noFill/>
                  </a:ln>
                  <a:solidFill>
                    <a:srgbClr val="000000"/>
                  </a:solidFill>
                  <a:effectLst/>
                  <a:uLnTx/>
                  <a:uFillTx/>
                  <a:latin typeface="Times New Roman" pitchFamily="18" charset="0"/>
                  <a:ea typeface="黑体" pitchFamily="49" charset="-122"/>
                  <a:cs typeface="Times New Roman" pitchFamily="18" charset="0"/>
                </a:rPr>
                <a:t>ustainable</a:t>
              </a:r>
              <a:r>
                <a:rPr kumimoji="0" lang="en-US" altLang="zh-CN" sz="1800" b="1" i="0" u="none" strike="noStrike" kern="0" cap="none" spc="0" normalizeH="0" baseline="0" noProof="0" dirty="0" smtClean="0">
                  <a:ln>
                    <a:noFill/>
                  </a:ln>
                  <a:solidFill>
                    <a:srgbClr val="000000"/>
                  </a:solidFill>
                  <a:effectLst/>
                  <a:uLnTx/>
                  <a:uFillTx/>
                  <a:latin typeface="Times New Roman" pitchFamily="18" charset="0"/>
                  <a:ea typeface="黑体" pitchFamily="49" charset="-122"/>
                  <a:cs typeface="Times New Roman" pitchFamily="18" charset="0"/>
                </a:rPr>
                <a:t> </a:t>
              </a:r>
              <a:r>
                <a:rPr lang="en-US" altLang="zh-CN" b="1" kern="0" dirty="0" smtClean="0">
                  <a:solidFill>
                    <a:srgbClr val="000000"/>
                  </a:solidFill>
                  <a:latin typeface="Times New Roman" pitchFamily="18" charset="0"/>
                  <a:ea typeface="黑体" pitchFamily="49" charset="-122"/>
                  <a:cs typeface="Times New Roman" pitchFamily="18" charset="0"/>
                </a:rPr>
                <a:t>C</a:t>
              </a:r>
              <a:r>
                <a:rPr kumimoji="0" lang="en-US" altLang="zh-CN" sz="1800" b="1" i="0" u="none" strike="noStrike" kern="0" cap="none" spc="0" normalizeH="0" baseline="0" noProof="0" dirty="0" err="1" smtClean="0">
                  <a:ln>
                    <a:noFill/>
                  </a:ln>
                  <a:solidFill>
                    <a:srgbClr val="000000"/>
                  </a:solidFill>
                  <a:effectLst/>
                  <a:uLnTx/>
                  <a:uFillTx/>
                  <a:latin typeface="Times New Roman" pitchFamily="18" charset="0"/>
                  <a:ea typeface="黑体" pitchFamily="49" charset="-122"/>
                  <a:cs typeface="Times New Roman" pitchFamily="18" charset="0"/>
                </a:rPr>
                <a:t>onsumption</a:t>
              </a:r>
              <a:r>
                <a:rPr kumimoji="0" lang="en-US" altLang="zh-CN" sz="1800" b="1" i="0" u="none" strike="noStrike" kern="0" cap="none" spc="0" normalizeH="0" baseline="0" noProof="0" dirty="0" smtClean="0">
                  <a:ln>
                    <a:noFill/>
                  </a:ln>
                  <a:solidFill>
                    <a:srgbClr val="000000"/>
                  </a:solidFill>
                  <a:effectLst/>
                  <a:uLnTx/>
                  <a:uFillTx/>
                  <a:latin typeface="Times New Roman" pitchFamily="18" charset="0"/>
                  <a:ea typeface="黑体" pitchFamily="49" charset="-122"/>
                  <a:cs typeface="Times New Roman" pitchFamily="18" charset="0"/>
                </a:rPr>
                <a:t> Policies and Trends in China.</a:t>
              </a:r>
              <a:endParaRPr kumimoji="0" lang="en-US" altLang="zh-CN" sz="1800" b="0" i="0" u="none" strike="noStrike" kern="0" cap="none" spc="0" normalizeH="0" baseline="0" noProof="0" dirty="0" smtClean="0">
                <a:ln>
                  <a:noFill/>
                </a:ln>
                <a:solidFill>
                  <a:srgbClr val="000000"/>
                </a:solidFill>
                <a:effectLst/>
                <a:uLnTx/>
                <a:uFillTx/>
                <a:latin typeface="Times New Roman" pitchFamily="18" charset="0"/>
                <a:ea typeface="黑体" pitchFamily="49" charset="-122"/>
                <a:cs typeface="Times New Roman" pitchFamily="18" charset="0"/>
              </a:endParaRPr>
            </a:p>
          </p:txBody>
        </p:sp>
      </p:grpSp>
    </p:spTree>
    <p:extLst>
      <p:ext uri="{BB962C8B-B14F-4D97-AF65-F5344CB8AC3E}">
        <p14:creationId xmlns:p14="http://schemas.microsoft.com/office/powerpoint/2010/main" val="2629497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可持续消费与生产的基本理念</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Principles of Sustainable Consumption and Production</a:t>
            </a:r>
            <a:endParaRPr lang="en-US" altLang="zh-CN" sz="2000" dirty="0">
              <a:latin typeface="Times New Roman" pitchFamily="18" charset="0"/>
              <a:ea typeface="黑体" pitchFamily="49" charset="-122"/>
              <a:cs typeface="Times New Roman" pitchFamily="18" charset="0"/>
            </a:endParaRPr>
          </a:p>
        </p:txBody>
      </p:sp>
      <p:sp>
        <p:nvSpPr>
          <p:cNvPr id="27" name="Text Box 5"/>
          <p:cNvSpPr>
            <a:spLocks noChangeArrowheads="1"/>
          </p:cNvSpPr>
          <p:nvPr/>
        </p:nvSpPr>
        <p:spPr bwMode="auto">
          <a:xfrm>
            <a:off x="755576" y="1124744"/>
            <a:ext cx="3240360" cy="830997"/>
          </a:xfrm>
          <a:prstGeom prst="rect">
            <a:avLst/>
          </a:prstGeom>
          <a:noFill/>
          <a:ln w="9525">
            <a:noFill/>
            <a:miter lim="800000"/>
            <a:headEnd/>
            <a:tailEnd/>
          </a:ln>
        </p:spPr>
        <p:txBody>
          <a:bodyPr wrap="square">
            <a:spAutoFit/>
          </a:bodyPr>
          <a:lstStyle/>
          <a:p>
            <a:pPr>
              <a:spcBef>
                <a:spcPct val="50000"/>
              </a:spcBef>
            </a:pPr>
            <a:r>
              <a:rPr lang="zh-CN" altLang="zh-CN" sz="1600" b="1" dirty="0" smtClean="0">
                <a:latin typeface="黑体" pitchFamily="49" charset="-122"/>
                <a:ea typeface="黑体" pitchFamily="49" charset="-122"/>
                <a:cs typeface="+mj-cs"/>
              </a:rPr>
              <a:t>可持续消费包括以经济、社会和环境可持续的方式满足今世后代对商品和服务的需求。</a:t>
            </a:r>
            <a:endParaRPr lang="en-US" altLang="zh-CN" sz="1600" b="1" dirty="0" smtClean="0">
              <a:latin typeface="黑体" pitchFamily="49" charset="-122"/>
              <a:ea typeface="黑体" pitchFamily="49" charset="-122"/>
              <a:cs typeface="+mj-cs"/>
              <a:sym typeface="Arial Unicode MS" pitchFamily="34" charset="-122"/>
            </a:endParaRPr>
          </a:p>
        </p:txBody>
      </p:sp>
      <p:sp>
        <p:nvSpPr>
          <p:cNvPr id="29" name="Text Box 7"/>
          <p:cNvSpPr>
            <a:spLocks noChangeArrowheads="1"/>
          </p:cNvSpPr>
          <p:nvPr/>
        </p:nvSpPr>
        <p:spPr bwMode="auto">
          <a:xfrm>
            <a:off x="4716016" y="1124744"/>
            <a:ext cx="3594794" cy="1938992"/>
          </a:xfrm>
          <a:prstGeom prst="rect">
            <a:avLst/>
          </a:prstGeom>
          <a:noFill/>
          <a:ln w="9525">
            <a:noFill/>
            <a:miter lim="800000"/>
            <a:headEnd/>
            <a:tailEnd/>
          </a:ln>
        </p:spPr>
        <p:txBody>
          <a:bodyPr wrap="square">
            <a:spAutoFit/>
          </a:bodyPr>
          <a:lstStyle/>
          <a:p>
            <a:pPr>
              <a:spcBef>
                <a:spcPct val="50000"/>
              </a:spcBef>
            </a:pPr>
            <a:r>
              <a:rPr lang="zh-CN" altLang="zh-CN" sz="1600" b="1" dirty="0" smtClean="0">
                <a:latin typeface="Times New Roman" pitchFamily="18" charset="0"/>
                <a:ea typeface="黑体" pitchFamily="49" charset="-122"/>
                <a:cs typeface="Times New Roman" pitchFamily="18" charset="0"/>
              </a:rPr>
              <a:t>政府应制定和执行可持续消费政策</a:t>
            </a:r>
            <a:r>
              <a:rPr lang="en-US" altLang="zh-CN" sz="1600" b="1" dirty="0" smtClean="0">
                <a:latin typeface="Times New Roman" pitchFamily="18" charset="0"/>
                <a:ea typeface="黑体" pitchFamily="49" charset="-122"/>
                <a:cs typeface="Times New Roman" pitchFamily="18" charset="0"/>
              </a:rPr>
              <a:t>, </a:t>
            </a:r>
            <a:r>
              <a:rPr lang="zh-CN" altLang="zh-CN" sz="1600" b="1" dirty="0" smtClean="0">
                <a:latin typeface="Times New Roman" pitchFamily="18" charset="0"/>
                <a:ea typeface="黑体" pitchFamily="49" charset="-122"/>
                <a:cs typeface="Times New Roman" pitchFamily="18" charset="0"/>
              </a:rPr>
              <a:t>以及将这些政策同其他公共政策相结合。</a:t>
            </a:r>
            <a:endParaRPr lang="en-US" altLang="zh-CN" sz="1600" b="1" dirty="0" smtClean="0">
              <a:latin typeface="Times New Roman" pitchFamily="18" charset="0"/>
              <a:ea typeface="黑体" pitchFamily="49" charset="-122"/>
              <a:cs typeface="Times New Roman" pitchFamily="18" charset="0"/>
            </a:endParaRPr>
          </a:p>
          <a:p>
            <a:pPr>
              <a:spcBef>
                <a:spcPct val="50000"/>
              </a:spcBef>
            </a:pPr>
            <a:r>
              <a:rPr lang="en-GB" altLang="zh-CN" sz="1600" b="1" dirty="0" smtClean="0">
                <a:solidFill>
                  <a:srgbClr val="000000"/>
                </a:solidFill>
                <a:latin typeface="Times New Roman" pitchFamily="18" charset="0"/>
                <a:ea typeface="黑体" pitchFamily="49" charset="-122"/>
                <a:cs typeface="Times New Roman" pitchFamily="18" charset="0"/>
                <a:sym typeface="Georgia" pitchFamily="18" charset="0"/>
              </a:rPr>
              <a:t>Governments should promote the development and implementation of policies for Sustainable Consumption and the integration of those policies with other public policies.</a:t>
            </a:r>
            <a:endParaRPr lang="en-US" altLang="zh-CN" sz="1600" b="1" dirty="0" smtClean="0">
              <a:solidFill>
                <a:srgbClr val="000000"/>
              </a:solidFill>
              <a:latin typeface="Times New Roman" pitchFamily="18" charset="0"/>
              <a:ea typeface="黑体" pitchFamily="49" charset="-122"/>
              <a:cs typeface="Times New Roman" pitchFamily="18" charset="0"/>
              <a:sym typeface="Georgia" pitchFamily="18" charset="0"/>
            </a:endParaRPr>
          </a:p>
        </p:txBody>
      </p:sp>
      <p:sp>
        <p:nvSpPr>
          <p:cNvPr id="30" name="Text Box 10"/>
          <p:cNvSpPr>
            <a:spLocks noChangeArrowheads="1"/>
          </p:cNvSpPr>
          <p:nvPr/>
        </p:nvSpPr>
        <p:spPr bwMode="auto">
          <a:xfrm>
            <a:off x="755576" y="1916832"/>
            <a:ext cx="2952328" cy="1815882"/>
          </a:xfrm>
          <a:prstGeom prst="rect">
            <a:avLst/>
          </a:prstGeom>
          <a:noFill/>
          <a:ln w="9525">
            <a:noFill/>
            <a:miter lim="800000"/>
            <a:headEnd/>
            <a:tailEnd/>
          </a:ln>
        </p:spPr>
        <p:txBody>
          <a:bodyPr wrap="square">
            <a:spAutoFit/>
          </a:bodyPr>
          <a:lstStyle/>
          <a:p>
            <a:pPr>
              <a:spcBef>
                <a:spcPct val="50000"/>
              </a:spcBef>
            </a:pPr>
            <a:r>
              <a:rPr lang="en-GB" altLang="zh-CN" sz="1600" b="1" dirty="0" smtClean="0">
                <a:solidFill>
                  <a:srgbClr val="000000"/>
                </a:solidFill>
                <a:latin typeface="Times New Roman" pitchFamily="18" charset="0"/>
                <a:ea typeface="ＭＳ Ｐゴシック" pitchFamily="34" charset="-128"/>
                <a:cs typeface="Times New Roman" pitchFamily="18" charset="0"/>
                <a:sym typeface="Georgia" pitchFamily="18" charset="0"/>
              </a:rPr>
              <a:t>Sustainable Consumption includes meeting the needs of present and future generations for goods and services in ways that are economically, socially, and environmentally sustainable</a:t>
            </a:r>
            <a:r>
              <a:rPr lang="en-US" altLang="zh-CN" sz="1600" b="1" dirty="0" smtClean="0">
                <a:solidFill>
                  <a:srgbClr val="000000"/>
                </a:solidFill>
                <a:latin typeface="Times New Roman" pitchFamily="18" charset="0"/>
                <a:ea typeface="ＭＳ Ｐゴシック" pitchFamily="34" charset="-128"/>
                <a:cs typeface="Times New Roman" pitchFamily="18" charset="0"/>
                <a:sym typeface="Georgia" pitchFamily="18" charset="0"/>
              </a:rPr>
              <a:t>.</a:t>
            </a:r>
            <a:endParaRPr lang="en-US" altLang="zh-CN" sz="1600" b="1" dirty="0">
              <a:solidFill>
                <a:srgbClr val="000000"/>
              </a:solidFill>
              <a:latin typeface="Times New Roman" pitchFamily="18" charset="0"/>
              <a:ea typeface="ＭＳ Ｐゴシック" pitchFamily="34" charset="-128"/>
              <a:cs typeface="Times New Roman" pitchFamily="18" charset="0"/>
              <a:sym typeface="Georgia" pitchFamily="18" charset="0"/>
            </a:endParaRPr>
          </a:p>
        </p:txBody>
      </p:sp>
      <p:sp>
        <p:nvSpPr>
          <p:cNvPr id="33" name="Line 2"/>
          <p:cNvSpPr>
            <a:spLocks noChangeShapeType="1"/>
          </p:cNvSpPr>
          <p:nvPr/>
        </p:nvSpPr>
        <p:spPr bwMode="auto">
          <a:xfrm flipH="1" flipV="1">
            <a:off x="4132709" y="2060848"/>
            <a:ext cx="0" cy="1128712"/>
          </a:xfrm>
          <a:prstGeom prst="line">
            <a:avLst/>
          </a:prstGeom>
          <a:noFill/>
          <a:ln w="57150">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C00000"/>
              </a:solidFill>
              <a:latin typeface="Arial" charset="0"/>
              <a:ea typeface="宋体" charset="0"/>
              <a:cs typeface="宋体" charset="0"/>
              <a:sym typeface="Arial" charset="0"/>
            </a:endParaRPr>
          </a:p>
        </p:txBody>
      </p:sp>
      <p:sp>
        <p:nvSpPr>
          <p:cNvPr id="34" name="Line 3"/>
          <p:cNvSpPr>
            <a:spLocks noChangeShapeType="1"/>
          </p:cNvSpPr>
          <p:nvPr/>
        </p:nvSpPr>
        <p:spPr bwMode="auto">
          <a:xfrm flipH="1">
            <a:off x="3078609" y="3194323"/>
            <a:ext cx="1054100" cy="555625"/>
          </a:xfrm>
          <a:prstGeom prst="line">
            <a:avLst/>
          </a:prstGeom>
          <a:noFill/>
          <a:ln w="57150">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C00000"/>
              </a:solidFill>
              <a:latin typeface="Arial" charset="0"/>
              <a:ea typeface="宋体" charset="0"/>
              <a:cs typeface="宋体" charset="0"/>
              <a:sym typeface="Arial" charset="0"/>
            </a:endParaRPr>
          </a:p>
        </p:txBody>
      </p:sp>
      <p:sp>
        <p:nvSpPr>
          <p:cNvPr id="35" name="Line 4"/>
          <p:cNvSpPr>
            <a:spLocks noChangeShapeType="1"/>
          </p:cNvSpPr>
          <p:nvPr/>
        </p:nvSpPr>
        <p:spPr bwMode="auto">
          <a:xfrm>
            <a:off x="4135884" y="3199085"/>
            <a:ext cx="1139825" cy="512763"/>
          </a:xfrm>
          <a:prstGeom prst="line">
            <a:avLst/>
          </a:prstGeom>
          <a:noFill/>
          <a:ln w="57150">
            <a:solidFill>
              <a:srgbClr val="C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solidFill>
                <a:srgbClr val="C00000"/>
              </a:solidFill>
              <a:latin typeface="Arial" charset="0"/>
              <a:ea typeface="宋体" charset="0"/>
              <a:cs typeface="宋体" charset="0"/>
              <a:sym typeface="Arial" charset="0"/>
            </a:endParaRPr>
          </a:p>
        </p:txBody>
      </p:sp>
      <p:sp>
        <p:nvSpPr>
          <p:cNvPr id="36" name="椭圆 35"/>
          <p:cNvSpPr/>
          <p:nvPr/>
        </p:nvSpPr>
        <p:spPr>
          <a:xfrm>
            <a:off x="3491879" y="2577678"/>
            <a:ext cx="1296145" cy="1047390"/>
          </a:xfrm>
          <a:prstGeom prst="ellipse">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7" name="Text Box 7"/>
          <p:cNvSpPr>
            <a:spLocks noChangeArrowheads="1"/>
          </p:cNvSpPr>
          <p:nvPr/>
        </p:nvSpPr>
        <p:spPr bwMode="auto">
          <a:xfrm>
            <a:off x="3131840" y="2697787"/>
            <a:ext cx="2088232" cy="671979"/>
          </a:xfrm>
          <a:prstGeom prst="rect">
            <a:avLst/>
          </a:prstGeom>
          <a:noFill/>
          <a:ln w="9525">
            <a:noFill/>
            <a:miter lim="800000"/>
            <a:headEnd/>
            <a:tailEnd/>
          </a:ln>
        </p:spPr>
        <p:txBody>
          <a:bodyPr wrap="square">
            <a:spAutoFit/>
          </a:bodyPr>
          <a:lstStyle/>
          <a:p>
            <a:pPr algn="ctr">
              <a:spcBef>
                <a:spcPts val="200"/>
              </a:spcBef>
            </a:pPr>
            <a:r>
              <a:rPr lang="zh-CN" altLang="en-US" b="1" dirty="0" smtClean="0">
                <a:solidFill>
                  <a:srgbClr val="C00000"/>
                </a:solidFill>
                <a:latin typeface="Georgia" pitchFamily="18" charset="0"/>
                <a:ea typeface="Arial Unicode MS" pitchFamily="34" charset="-122"/>
                <a:cs typeface="Arial Unicode MS" pitchFamily="34" charset="-122"/>
                <a:sym typeface="Arial Unicode MS" pitchFamily="34" charset="-122"/>
              </a:rPr>
              <a:t>基本理念</a:t>
            </a:r>
            <a:endParaRPr lang="en-US" altLang="zh-CN" b="1" dirty="0" smtClean="0">
              <a:solidFill>
                <a:srgbClr val="C00000"/>
              </a:solidFill>
              <a:latin typeface="Georgia" pitchFamily="18" charset="0"/>
              <a:ea typeface="Arial Unicode MS" pitchFamily="34" charset="-122"/>
              <a:cs typeface="Arial Unicode MS" pitchFamily="34" charset="-122"/>
              <a:sym typeface="Arial Unicode MS" pitchFamily="34" charset="-122"/>
            </a:endParaRPr>
          </a:p>
          <a:p>
            <a:pPr algn="ctr">
              <a:spcBef>
                <a:spcPts val="200"/>
              </a:spcBef>
            </a:pPr>
            <a:r>
              <a:rPr lang="en-US" altLang="zh-CN" b="1" dirty="0" smtClean="0">
                <a:solidFill>
                  <a:srgbClr val="C00000"/>
                </a:solidFill>
                <a:latin typeface="Georgia" pitchFamily="18" charset="0"/>
                <a:ea typeface="Arial Unicode MS" pitchFamily="34" charset="-122"/>
                <a:cs typeface="Arial Unicode MS" pitchFamily="34" charset="-122"/>
                <a:sym typeface="Arial Unicode MS" pitchFamily="34" charset="-122"/>
              </a:rPr>
              <a:t>Principles</a:t>
            </a:r>
          </a:p>
        </p:txBody>
      </p:sp>
      <p:sp>
        <p:nvSpPr>
          <p:cNvPr id="38" name="矩形 37"/>
          <p:cNvSpPr/>
          <p:nvPr/>
        </p:nvSpPr>
        <p:spPr>
          <a:xfrm>
            <a:off x="755576" y="3861048"/>
            <a:ext cx="7704856" cy="1815882"/>
          </a:xfrm>
          <a:prstGeom prst="rect">
            <a:avLst/>
          </a:prstGeom>
        </p:spPr>
        <p:txBody>
          <a:bodyPr wrap="square">
            <a:spAutoFit/>
          </a:bodyPr>
          <a:lstStyle/>
          <a:p>
            <a:r>
              <a:rPr lang="zh-CN" altLang="zh-CN" sz="1600" b="1" dirty="0" smtClean="0">
                <a:latin typeface="Times New Roman" pitchFamily="18" charset="0"/>
                <a:ea typeface="黑体" pitchFamily="49" charset="-122"/>
                <a:cs typeface="Times New Roman" pitchFamily="18" charset="0"/>
              </a:rPr>
              <a:t>政府应与工商界和民间社会有关组织合作</a:t>
            </a:r>
            <a:r>
              <a:rPr lang="en-US" altLang="zh-CN" sz="1600" b="1" dirty="0" smtClean="0">
                <a:latin typeface="Times New Roman" pitchFamily="18" charset="0"/>
                <a:ea typeface="黑体" pitchFamily="49" charset="-122"/>
                <a:cs typeface="Times New Roman" pitchFamily="18" charset="0"/>
              </a:rPr>
              <a:t>, </a:t>
            </a:r>
            <a:r>
              <a:rPr lang="zh-CN" altLang="zh-CN" sz="1600" b="1" dirty="0" smtClean="0">
                <a:latin typeface="Times New Roman" pitchFamily="18" charset="0"/>
                <a:ea typeface="黑体" pitchFamily="49" charset="-122"/>
                <a:cs typeface="Times New Roman" pitchFamily="18" charset="0"/>
              </a:rPr>
              <a:t>拟订和执行一套综合政策和促进可持续消费战略</a:t>
            </a:r>
            <a:r>
              <a:rPr lang="en-US" altLang="zh-CN" sz="1600" b="1" dirty="0" smtClean="0">
                <a:latin typeface="Times New Roman" pitchFamily="18" charset="0"/>
                <a:ea typeface="黑体" pitchFamily="49" charset="-122"/>
                <a:cs typeface="Times New Roman" pitchFamily="18" charset="0"/>
              </a:rPr>
              <a:t>, </a:t>
            </a:r>
            <a:r>
              <a:rPr lang="zh-CN" altLang="zh-CN" sz="1600" b="1" dirty="0" smtClean="0">
                <a:latin typeface="Times New Roman" pitchFamily="18" charset="0"/>
                <a:ea typeface="黑体" pitchFamily="49" charset="-122"/>
                <a:cs typeface="Times New Roman" pitchFamily="18" charset="0"/>
              </a:rPr>
              <a:t>包括法规、经济和社会手段；取消那些助长不可持续消费和生产模式的补贴。</a:t>
            </a:r>
            <a:endParaRPr lang="en-US" altLang="zh-CN" sz="1600" b="1" dirty="0" smtClean="0">
              <a:latin typeface="Times New Roman" pitchFamily="18" charset="0"/>
              <a:ea typeface="黑体" pitchFamily="49" charset="-122"/>
              <a:cs typeface="Times New Roman" pitchFamily="18" charset="0"/>
            </a:endParaRPr>
          </a:p>
          <a:p>
            <a:r>
              <a:rPr lang="en-GB" altLang="zh-CN" sz="1600" b="1" dirty="0" smtClean="0">
                <a:solidFill>
                  <a:srgbClr val="000000"/>
                </a:solidFill>
                <a:latin typeface="Times New Roman" pitchFamily="18" charset="0"/>
                <a:ea typeface="黑体" pitchFamily="49" charset="-122"/>
                <a:cs typeface="Times New Roman" pitchFamily="18" charset="0"/>
                <a:sym typeface="Georgia" pitchFamily="18" charset="0"/>
              </a:rPr>
              <a:t>Governments, in partnership with business and relevant organizations of civil society, should develop and implement strategies that promote Sustainable Consumption through a mix of policies that could include regulations; economic and social instruments;…removal of subsidies that promote unsustainable patterns of consumption and production.</a:t>
            </a:r>
            <a:endParaRPr lang="zh-CN" altLang="en-US" sz="1600" b="1" dirty="0" smtClean="0">
              <a:solidFill>
                <a:srgbClr val="000000"/>
              </a:solidFill>
              <a:latin typeface="Times New Roman" pitchFamily="18" charset="0"/>
              <a:ea typeface="黑体" pitchFamily="49" charset="-122"/>
              <a:cs typeface="Times New Roman" pitchFamily="18" charset="0"/>
              <a:sym typeface="Georgia" pitchFamily="18" charset="0"/>
            </a:endParaRPr>
          </a:p>
        </p:txBody>
      </p:sp>
      <p:sp>
        <p:nvSpPr>
          <p:cNvPr id="39" name="矩形 38"/>
          <p:cNvSpPr/>
          <p:nvPr/>
        </p:nvSpPr>
        <p:spPr>
          <a:xfrm>
            <a:off x="755576" y="5733256"/>
            <a:ext cx="3057247" cy="523220"/>
          </a:xfrm>
          <a:prstGeom prst="rect">
            <a:avLst/>
          </a:prstGeom>
        </p:spPr>
        <p:txBody>
          <a:bodyPr wrap="none">
            <a:spAutoFit/>
          </a:bodyPr>
          <a:lstStyle/>
          <a:p>
            <a:r>
              <a:rPr lang="zh-CN" altLang="zh-CN" sz="1400" dirty="0" smtClean="0">
                <a:solidFill>
                  <a:srgbClr val="C00000"/>
                </a:solidFill>
                <a:latin typeface="Times New Roman" pitchFamily="18" charset="0"/>
                <a:ea typeface="黑体" pitchFamily="49" charset="-122"/>
                <a:cs typeface="Times New Roman" pitchFamily="18" charset="0"/>
              </a:rPr>
              <a:t>《联合国保护消费者准则（</a:t>
            </a:r>
            <a:r>
              <a:rPr lang="en-US" altLang="zh-CN" sz="1400" dirty="0" smtClean="0">
                <a:solidFill>
                  <a:srgbClr val="C00000"/>
                </a:solidFill>
                <a:latin typeface="Times New Roman" pitchFamily="18" charset="0"/>
                <a:ea typeface="黑体" pitchFamily="49" charset="-122"/>
                <a:cs typeface="Times New Roman" pitchFamily="18" charset="0"/>
              </a:rPr>
              <a:t>2003</a:t>
            </a:r>
            <a:r>
              <a:rPr lang="zh-CN" altLang="zh-CN" sz="1400" dirty="0" smtClean="0">
                <a:solidFill>
                  <a:srgbClr val="C00000"/>
                </a:solidFill>
                <a:latin typeface="Times New Roman" pitchFamily="18" charset="0"/>
                <a:ea typeface="黑体" pitchFamily="49" charset="-122"/>
                <a:cs typeface="Times New Roman" pitchFamily="18" charset="0"/>
              </a:rPr>
              <a:t>）》</a:t>
            </a:r>
            <a:endParaRPr lang="en-US" altLang="zh-CN" sz="1400" dirty="0" smtClean="0">
              <a:solidFill>
                <a:srgbClr val="C00000"/>
              </a:solidFill>
              <a:latin typeface="Times New Roman" pitchFamily="18" charset="0"/>
              <a:ea typeface="黑体" pitchFamily="49" charset="-122"/>
              <a:cs typeface="Times New Roman" pitchFamily="18" charset="0"/>
            </a:endParaRPr>
          </a:p>
          <a:p>
            <a:endParaRPr lang="zh-CN" altLang="en-US" sz="1400" dirty="0">
              <a:solidFill>
                <a:srgbClr val="C00000"/>
              </a:solidFill>
            </a:endParaRPr>
          </a:p>
        </p:txBody>
      </p:sp>
      <p:sp>
        <p:nvSpPr>
          <p:cNvPr id="40" name="矩形 39"/>
          <p:cNvSpPr/>
          <p:nvPr/>
        </p:nvSpPr>
        <p:spPr>
          <a:xfrm>
            <a:off x="3563888" y="5733256"/>
            <a:ext cx="5832648" cy="307777"/>
          </a:xfrm>
          <a:prstGeom prst="rect">
            <a:avLst/>
          </a:prstGeom>
        </p:spPr>
        <p:txBody>
          <a:bodyPr wrap="square">
            <a:spAutoFit/>
          </a:bodyPr>
          <a:lstStyle/>
          <a:p>
            <a:r>
              <a:rPr lang="en-GB" altLang="zh-CN" sz="1400" dirty="0" smtClean="0">
                <a:solidFill>
                  <a:srgbClr val="C00000"/>
                </a:solidFill>
                <a:latin typeface="Times New Roman" pitchFamily="18" charset="0"/>
                <a:cs typeface="Times New Roman" pitchFamily="18" charset="0"/>
              </a:rPr>
              <a:t>United Nations’ </a:t>
            </a:r>
            <a:r>
              <a:rPr lang="en-GB" altLang="zh-CN" sz="1400" i="1" dirty="0" smtClean="0">
                <a:solidFill>
                  <a:srgbClr val="C00000"/>
                </a:solidFill>
                <a:latin typeface="Times New Roman" pitchFamily="18" charset="0"/>
                <a:cs typeface="Times New Roman" pitchFamily="18" charset="0"/>
              </a:rPr>
              <a:t>Guidelines for Consumer Protection</a:t>
            </a:r>
            <a:r>
              <a:rPr lang="en-GB" altLang="zh-CN" sz="1400" dirty="0" smtClean="0">
                <a:solidFill>
                  <a:srgbClr val="C00000"/>
                </a:solidFill>
                <a:latin typeface="Times New Roman" pitchFamily="18" charset="0"/>
                <a:cs typeface="Times New Roman" pitchFamily="18" charset="0"/>
              </a:rPr>
              <a:t> </a:t>
            </a:r>
            <a:r>
              <a:rPr lang="en-GB" altLang="zh-CN" sz="1400" i="1" dirty="0" smtClean="0">
                <a:solidFill>
                  <a:srgbClr val="C00000"/>
                </a:solidFill>
                <a:latin typeface="Times New Roman" pitchFamily="18" charset="0"/>
                <a:cs typeface="Times New Roman" pitchFamily="18" charset="0"/>
              </a:rPr>
              <a:t>(2003</a:t>
            </a:r>
            <a:r>
              <a:rPr lang="en-GB" altLang="zh-CN" sz="1400" i="1" dirty="0" smtClean="0">
                <a:solidFill>
                  <a:srgbClr val="C00000"/>
                </a:solidFill>
                <a:latin typeface="Times New Roman" pitchFamily="18" charset="0"/>
                <a:cs typeface="Times New Roman" pitchFamily="18" charset="0"/>
              </a:rPr>
              <a:t>)</a:t>
            </a:r>
            <a:endParaRPr lang="zh-CN" altLang="en-US" sz="1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bldLst>
      <p:bldP spid="27" grpId="0" bldLvl="0" autoUpdateAnimBg="0"/>
      <p:bldP spid="30"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可持续消费与生产的基本理念</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Principles of Sustainable Consumption and Production</a:t>
            </a:r>
            <a:endParaRPr lang="en-US" altLang="zh-CN" sz="2000" dirty="0">
              <a:latin typeface="Times New Roman" pitchFamily="18" charset="0"/>
              <a:ea typeface="黑体" pitchFamily="49" charset="-122"/>
              <a:cs typeface="Times New Roman" pitchFamily="18" charset="0"/>
            </a:endParaRPr>
          </a:p>
        </p:txBody>
      </p:sp>
      <p:sp>
        <p:nvSpPr>
          <p:cNvPr id="14" name="矩形 13"/>
          <p:cNvSpPr/>
          <p:nvPr/>
        </p:nvSpPr>
        <p:spPr>
          <a:xfrm>
            <a:off x="251520" y="980728"/>
            <a:ext cx="8064896" cy="203132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r>
              <a:rPr lang="en-US" altLang="zh-CN" b="1" dirty="0" smtClean="0">
                <a:latin typeface="黑体" pitchFamily="49" charset="-122"/>
                <a:ea typeface="黑体" pitchFamily="49" charset="-122"/>
                <a:cs typeface="Times New Roman" pitchFamily="18" charset="0"/>
              </a:rPr>
              <a:t>   </a:t>
            </a:r>
            <a:r>
              <a:rPr lang="zh-CN" altLang="zh-CN" b="1" dirty="0" smtClean="0">
                <a:latin typeface="黑体" pitchFamily="49" charset="-122"/>
                <a:ea typeface="黑体" pitchFamily="49" charset="-122"/>
                <a:cs typeface="Times New Roman" pitchFamily="18" charset="0"/>
              </a:rPr>
              <a:t>可持续消费是绿色发展战略的核心组成部分，与中国生态文明建设密切相关，对中国城镇化进程至关重要。</a:t>
            </a:r>
            <a:endParaRPr lang="en-US" altLang="zh-CN" b="1" dirty="0" smtClean="0">
              <a:latin typeface="黑体" pitchFamily="49" charset="-122"/>
              <a:ea typeface="黑体" pitchFamily="49" charset="-122"/>
              <a:cs typeface="Times New Roman" pitchFamily="18" charset="0"/>
            </a:endParaRPr>
          </a:p>
          <a:p>
            <a:pPr marL="342900" indent="-342900"/>
            <a:r>
              <a:rPr lang="en-GB" altLang="zh-CN" dirty="0" smtClean="0"/>
              <a:t>       </a:t>
            </a:r>
            <a:r>
              <a:rPr lang="en-GB" altLang="zh-CN" b="1" dirty="0" smtClean="0">
                <a:latin typeface="Times New Roman" pitchFamily="18" charset="0"/>
                <a:cs typeface="Times New Roman" pitchFamily="18" charset="0"/>
              </a:rPr>
              <a:t>Sustainable Consumption is a central component of any Green Development strategy. Furthermore, Sustainable Consumption is closely aligned with China’s unique approach of creating an Ecological Civilisation and is important for China’s on-going urbanisation process.</a:t>
            </a:r>
            <a:endParaRPr lang="en-US" altLang="zh-CN" b="1" dirty="0" smtClean="0">
              <a:latin typeface="Times New Roman" pitchFamily="18" charset="0"/>
              <a:ea typeface="黑体" pitchFamily="49" charset="-122"/>
              <a:cs typeface="Times New Roman" pitchFamily="18" charset="0"/>
            </a:endParaRPr>
          </a:p>
          <a:p>
            <a:pPr marL="342900" indent="-342900"/>
            <a:endParaRPr lang="zh-CN" altLang="en-US" b="1" dirty="0">
              <a:latin typeface="黑体" pitchFamily="49" charset="-122"/>
              <a:ea typeface="黑体" pitchFamily="49" charset="-122"/>
              <a:cs typeface="Times New Roman" pitchFamily="18" charset="0"/>
            </a:endParaRPr>
          </a:p>
        </p:txBody>
      </p:sp>
      <p:pic>
        <p:nvPicPr>
          <p:cNvPr id="15" name="Picture 2"/>
          <p:cNvPicPr>
            <a:picLocks noChangeAspect="1" noChangeArrowheads="1"/>
          </p:cNvPicPr>
          <p:nvPr/>
        </p:nvPicPr>
        <p:blipFill>
          <a:blip r:embed="rId2" cstate="print"/>
          <a:srcRect r="17955" b="641"/>
          <a:stretch>
            <a:fillRect/>
          </a:stretch>
        </p:blipFill>
        <p:spPr bwMode="auto">
          <a:xfrm>
            <a:off x="683568" y="2924944"/>
            <a:ext cx="2016224" cy="1656184"/>
          </a:xfrm>
          <a:prstGeom prst="rect">
            <a:avLst/>
          </a:prstGeom>
          <a:noFill/>
          <a:ln w="9525">
            <a:noFill/>
            <a:miter lim="800000"/>
            <a:headEnd/>
            <a:tailEnd/>
          </a:ln>
        </p:spPr>
      </p:pic>
      <p:sp>
        <p:nvSpPr>
          <p:cNvPr id="16" name="矩形 15"/>
          <p:cNvSpPr/>
          <p:nvPr/>
        </p:nvSpPr>
        <p:spPr>
          <a:xfrm>
            <a:off x="2771800" y="2924944"/>
            <a:ext cx="5688632" cy="147732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b="1" dirty="0" smtClean="0">
                <a:latin typeface="黑体" pitchFamily="49" charset="-122"/>
                <a:ea typeface="黑体" pitchFamily="49" charset="-122"/>
              </a:rPr>
              <a:t>可持续消费将是解决当前中国城市环境污染的重要组成部分。</a:t>
            </a:r>
            <a:endParaRPr lang="en-US" altLang="zh-CN" b="1" dirty="0" smtClean="0">
              <a:latin typeface="黑体" pitchFamily="49" charset="-122"/>
              <a:ea typeface="黑体" pitchFamily="49" charset="-122"/>
            </a:endParaRPr>
          </a:p>
          <a:p>
            <a:r>
              <a:rPr lang="en-GB" altLang="zh-CN" b="1" dirty="0" smtClean="0">
                <a:latin typeface="Times New Roman" pitchFamily="18" charset="0"/>
                <a:cs typeface="Times New Roman" pitchFamily="18" charset="0"/>
              </a:rPr>
              <a:t>Sustainable Consumption will be an important component to finding solutions for the current environmental challenges of China’s cities.</a:t>
            </a:r>
            <a:endParaRPr lang="zh-CN" altLang="en-US" b="1" dirty="0">
              <a:latin typeface="Times New Roman" pitchFamily="18" charset="0"/>
              <a:cs typeface="Times New Roman" pitchFamily="18" charset="0"/>
            </a:endParaRPr>
          </a:p>
        </p:txBody>
      </p:sp>
      <p:sp>
        <p:nvSpPr>
          <p:cNvPr id="18" name="矩形 17"/>
          <p:cNvSpPr/>
          <p:nvPr/>
        </p:nvSpPr>
        <p:spPr>
          <a:xfrm>
            <a:off x="2785752" y="4725144"/>
            <a:ext cx="5688632" cy="147732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b="1" dirty="0" smtClean="0">
                <a:latin typeface="黑体" pitchFamily="49" charset="-122"/>
                <a:ea typeface="黑体" pitchFamily="49" charset="-122"/>
              </a:rPr>
              <a:t>可持续消费也可成为推动解决贫富差距和城乡居民生活水平差异的有效途径。</a:t>
            </a:r>
            <a:endParaRPr lang="en-US" altLang="zh-CN" b="1" dirty="0" smtClean="0">
              <a:latin typeface="黑体" pitchFamily="49" charset="-122"/>
              <a:ea typeface="黑体" pitchFamily="49" charset="-122"/>
            </a:endParaRPr>
          </a:p>
          <a:p>
            <a:r>
              <a:rPr lang="en-GB" altLang="zh-CN" b="1" dirty="0" smtClean="0">
                <a:latin typeface="Times New Roman" pitchFamily="18" charset="0"/>
                <a:cs typeface="Times New Roman" pitchFamily="18" charset="0"/>
              </a:rPr>
              <a:t>Sustainable Consumption can be an approach to bridge the gap between the rich and poor and differences in living standards between urban and rural areas.</a:t>
            </a:r>
            <a:endParaRPr lang="zh-CN" altLang="en-US" b="1" dirty="0">
              <a:latin typeface="Times New Roman" pitchFamily="18" charset="0"/>
              <a:cs typeface="Times New Roman" pitchFamily="18" charset="0"/>
            </a:endParaRPr>
          </a:p>
        </p:txBody>
      </p:sp>
      <p:pic>
        <p:nvPicPr>
          <p:cNvPr id="18433" name="Picture 1" descr="C:\Users\lixia\Desktop\贫富差距-2.jpg"/>
          <p:cNvPicPr>
            <a:picLocks noChangeAspect="1" noChangeArrowheads="1"/>
          </p:cNvPicPr>
          <p:nvPr/>
        </p:nvPicPr>
        <p:blipFill>
          <a:blip r:embed="rId3" cstate="print"/>
          <a:srcRect/>
          <a:stretch>
            <a:fillRect/>
          </a:stretch>
        </p:blipFill>
        <p:spPr bwMode="auto">
          <a:xfrm>
            <a:off x="674970" y="4653136"/>
            <a:ext cx="2018398" cy="1803102"/>
          </a:xfrm>
          <a:prstGeom prst="rect">
            <a:avLst/>
          </a:prstGeom>
          <a:noFill/>
        </p:spPr>
      </p:pic>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可持续消费与生产的基本理念</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Principles of Sustainable Consumption and Production</a:t>
            </a:r>
            <a:endParaRPr lang="en-US" altLang="zh-CN" sz="2000" dirty="0">
              <a:latin typeface="Times New Roman" pitchFamily="18" charset="0"/>
              <a:ea typeface="黑体" pitchFamily="49" charset="-122"/>
              <a:cs typeface="Times New Roman" pitchFamily="18" charset="0"/>
            </a:endParaRPr>
          </a:p>
        </p:txBody>
      </p:sp>
      <p:sp>
        <p:nvSpPr>
          <p:cNvPr id="14" name="矩形 13"/>
          <p:cNvSpPr/>
          <p:nvPr/>
        </p:nvSpPr>
        <p:spPr>
          <a:xfrm>
            <a:off x="251520" y="5301788"/>
            <a:ext cx="4248472" cy="461665"/>
          </a:xfrm>
          <a:prstGeom prst="rect">
            <a:avLst/>
          </a:prstGeom>
        </p:spPr>
        <p:txBody>
          <a:bodyPr wrap="square">
            <a:spAutoFit/>
          </a:bodyPr>
          <a:lstStyle/>
          <a:p>
            <a:r>
              <a:rPr lang="zh-CN" altLang="zh-CN" sz="1200" b="1" dirty="0">
                <a:latin typeface="Times New Roman" pitchFamily="18" charset="0"/>
                <a:ea typeface="仿宋" pitchFamily="49" charset="-122"/>
                <a:cs typeface="Times New Roman" pitchFamily="18" charset="0"/>
              </a:rPr>
              <a:t>资料来源：中国统计年鉴</a:t>
            </a:r>
            <a:r>
              <a:rPr lang="en-US" altLang="zh-CN" sz="1200" b="1" dirty="0" smtClean="0">
                <a:latin typeface="Times New Roman" pitchFamily="18" charset="0"/>
                <a:ea typeface="仿宋" pitchFamily="49" charset="-122"/>
                <a:cs typeface="Times New Roman" pitchFamily="18" charset="0"/>
              </a:rPr>
              <a:t>2012   </a:t>
            </a:r>
          </a:p>
          <a:p>
            <a:r>
              <a:rPr lang="en-US" altLang="zh-CN" sz="1200" b="1" dirty="0" smtClean="0">
                <a:latin typeface="Times New Roman" pitchFamily="18" charset="0"/>
                <a:ea typeface="仿宋" pitchFamily="49" charset="-122"/>
                <a:cs typeface="Times New Roman" pitchFamily="18" charset="0"/>
              </a:rPr>
              <a:t>Source: China </a:t>
            </a:r>
            <a:r>
              <a:rPr lang="en-US" altLang="zh-CN" sz="1200" b="1" dirty="0">
                <a:latin typeface="Times New Roman" pitchFamily="18" charset="0"/>
                <a:ea typeface="仿宋" pitchFamily="49" charset="-122"/>
                <a:cs typeface="Times New Roman" pitchFamily="18" charset="0"/>
              </a:rPr>
              <a:t>Statistical Yearbook 2012</a:t>
            </a:r>
            <a:endParaRPr lang="zh-CN" altLang="en-US" sz="1200" b="1" dirty="0">
              <a:latin typeface="Times New Roman" pitchFamily="18" charset="0"/>
              <a:ea typeface="仿宋" pitchFamily="49" charset="-122"/>
              <a:cs typeface="Times New Roman" pitchFamily="18" charset="0"/>
            </a:endParaRPr>
          </a:p>
        </p:txBody>
      </p:sp>
      <p:graphicFrame>
        <p:nvGraphicFramePr>
          <p:cNvPr id="15" name="图表 68"/>
          <p:cNvGraphicFramePr>
            <a:graphicFrameLocks/>
          </p:cNvGraphicFramePr>
          <p:nvPr/>
        </p:nvGraphicFramePr>
        <p:xfrm>
          <a:off x="179512" y="2708920"/>
          <a:ext cx="4392488" cy="2296294"/>
        </p:xfrm>
        <a:graphic>
          <a:graphicData uri="http://schemas.openxmlformats.org/presentationml/2006/ole">
            <mc:AlternateContent xmlns:mc="http://schemas.openxmlformats.org/markup-compatibility/2006">
              <mc:Choice xmlns:v="urn:schemas-microsoft-com:vml" Requires="v">
                <p:oleObj spid="_x0000_s17484" name="图表" r:id="rId3" imgW="5230821" imgH="2798307" progId="Excel.Sheet.8">
                  <p:embed/>
                </p:oleObj>
              </mc:Choice>
              <mc:Fallback>
                <p:oleObj name="图表" r:id="rId3" imgW="5230821" imgH="2798307" progId="Excel.Sheet.8">
                  <p:embed/>
                  <p:pic>
                    <p:nvPicPr>
                      <p:cNvPr id="0" name="Picture 7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708920"/>
                        <a:ext cx="4392488" cy="2296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矩形 15"/>
          <p:cNvSpPr/>
          <p:nvPr/>
        </p:nvSpPr>
        <p:spPr>
          <a:xfrm>
            <a:off x="-468560" y="2132856"/>
            <a:ext cx="5688632" cy="523220"/>
          </a:xfrm>
          <a:prstGeom prst="rect">
            <a:avLst/>
          </a:prstGeom>
        </p:spPr>
        <p:txBody>
          <a:bodyPr wrap="square">
            <a:spAutoFit/>
          </a:bodyPr>
          <a:lstStyle/>
          <a:p>
            <a:pPr algn="ctr"/>
            <a:r>
              <a:rPr lang="en-US" altLang="zh-CN" sz="1400" b="1" dirty="0" smtClean="0">
                <a:latin typeface="Times New Roman" pitchFamily="18" charset="0"/>
                <a:ea typeface="黑体" pitchFamily="49" charset="-122"/>
                <a:cs typeface="Times New Roman" pitchFamily="18" charset="0"/>
              </a:rPr>
              <a:t>1978-2011</a:t>
            </a:r>
            <a:r>
              <a:rPr lang="zh-CN" altLang="zh-CN" sz="1400" b="1" dirty="0" smtClean="0">
                <a:latin typeface="Times New Roman" pitchFamily="18" charset="0"/>
                <a:ea typeface="黑体" pitchFamily="49" charset="-122"/>
                <a:cs typeface="Times New Roman" pitchFamily="18" charset="0"/>
              </a:rPr>
              <a:t>年</a:t>
            </a:r>
            <a:r>
              <a:rPr lang="zh-CN" altLang="en-US" sz="1400" b="1" dirty="0" smtClean="0">
                <a:latin typeface="Times New Roman" pitchFamily="18" charset="0"/>
                <a:ea typeface="黑体" pitchFamily="49" charset="-122"/>
                <a:cs typeface="Times New Roman" pitchFamily="18" charset="0"/>
              </a:rPr>
              <a:t>中国</a:t>
            </a:r>
            <a:r>
              <a:rPr lang="zh-CN" altLang="zh-CN" sz="1400" b="1" dirty="0" smtClean="0">
                <a:latin typeface="Times New Roman" pitchFamily="18" charset="0"/>
                <a:ea typeface="黑体" pitchFamily="49" charset="-122"/>
                <a:cs typeface="Times New Roman" pitchFamily="18" charset="0"/>
              </a:rPr>
              <a:t>消费贡献、投资贡献率变化趋势</a:t>
            </a:r>
            <a:endParaRPr lang="en-US" altLang="zh-CN" sz="1400" b="1" dirty="0" smtClean="0">
              <a:latin typeface="Times New Roman" pitchFamily="18" charset="0"/>
              <a:ea typeface="黑体" pitchFamily="49" charset="-122"/>
              <a:cs typeface="Times New Roman" pitchFamily="18" charset="0"/>
            </a:endParaRPr>
          </a:p>
          <a:p>
            <a:pPr algn="ctr"/>
            <a:r>
              <a:rPr lang="en-US" altLang="zh-CN" sz="1400" b="1" dirty="0" smtClean="0">
                <a:latin typeface="Times New Roman" pitchFamily="18" charset="0"/>
                <a:ea typeface="仿宋" pitchFamily="49" charset="-122"/>
                <a:cs typeface="Times New Roman" pitchFamily="18" charset="0"/>
              </a:rPr>
              <a:t>Contributions to Growth in 1978-2011</a:t>
            </a:r>
            <a:endParaRPr lang="zh-CN" altLang="en-US" sz="1400" dirty="0">
              <a:latin typeface="Times New Roman" pitchFamily="18" charset="0"/>
              <a:ea typeface="仿宋" pitchFamily="49" charset="-122"/>
              <a:cs typeface="Times New Roman" pitchFamily="18" charset="0"/>
            </a:endParaRPr>
          </a:p>
        </p:txBody>
      </p:sp>
      <p:sp>
        <p:nvSpPr>
          <p:cNvPr id="17" name="TextBox 16"/>
          <p:cNvSpPr txBox="1"/>
          <p:nvPr/>
        </p:nvSpPr>
        <p:spPr>
          <a:xfrm>
            <a:off x="827584" y="5013176"/>
            <a:ext cx="1813317" cy="246221"/>
          </a:xfrm>
          <a:prstGeom prst="rect">
            <a:avLst/>
          </a:prstGeom>
          <a:noFill/>
        </p:spPr>
        <p:txBody>
          <a:bodyPr wrap="none" rtlCol="0">
            <a:spAutoFit/>
          </a:bodyPr>
          <a:lstStyle/>
          <a:p>
            <a:r>
              <a:rPr lang="en-US" altLang="zh-CN" sz="1000" b="1" dirty="0" smtClean="0">
                <a:latin typeface="Times New Roman" pitchFamily="18" charset="0"/>
                <a:cs typeface="Times New Roman" pitchFamily="18" charset="0"/>
              </a:rPr>
              <a:t>Contribution of Consumption</a:t>
            </a:r>
            <a:endParaRPr lang="zh-CN" altLang="en-US" sz="1000" b="1" dirty="0">
              <a:latin typeface="Times New Roman" pitchFamily="18" charset="0"/>
              <a:cs typeface="Times New Roman" pitchFamily="18" charset="0"/>
            </a:endParaRPr>
          </a:p>
        </p:txBody>
      </p:sp>
      <p:sp>
        <p:nvSpPr>
          <p:cNvPr id="18" name="TextBox 17"/>
          <p:cNvSpPr txBox="1"/>
          <p:nvPr/>
        </p:nvSpPr>
        <p:spPr>
          <a:xfrm>
            <a:off x="2555776" y="5013176"/>
            <a:ext cx="1688283" cy="246221"/>
          </a:xfrm>
          <a:prstGeom prst="rect">
            <a:avLst/>
          </a:prstGeom>
          <a:noFill/>
        </p:spPr>
        <p:txBody>
          <a:bodyPr wrap="none" rtlCol="0">
            <a:spAutoFit/>
          </a:bodyPr>
          <a:lstStyle/>
          <a:p>
            <a:r>
              <a:rPr lang="en-US" altLang="zh-CN" sz="1000" b="1" dirty="0" smtClean="0">
                <a:latin typeface="Times New Roman" pitchFamily="18" charset="0"/>
                <a:cs typeface="Times New Roman" pitchFamily="18" charset="0"/>
              </a:rPr>
              <a:t>Contribution of Investment</a:t>
            </a:r>
            <a:endParaRPr lang="zh-CN" altLang="en-US" sz="1000" b="1" dirty="0">
              <a:latin typeface="Times New Roman" pitchFamily="18" charset="0"/>
              <a:cs typeface="Times New Roman" pitchFamily="18" charset="0"/>
            </a:endParaRPr>
          </a:p>
        </p:txBody>
      </p:sp>
      <p:sp>
        <p:nvSpPr>
          <p:cNvPr id="19" name="矩形 18"/>
          <p:cNvSpPr/>
          <p:nvPr/>
        </p:nvSpPr>
        <p:spPr>
          <a:xfrm>
            <a:off x="4336926" y="2132856"/>
            <a:ext cx="4925594" cy="523220"/>
          </a:xfrm>
          <a:prstGeom prst="rect">
            <a:avLst/>
          </a:prstGeom>
        </p:spPr>
        <p:txBody>
          <a:bodyPr wrap="square">
            <a:spAutoFit/>
          </a:bodyPr>
          <a:lstStyle/>
          <a:p>
            <a:pPr algn="ctr"/>
            <a:r>
              <a:rPr lang="en-US" altLang="zh-CN" sz="1400" b="1" dirty="0">
                <a:latin typeface="Times New Roman" pitchFamily="18" charset="0"/>
                <a:ea typeface="黑体" pitchFamily="49" charset="-122"/>
                <a:cs typeface="Times New Roman" pitchFamily="18" charset="0"/>
              </a:rPr>
              <a:t>1978-2011</a:t>
            </a:r>
            <a:r>
              <a:rPr lang="zh-CN" altLang="zh-CN" sz="1400" b="1" dirty="0">
                <a:latin typeface="Times New Roman" pitchFamily="18" charset="0"/>
                <a:ea typeface="黑体" pitchFamily="49" charset="-122"/>
                <a:cs typeface="Times New Roman" pitchFamily="18" charset="0"/>
              </a:rPr>
              <a:t>年中国最终消费支出、增长率</a:t>
            </a:r>
            <a:r>
              <a:rPr lang="zh-CN" altLang="zh-CN" sz="1400" b="1" dirty="0" smtClean="0">
                <a:latin typeface="Times New Roman" pitchFamily="18" charset="0"/>
                <a:ea typeface="黑体" pitchFamily="49" charset="-122"/>
                <a:cs typeface="Times New Roman" pitchFamily="18" charset="0"/>
              </a:rPr>
              <a:t>示意图</a:t>
            </a:r>
            <a:endParaRPr lang="en-US" altLang="zh-CN" sz="1400" b="1" dirty="0" smtClean="0">
              <a:latin typeface="Times New Roman" pitchFamily="18" charset="0"/>
              <a:ea typeface="黑体" pitchFamily="49" charset="-122"/>
              <a:cs typeface="Times New Roman" pitchFamily="18" charset="0"/>
            </a:endParaRPr>
          </a:p>
          <a:p>
            <a:pPr algn="ctr"/>
            <a:r>
              <a:rPr lang="en-US" altLang="zh-CN" sz="1400" b="1" dirty="0">
                <a:latin typeface="Times New Roman" pitchFamily="18" charset="0"/>
                <a:ea typeface="仿宋" pitchFamily="49" charset="-122"/>
                <a:cs typeface="Times New Roman" pitchFamily="18" charset="0"/>
              </a:rPr>
              <a:t>China’s final </a:t>
            </a:r>
            <a:r>
              <a:rPr lang="en-US" altLang="zh-CN" sz="1400" b="1" dirty="0" smtClean="0">
                <a:latin typeface="Times New Roman" pitchFamily="18" charset="0"/>
                <a:ea typeface="仿宋" pitchFamily="49" charset="-122"/>
                <a:cs typeface="Times New Roman" pitchFamily="18" charset="0"/>
              </a:rPr>
              <a:t>Consumption </a:t>
            </a:r>
            <a:r>
              <a:rPr lang="en-US" altLang="zh-CN" sz="1400" b="1" dirty="0">
                <a:latin typeface="Times New Roman" pitchFamily="18" charset="0"/>
                <a:ea typeface="仿宋" pitchFamily="49" charset="-122"/>
                <a:cs typeface="Times New Roman" pitchFamily="18" charset="0"/>
              </a:rPr>
              <a:t>and </a:t>
            </a:r>
            <a:r>
              <a:rPr lang="en-US" altLang="zh-CN" sz="1400" b="1" dirty="0" smtClean="0">
                <a:latin typeface="Times New Roman" pitchFamily="18" charset="0"/>
                <a:ea typeface="仿宋" pitchFamily="49" charset="-122"/>
                <a:cs typeface="Times New Roman" pitchFamily="18" charset="0"/>
              </a:rPr>
              <a:t>Increasing </a:t>
            </a:r>
            <a:r>
              <a:rPr lang="en-US" altLang="zh-CN" sz="1400" b="1" dirty="0">
                <a:latin typeface="Times New Roman" pitchFamily="18" charset="0"/>
                <a:ea typeface="仿宋" pitchFamily="49" charset="-122"/>
                <a:cs typeface="Times New Roman" pitchFamily="18" charset="0"/>
              </a:rPr>
              <a:t>R</a:t>
            </a:r>
            <a:r>
              <a:rPr lang="en-US" altLang="zh-CN" sz="1400" b="1" dirty="0" smtClean="0">
                <a:latin typeface="Times New Roman" pitchFamily="18" charset="0"/>
                <a:ea typeface="仿宋" pitchFamily="49" charset="-122"/>
                <a:cs typeface="Times New Roman" pitchFamily="18" charset="0"/>
              </a:rPr>
              <a:t>ate </a:t>
            </a:r>
            <a:r>
              <a:rPr lang="en-US" altLang="zh-CN" sz="1400" b="1" dirty="0">
                <a:latin typeface="Times New Roman" pitchFamily="18" charset="0"/>
                <a:ea typeface="仿宋" pitchFamily="49" charset="-122"/>
                <a:cs typeface="Times New Roman" pitchFamily="18" charset="0"/>
              </a:rPr>
              <a:t>in 1978-2011</a:t>
            </a:r>
            <a:endParaRPr lang="zh-CN" altLang="en-US" sz="1400" b="1" dirty="0">
              <a:latin typeface="Times New Roman" pitchFamily="18" charset="0"/>
              <a:ea typeface="仿宋" pitchFamily="49" charset="-122"/>
              <a:cs typeface="Times New Roman" pitchFamily="18" charset="0"/>
            </a:endParaRPr>
          </a:p>
        </p:txBody>
      </p:sp>
      <p:sp>
        <p:nvSpPr>
          <p:cNvPr id="20" name="矩形 19"/>
          <p:cNvSpPr/>
          <p:nvPr/>
        </p:nvSpPr>
        <p:spPr>
          <a:xfrm>
            <a:off x="4788024" y="5301788"/>
            <a:ext cx="4392488" cy="461665"/>
          </a:xfrm>
          <a:prstGeom prst="rect">
            <a:avLst/>
          </a:prstGeom>
        </p:spPr>
        <p:txBody>
          <a:bodyPr wrap="square">
            <a:spAutoFit/>
          </a:bodyPr>
          <a:lstStyle/>
          <a:p>
            <a:r>
              <a:rPr lang="zh-CN" altLang="zh-CN" sz="1200" b="1" dirty="0">
                <a:latin typeface="Times New Roman" pitchFamily="18" charset="0"/>
                <a:ea typeface="仿宋" pitchFamily="49" charset="-122"/>
                <a:cs typeface="Times New Roman" pitchFamily="18" charset="0"/>
              </a:rPr>
              <a:t>资料来源：中国统计年鉴</a:t>
            </a:r>
            <a:r>
              <a:rPr lang="en-US" altLang="zh-CN" sz="1200" b="1" dirty="0" smtClean="0">
                <a:latin typeface="Times New Roman" pitchFamily="18" charset="0"/>
                <a:ea typeface="仿宋" pitchFamily="49" charset="-122"/>
                <a:cs typeface="Times New Roman" pitchFamily="18" charset="0"/>
              </a:rPr>
              <a:t>2012     </a:t>
            </a:r>
          </a:p>
          <a:p>
            <a:r>
              <a:rPr lang="en-US" altLang="zh-CN" sz="1200" b="1" dirty="0" smtClean="0">
                <a:latin typeface="Times New Roman" pitchFamily="18" charset="0"/>
                <a:ea typeface="仿宋" pitchFamily="49" charset="-122"/>
                <a:cs typeface="Times New Roman" pitchFamily="18" charset="0"/>
              </a:rPr>
              <a:t>Source: China </a:t>
            </a:r>
            <a:r>
              <a:rPr lang="en-US" altLang="zh-CN" sz="1200" b="1" dirty="0">
                <a:latin typeface="Times New Roman" pitchFamily="18" charset="0"/>
                <a:ea typeface="仿宋" pitchFamily="49" charset="-122"/>
                <a:cs typeface="Times New Roman" pitchFamily="18" charset="0"/>
              </a:rPr>
              <a:t>Statistical Yearbook 2012</a:t>
            </a:r>
            <a:endParaRPr lang="zh-CN" altLang="en-US" sz="1200" b="1" dirty="0">
              <a:latin typeface="Times New Roman" pitchFamily="18" charset="0"/>
              <a:ea typeface="仿宋" pitchFamily="49" charset="-122"/>
              <a:cs typeface="Times New Roman" pitchFamily="18" charset="0"/>
            </a:endParaRPr>
          </a:p>
        </p:txBody>
      </p:sp>
      <p:sp>
        <p:nvSpPr>
          <p:cNvPr id="21" name="TextBox 20"/>
          <p:cNvSpPr txBox="1"/>
          <p:nvPr/>
        </p:nvSpPr>
        <p:spPr>
          <a:xfrm>
            <a:off x="4644008" y="5013176"/>
            <a:ext cx="2510566" cy="246221"/>
          </a:xfrm>
          <a:prstGeom prst="rect">
            <a:avLst/>
          </a:prstGeom>
          <a:noFill/>
        </p:spPr>
        <p:txBody>
          <a:bodyPr wrap="square" rtlCol="0">
            <a:spAutoFit/>
          </a:bodyPr>
          <a:lstStyle/>
          <a:p>
            <a:r>
              <a:rPr lang="en-US" altLang="zh-CN" sz="1000" b="1" dirty="0" smtClean="0">
                <a:latin typeface="Times New Roman" pitchFamily="18" charset="0"/>
                <a:cs typeface="Times New Roman" pitchFamily="18" charset="0"/>
              </a:rPr>
              <a:t>Final consumption (0.1 billion Yuan)</a:t>
            </a:r>
            <a:endParaRPr lang="zh-CN" altLang="en-US" sz="1000" b="1" dirty="0">
              <a:latin typeface="Times New Roman" pitchFamily="18" charset="0"/>
              <a:cs typeface="Times New Roman" pitchFamily="18" charset="0"/>
            </a:endParaRPr>
          </a:p>
        </p:txBody>
      </p:sp>
      <p:sp>
        <p:nvSpPr>
          <p:cNvPr id="22" name="TextBox 21"/>
          <p:cNvSpPr txBox="1"/>
          <p:nvPr/>
        </p:nvSpPr>
        <p:spPr>
          <a:xfrm>
            <a:off x="6876256" y="5013176"/>
            <a:ext cx="2016224" cy="246221"/>
          </a:xfrm>
          <a:prstGeom prst="rect">
            <a:avLst/>
          </a:prstGeom>
          <a:noFill/>
        </p:spPr>
        <p:txBody>
          <a:bodyPr wrap="square" rtlCol="0">
            <a:spAutoFit/>
          </a:bodyPr>
          <a:lstStyle/>
          <a:p>
            <a:r>
              <a:rPr lang="en-US" altLang="zh-CN" sz="1000" b="1" dirty="0" smtClean="0">
                <a:latin typeface="Times New Roman" pitchFamily="18" charset="0"/>
                <a:cs typeface="Times New Roman" pitchFamily="18" charset="0"/>
              </a:rPr>
              <a:t>Final increasing rate (%)</a:t>
            </a:r>
            <a:endParaRPr lang="zh-CN" altLang="en-US" sz="1000" b="1" dirty="0">
              <a:latin typeface="Times New Roman" pitchFamily="18" charset="0"/>
              <a:cs typeface="Times New Roman" pitchFamily="18" charset="0"/>
            </a:endParaRPr>
          </a:p>
        </p:txBody>
      </p:sp>
      <p:pic>
        <p:nvPicPr>
          <p:cNvPr id="23" name="图片 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780928"/>
            <a:ext cx="4320480" cy="22033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
          <p:cNvSpPr txBox="1">
            <a:spLocks noChangeArrowheads="1"/>
          </p:cNvSpPr>
          <p:nvPr/>
        </p:nvSpPr>
        <p:spPr bwMode="black">
          <a:xfrm>
            <a:off x="323528" y="1124744"/>
            <a:ext cx="856895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2400" kern="0" dirty="0">
                <a:solidFill>
                  <a:schemeClr val="tx1"/>
                </a:solidFill>
                <a:latin typeface="黑体" pitchFamily="49" charset="-122"/>
                <a:ea typeface="黑体" pitchFamily="49" charset="-122"/>
              </a:rPr>
              <a:t>促进可持续消费：挑战与机遇 </a:t>
            </a:r>
            <a:endParaRPr lang="en-US" altLang="zh-CN" sz="2400" kern="0" dirty="0">
              <a:solidFill>
                <a:schemeClr val="tx1"/>
              </a:solidFill>
              <a:latin typeface="黑体" pitchFamily="49" charset="-122"/>
              <a:ea typeface="黑体" pitchFamily="49" charset="-122"/>
            </a:endParaRPr>
          </a:p>
          <a:p>
            <a:pPr marL="0" lvl="0" indent="0">
              <a:lnSpc>
                <a:spcPct val="90000"/>
              </a:lnSpc>
              <a:buClr>
                <a:srgbClr val="6E815B"/>
              </a:buClr>
              <a:buNone/>
              <a:defRPr/>
            </a:pPr>
            <a:r>
              <a:rPr lang="en-US" altLang="zh-CN" sz="2400" kern="0" dirty="0">
                <a:solidFill>
                  <a:schemeClr val="tx1"/>
                </a:solidFill>
                <a:latin typeface="黑体" pitchFamily="49" charset="-122"/>
                <a:ea typeface="黑体" pitchFamily="49" charset="-122"/>
                <a:cs typeface="Times New Roman" pitchFamily="18" charset="0"/>
              </a:rPr>
              <a:t>  </a:t>
            </a:r>
            <a:r>
              <a:rPr lang="en-US" altLang="zh-CN" sz="2400" dirty="0">
                <a:solidFill>
                  <a:schemeClr val="tx1"/>
                </a:solidFill>
                <a:latin typeface="Times New Roman" pitchFamily="18" charset="0"/>
                <a:cs typeface="Times New Roman" pitchFamily="18" charset="0"/>
              </a:rPr>
              <a:t>Sustainable Consumption: Challenges and Opportunities</a:t>
            </a: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188640"/>
            <a:ext cx="78488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latin typeface="黑体" pitchFamily="49" charset="-122"/>
                <a:ea typeface="黑体" pitchFamily="49" charset="-122"/>
              </a:rPr>
              <a:t>可持续消费与生产的基本理念</a:t>
            </a:r>
            <a:endParaRPr lang="en-US" altLang="zh-CN" sz="2400" dirty="0" smtClean="0">
              <a:latin typeface="黑体" pitchFamily="49" charset="-122"/>
              <a:ea typeface="黑体" pitchFamily="49" charset="-122"/>
            </a:endParaRPr>
          </a:p>
          <a:p>
            <a:r>
              <a:rPr lang="en-US" altLang="zh-CN" sz="2000" dirty="0" smtClean="0">
                <a:latin typeface="Times New Roman" pitchFamily="18" charset="0"/>
                <a:ea typeface="黑体" pitchFamily="49" charset="-122"/>
                <a:cs typeface="Times New Roman" pitchFamily="18" charset="0"/>
              </a:rPr>
              <a:t>Principles of Sustainable Consumption and Production</a:t>
            </a:r>
            <a:endParaRPr lang="en-US" altLang="zh-CN" sz="2000" dirty="0">
              <a:latin typeface="Times New Roman" pitchFamily="18" charset="0"/>
              <a:ea typeface="黑体" pitchFamily="49" charset="-122"/>
              <a:cs typeface="Times New Roman" pitchFamily="18" charset="0"/>
            </a:endParaRPr>
          </a:p>
        </p:txBody>
      </p:sp>
      <p:pic>
        <p:nvPicPr>
          <p:cNvPr id="32771" name="图表 2"/>
          <p:cNvPicPr>
            <a:picLocks noChangeArrowheads="1"/>
          </p:cNvPicPr>
          <p:nvPr/>
        </p:nvPicPr>
        <p:blipFill>
          <a:blip r:embed="rId2" cstate="print"/>
          <a:srcRect/>
          <a:stretch>
            <a:fillRect/>
          </a:stretch>
        </p:blipFill>
        <p:spPr bwMode="auto">
          <a:xfrm>
            <a:off x="1835696" y="1556792"/>
            <a:ext cx="5328592" cy="3393375"/>
          </a:xfrm>
          <a:prstGeom prst="rect">
            <a:avLst/>
          </a:prstGeom>
          <a:noFill/>
          <a:ln w="9525">
            <a:noFill/>
            <a:miter lim="800000"/>
            <a:headEnd/>
            <a:tailEnd/>
          </a:ln>
        </p:spPr>
      </p:pic>
      <p:sp>
        <p:nvSpPr>
          <p:cNvPr id="32772" name="Rectangle 4"/>
          <p:cNvSpPr>
            <a:spLocks noChangeArrowheads="1"/>
          </p:cNvSpPr>
          <p:nvPr/>
        </p:nvSpPr>
        <p:spPr bwMode="auto">
          <a:xfrm>
            <a:off x="611560" y="5157192"/>
            <a:ext cx="8064896"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buClrTx/>
              <a:buSzTx/>
              <a:buFontTx/>
              <a:buNone/>
              <a:tabLst/>
            </a:pPr>
            <a:r>
              <a:rPr kumimoji="0" lang="zh-CN" sz="16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中国、美国、英国、南非的基于购买力平价</a:t>
            </a:r>
            <a:r>
              <a:rPr kumimoji="0" lang="en-US" altLang="zh-CN" sz="16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(PPP)</a:t>
            </a:r>
            <a:r>
              <a:rPr kumimoji="0" lang="zh-CN" altLang="en-US" sz="16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的人均消费与生态足迹的关系</a:t>
            </a:r>
            <a:endParaRPr kumimoji="0" lang="en-US" altLang="zh-CN" sz="16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endParaRPr>
          </a:p>
          <a:p>
            <a:pPr marL="0" marR="0" lvl="0" indent="0" defTabSz="914400" rtl="0" eaLnBrk="0" fontAlgn="base" latinLnBrk="0" hangingPunct="0">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（数据来源：中国科学院地理科学与资源研究所</a:t>
            </a:r>
            <a:r>
              <a:rPr kumimoji="0" lang="en-US" altLang="zh-CN" sz="16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&amp;</a:t>
            </a:r>
            <a:r>
              <a:rPr kumimoji="0" lang="zh-CN" altLang="en-US" sz="16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世界银行</a:t>
            </a:r>
            <a:r>
              <a:rPr kumimoji="0" lang="en-US" altLang="zh-CN" sz="16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WDI</a:t>
            </a:r>
            <a:r>
              <a:rPr kumimoji="0" lang="zh-CN" altLang="en-US" sz="16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数据库，</a:t>
            </a:r>
            <a:r>
              <a:rPr kumimoji="0" lang="en-US" altLang="zh-CN" sz="16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2008</a:t>
            </a:r>
            <a:r>
              <a:rPr kumimoji="0" lang="zh-CN" altLang="en-US" sz="16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a:t>
            </a:r>
            <a:endParaRPr kumimoji="0" lang="en-US" altLang="zh-CN" sz="1600" b="1"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endParaRPr>
          </a:p>
          <a:p>
            <a:r>
              <a:rPr lang="en-US" altLang="zh-CN" sz="1400" b="1" dirty="0">
                <a:latin typeface="Times New Roman" panose="02020603050405020304" pitchFamily="18" charset="0"/>
                <a:cs typeface="Times New Roman" panose="02020603050405020304" pitchFamily="18" charset="0"/>
              </a:rPr>
              <a:t>Relation between PPP Based Per Capita Consumption and Ecological Footprints in </a:t>
            </a:r>
            <a:r>
              <a:rPr lang="en-US" altLang="zh-CN" sz="1400" b="1" dirty="0" smtClean="0">
                <a:latin typeface="Times New Roman" panose="02020603050405020304" pitchFamily="18" charset="0"/>
                <a:cs typeface="Times New Roman" panose="02020603050405020304" pitchFamily="18" charset="0"/>
              </a:rPr>
              <a:t>China</a:t>
            </a:r>
            <a:r>
              <a:rPr lang="en-US" altLang="zh-CN" sz="1400" b="1" dirty="0">
                <a:latin typeface="Times New Roman" panose="02020603050405020304" pitchFamily="18" charset="0"/>
                <a:cs typeface="Times New Roman" panose="02020603050405020304" pitchFamily="18" charset="0"/>
              </a:rPr>
              <a:t>, USA, UK, and South </a:t>
            </a:r>
            <a:r>
              <a:rPr lang="en-US" altLang="zh-CN" sz="1400" b="1" dirty="0" smtClean="0">
                <a:latin typeface="Times New Roman" panose="02020603050405020304" pitchFamily="18" charset="0"/>
                <a:cs typeface="Times New Roman" panose="02020603050405020304" pitchFamily="18" charset="0"/>
              </a:rPr>
              <a:t>Africa </a:t>
            </a:r>
            <a:r>
              <a:rPr lang="en-US" altLang="zh-CN" sz="1400" dirty="0" smtClean="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Sources: CAS Institute of Geographic Sciences and Natural Resources Research &amp; </a:t>
            </a:r>
            <a:r>
              <a:rPr lang="en-US" altLang="zh-CN" sz="1400" dirty="0" smtClean="0">
                <a:latin typeface="Times New Roman" panose="02020603050405020304" pitchFamily="18" charset="0"/>
                <a:cs typeface="Times New Roman" panose="02020603050405020304" pitchFamily="18" charset="0"/>
              </a:rPr>
              <a:t>World </a:t>
            </a:r>
            <a:r>
              <a:rPr lang="en-US" altLang="zh-CN" sz="1400" dirty="0">
                <a:latin typeface="Times New Roman" panose="02020603050405020304" pitchFamily="18" charset="0"/>
                <a:cs typeface="Times New Roman" panose="02020603050405020304" pitchFamily="18" charset="0"/>
              </a:rPr>
              <a:t>Bank WDI Database, 2008</a:t>
            </a:r>
            <a:r>
              <a:rPr lang="en-US" altLang="zh-CN" sz="1400" dirty="0" smtClean="0">
                <a:latin typeface="Times New Roman" panose="02020603050405020304" pitchFamily="18" charset="0"/>
                <a:cs typeface="Times New Roman" panose="02020603050405020304" pitchFamily="18" charset="0"/>
              </a:rPr>
              <a:t>)</a:t>
            </a:r>
            <a:r>
              <a:rPr kumimoji="0" lang="zh-CN" altLang="en-US" sz="1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p>
        </p:txBody>
      </p:sp>
      <p:sp>
        <p:nvSpPr>
          <p:cNvPr id="24" name="Rectangle 3"/>
          <p:cNvSpPr txBox="1">
            <a:spLocks noChangeArrowheads="1"/>
          </p:cNvSpPr>
          <p:nvPr/>
        </p:nvSpPr>
        <p:spPr bwMode="black">
          <a:xfrm>
            <a:off x="323528" y="1052736"/>
            <a:ext cx="856895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lnSpc>
                <a:spcPct val="90000"/>
              </a:lnSpc>
              <a:buClr>
                <a:srgbClr val="6E815B"/>
              </a:buClr>
              <a:defRPr/>
            </a:pPr>
            <a:r>
              <a:rPr lang="zh-CN" altLang="en-US" sz="2400" kern="0" dirty="0">
                <a:solidFill>
                  <a:schemeClr val="tx1"/>
                </a:solidFill>
                <a:latin typeface="黑体" pitchFamily="49" charset="-122"/>
                <a:ea typeface="黑体" pitchFamily="49" charset="-122"/>
              </a:rPr>
              <a:t>挑战与机遇 </a:t>
            </a:r>
            <a:r>
              <a:rPr lang="en-US" altLang="zh-CN" sz="2400" dirty="0">
                <a:solidFill>
                  <a:schemeClr val="tx1"/>
                </a:solidFill>
                <a:latin typeface="Times New Roman" pitchFamily="18" charset="0"/>
                <a:cs typeface="Times New Roman" pitchFamily="18" charset="0"/>
              </a:rPr>
              <a:t>Challenges and Opportunities</a:t>
            </a:r>
          </a:p>
        </p:txBody>
      </p:sp>
      <p:sp>
        <p:nvSpPr>
          <p:cNvPr id="2" name="TextBox 1"/>
          <p:cNvSpPr txBox="1"/>
          <p:nvPr/>
        </p:nvSpPr>
        <p:spPr>
          <a:xfrm>
            <a:off x="1641158" y="1484784"/>
            <a:ext cx="338554" cy="3306850"/>
          </a:xfrm>
          <a:prstGeom prst="rect">
            <a:avLst/>
          </a:prstGeom>
          <a:noFill/>
        </p:spPr>
        <p:txBody>
          <a:bodyPr vert="vert270" wrap="square" rtlCol="0">
            <a:spAutoFit/>
          </a:bodyPr>
          <a:lstStyle/>
          <a:p>
            <a:pPr>
              <a:lnSpc>
                <a:spcPts val="1200"/>
              </a:lnSpc>
            </a:pPr>
            <a:r>
              <a:rPr lang="en-US" altLang="zh-CN" sz="1200" b="1" dirty="0">
                <a:latin typeface="Times New Roman" panose="02020603050405020304" pitchFamily="18" charset="0"/>
                <a:cs typeface="Times New Roman" panose="02020603050405020304" pitchFamily="18" charset="0"/>
              </a:rPr>
              <a:t>Per capita ecological footprint/global </a:t>
            </a:r>
            <a:r>
              <a:rPr lang="en-US" altLang="zh-CN" sz="1200" b="1" dirty="0" smtClean="0">
                <a:latin typeface="Times New Roman" panose="02020603050405020304" pitchFamily="18" charset="0"/>
                <a:cs typeface="Times New Roman" panose="02020603050405020304" pitchFamily="18" charset="0"/>
              </a:rPr>
              <a:t>hectare</a:t>
            </a:r>
            <a:endParaRPr lang="zh-CN" altLang="zh-CN" sz="1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23728" y="4725144"/>
            <a:ext cx="6408712" cy="276999"/>
          </a:xfrm>
          <a:prstGeom prst="rect">
            <a:avLst/>
          </a:prstGeom>
          <a:noFill/>
        </p:spPr>
        <p:txBody>
          <a:bodyPr wrap="square" rtlCol="0">
            <a:spAutoFit/>
          </a:bodyPr>
          <a:lstStyle/>
          <a:p>
            <a:r>
              <a:rPr lang="en-US" altLang="zh-CN" sz="1200" b="1" dirty="0">
                <a:latin typeface="Times New Roman" panose="02020603050405020304" pitchFamily="18" charset="0"/>
                <a:cs typeface="Times New Roman" panose="02020603050405020304" pitchFamily="18" charset="0"/>
              </a:rPr>
              <a:t>Purchasing Point Parity (PPP) Based Per Capita </a:t>
            </a:r>
            <a:r>
              <a:rPr lang="en-US" altLang="zh-CN" sz="1200" b="1" dirty="0" smtClean="0">
                <a:latin typeface="Times New Roman" panose="02020603050405020304" pitchFamily="18" charset="0"/>
                <a:cs typeface="Times New Roman" panose="02020603050405020304" pitchFamily="18" charset="0"/>
              </a:rPr>
              <a:t>Consumption/thousand USD</a:t>
            </a:r>
            <a:endParaRPr lang="zh-CN" altLang="zh-CN" sz="1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347864" y="3553271"/>
            <a:ext cx="614271"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China</a:t>
            </a:r>
            <a:endParaRPr lang="zh-CN" altLang="en-US" sz="1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691505" y="3121223"/>
            <a:ext cx="1096519"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South Africa</a:t>
            </a:r>
            <a:endParaRPr lang="zh-CN" altLang="en-US"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580112" y="2564904"/>
            <a:ext cx="444352"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UK</a:t>
            </a:r>
            <a:endParaRPr lang="zh-CN" altLang="en-US"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548541" y="1772816"/>
            <a:ext cx="543739"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USA</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C00000"/>
          </a:solidFill>
          <a:miter lim="800000"/>
          <a:headEnd/>
          <a:tailEnd/>
        </a:ln>
      </a:spPr>
      <a:bodyPr wrap="square">
        <a:spAutoFit/>
      </a:bodyPr>
      <a:lstStyle>
        <a:defPPr algn="ctr">
          <a:spcBef>
            <a:spcPts val="200"/>
          </a:spcBef>
          <a:defRPr b="1" dirty="0" smtClean="0">
            <a:solidFill>
              <a:srgbClr val="C00000"/>
            </a:solidFill>
            <a:latin typeface="Georgia" pitchFamily="18" charset="0"/>
            <a:ea typeface="Arial Unicode MS" pitchFamily="34" charset="-122"/>
            <a:cs typeface="Arial Unicode MS" pitchFamily="34" charset="-122"/>
            <a:sym typeface="Arial Unicode MS" pitchFamily="34" charset="-122"/>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2998</Words>
  <Application>Microsoft Office PowerPoint</Application>
  <PresentationFormat>全屏显示(4:3)</PresentationFormat>
  <Paragraphs>474</Paragraphs>
  <Slides>28</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28</vt:i4>
      </vt:variant>
    </vt:vector>
  </HeadingPairs>
  <TitlesOfParts>
    <vt:vector size="30" baseType="lpstr">
      <vt:lpstr>Office 主题</vt:lpstr>
      <vt:lpstr>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jedi</cp:lastModifiedBy>
  <cp:revision>217</cp:revision>
  <dcterms:created xsi:type="dcterms:W3CDTF">2013-05-08T06:12:06Z</dcterms:created>
  <dcterms:modified xsi:type="dcterms:W3CDTF">2013-11-13T01:03:57Z</dcterms:modified>
</cp:coreProperties>
</file>