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FDF99E"/>
    <a:srgbClr val="E6B5AD"/>
    <a:srgbClr val="CCD5EA"/>
    <a:srgbClr val="B1BE24"/>
    <a:srgbClr val="FFCC99"/>
    <a:srgbClr val="F4F2E5"/>
    <a:srgbClr val="000000"/>
    <a:srgbClr val="50555A"/>
    <a:srgbClr val="434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3038C-1847-4C80-9D5C-C23B03B71E2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1FFB-5B16-4018-9F25-D812EDA31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4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CED17-BE28-4263-86C0-F32FA5CBBF00}" type="datetimeFigureOut">
              <a:rPr lang="en-GB" smtClean="0"/>
              <a:pPr/>
              <a:t>04/11/2013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F4B75-8B49-4D52-8F11-B35E5BA839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181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1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3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3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5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1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4B75-8B49-4D52-8F11-B35E5BA839F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2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600" y="396000"/>
            <a:ext cx="6796800" cy="6840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600" y="2060888"/>
            <a:ext cx="6796800" cy="360000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73600" y="1604069"/>
            <a:ext cx="6769100" cy="432000"/>
          </a:xfrm>
        </p:spPr>
        <p:txBody>
          <a:bodyPr bIns="0" anchor="b" anchorCtr="0">
            <a:noAutofit/>
          </a:bodyPr>
          <a:lstStyle>
            <a:lvl1pPr>
              <a:buNone/>
              <a:defRPr sz="30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3600" y="396000"/>
            <a:ext cx="6796800" cy="684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3600" y="1080000"/>
            <a:ext cx="6796800" cy="432000"/>
          </a:xfrm>
        </p:spPr>
        <p:txBody>
          <a:bodyPr bIns="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600" y="1620000"/>
            <a:ext cx="42840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000"/>
            <a:ext cx="42840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Picture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600" y="1620001"/>
            <a:ext cx="4284000" cy="2188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000"/>
            <a:ext cx="4284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73600" y="3957439"/>
            <a:ext cx="4284000" cy="2188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U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600" y="1620001"/>
            <a:ext cx="4284000" cy="218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001"/>
            <a:ext cx="4284000" cy="218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73600" y="3957439"/>
            <a:ext cx="4284000" cy="218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4647600" y="3933056"/>
            <a:ext cx="4284000" cy="218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Content 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7600" y="1620001"/>
            <a:ext cx="4284000" cy="218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00" y="1628800"/>
            <a:ext cx="42840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647600" y="3957439"/>
            <a:ext cx="4284000" cy="218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600" y="1620000"/>
            <a:ext cx="4284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600" y="2261854"/>
            <a:ext cx="4284000" cy="3884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0000"/>
            <a:ext cx="4284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60800"/>
            <a:ext cx="4284000" cy="3884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893" y="291600"/>
            <a:ext cx="1746508" cy="917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601" y="692696"/>
            <a:ext cx="6562293" cy="864096"/>
          </a:xfrm>
          <a:prstGeom prst="rect">
            <a:avLst/>
          </a:prstGeom>
        </p:spPr>
        <p:txBody>
          <a:bodyPr vert="horz" lIns="90000" tIns="0" rIns="9144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600" y="1620000"/>
            <a:ext cx="85679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59808C33-1D45-4077-AC51-BA14B86656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7" r:id="rId7"/>
    <p:sldLayoutId id="2147483653" r:id="rId8"/>
    <p:sldLayoutId id="2147483654" r:id="rId9"/>
    <p:sldLayoutId id="2147483655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FF8500"/>
          </a:solidFill>
          <a:latin typeface="+mj-lt"/>
          <a:ea typeface="+mj-ea"/>
          <a:cs typeface="+mj-cs"/>
        </a:defRPr>
      </a:lvl1pPr>
    </p:titleStyle>
    <p:bodyStyle>
      <a:lvl1pPr marL="187200" indent="-187200" algn="l" defTabSz="914400" rtl="0" eaLnBrk="1" latinLnBrk="0" hangingPunct="1">
        <a:spcBef>
          <a:spcPts val="600"/>
        </a:spcBef>
        <a:spcAft>
          <a:spcPts val="600"/>
        </a:spcAft>
        <a:buClr>
          <a:srgbClr val="FF85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7200" algn="l" defTabSz="914400" rtl="0" eaLnBrk="1" latinLnBrk="0" hangingPunct="1">
        <a:spcBef>
          <a:spcPts val="600"/>
        </a:spcBef>
        <a:spcAft>
          <a:spcPts val="600"/>
        </a:spcAft>
        <a:buClr>
          <a:srgbClr val="FF8500"/>
        </a:buClr>
        <a:buSzPct val="108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7200" algn="l" defTabSz="914400" rtl="0" eaLnBrk="1" latinLnBrk="0" hangingPunct="1">
        <a:spcBef>
          <a:spcPts val="600"/>
        </a:spcBef>
        <a:spcAft>
          <a:spcPts val="600"/>
        </a:spcAft>
        <a:buClr>
          <a:srgbClr val="FF850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50" indent="-185738" algn="l" defTabSz="914400" rtl="0" eaLnBrk="1" latinLnBrk="0" hangingPunct="1">
        <a:spcBef>
          <a:spcPts val="600"/>
        </a:spcBef>
        <a:spcAft>
          <a:spcPts val="600"/>
        </a:spcAft>
        <a:buClr>
          <a:srgbClr val="FF850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187200" algn="l" defTabSz="914400" rtl="0" eaLnBrk="1" latinLnBrk="0" hangingPunct="1">
        <a:spcBef>
          <a:spcPts val="600"/>
        </a:spcBef>
        <a:spcAft>
          <a:spcPts val="600"/>
        </a:spcAft>
        <a:buClr>
          <a:srgbClr val="FF850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893" y="291600"/>
            <a:ext cx="1746508" cy="9174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China: air pollution and corporate social responsibility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zh-CN" altLang="en-US" dirty="0">
                <a:solidFill>
                  <a:srgbClr val="000000"/>
                </a:solidFill>
              </a:rPr>
              <a:t>大气污染及企业社会责任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5512" y="3861048"/>
            <a:ext cx="6796800" cy="360000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November 2013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04" y="692696"/>
            <a:ext cx="6627826" cy="864096"/>
          </a:xfrm>
        </p:spPr>
        <p:txBody>
          <a:bodyPr/>
          <a:lstStyle/>
          <a:p>
            <a:r>
              <a:rPr lang="en-US" altLang="zh-CN" dirty="0" smtClean="0"/>
              <a:t>The Case for China </a:t>
            </a:r>
            <a:r>
              <a:rPr lang="zh-CN" altLang="en-US" dirty="0" smtClean="0"/>
              <a:t>改变</a:t>
            </a:r>
            <a:r>
              <a:rPr lang="zh-CN" altLang="en-US" dirty="0"/>
              <a:t>刻不容缓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600" y="1620000"/>
            <a:ext cx="8330848" cy="584864"/>
          </a:xfrm>
        </p:spPr>
        <p:txBody>
          <a:bodyPr numCol="1"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b="1" dirty="0" smtClean="0"/>
              <a:t> </a:t>
            </a:r>
            <a:r>
              <a:rPr lang="en-GB" b="1" dirty="0" smtClean="0"/>
              <a:t>Pollution</a:t>
            </a:r>
            <a:r>
              <a:rPr lang="zh-CN" altLang="en-US" b="1" dirty="0" smtClean="0"/>
              <a:t>   大气污染恶化                  </a:t>
            </a:r>
            <a:r>
              <a:rPr lang="en-US" altLang="zh-CN" b="1" dirty="0" smtClean="0"/>
              <a:t>Awareness</a:t>
            </a:r>
            <a:r>
              <a:rPr lang="zh-CN" altLang="en-US" b="1" dirty="0" smtClean="0"/>
              <a:t>    公众知情上升     </a:t>
            </a:r>
            <a:r>
              <a:rPr lang="en-US" altLang="zh-CN" b="1" dirty="0" smtClean="0"/>
              <a:t>Health </a:t>
            </a:r>
            <a:r>
              <a:rPr lang="zh-CN" altLang="en-US" b="1" dirty="0" smtClean="0"/>
              <a:t>健康后果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2" descr="http://www.china-mike.com/wp-content/uploads/2011/04/china-polluted-chinese-city-smo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96"/>
          <a:stretch/>
        </p:blipFill>
        <p:spPr bwMode="auto">
          <a:xfrm>
            <a:off x="467544" y="2293791"/>
            <a:ext cx="3316639" cy="2923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Picture 6" descr="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120"/>
          <a:stretch/>
        </p:blipFill>
        <p:spPr bwMode="auto">
          <a:xfrm>
            <a:off x="4095475" y="2319300"/>
            <a:ext cx="2250136" cy="2926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2" descr="http://www.asiapacific.ca/sites/default/files/imagecache/nca_blog_main/woman_wearing_a_face_mas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1944216" cy="2957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29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Leadership </a:t>
            </a:r>
            <a:r>
              <a:rPr lang="zh-CN" altLang="en-US" dirty="0" smtClean="0"/>
              <a:t>领袖改变世界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4" name="Picture 2" descr="http://media.merchantcircle.com/23841905/world-globe_ful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984" y="1122087"/>
            <a:ext cx="5472607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838617" y="2294175"/>
            <a:ext cx="3436286" cy="3176736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494783" y="2832273"/>
            <a:ext cx="2007008" cy="2064804"/>
          </a:xfrm>
          <a:prstGeom prst="ellipse">
            <a:avLst/>
          </a:prstGeom>
          <a:blipFill dpi="0" rotWithShape="1">
            <a:blip r:embed="rId5"/>
            <a:srcRect/>
            <a:stretch>
              <a:fillRect l="-7000" r="-17000"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60316" y="177717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Technology                                                                                               Environment</a:t>
            </a:r>
          </a:p>
          <a:p>
            <a:endParaRPr lang="en-US" altLang="zh-CN" sz="1600" b="1" dirty="0"/>
          </a:p>
          <a:p>
            <a:r>
              <a:rPr lang="zh-CN" altLang="en-US" sz="1600" b="1" dirty="0" smtClean="0"/>
              <a:t>技术升级                                                                                                          环境治理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64842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Focus for Change </a:t>
            </a:r>
            <a:r>
              <a:rPr lang="zh-CN" altLang="en-US" dirty="0" smtClean="0"/>
              <a:t>改变的重点领域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32111" y="1772816"/>
            <a:ext cx="83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Regulation</a:t>
            </a:r>
            <a:r>
              <a:rPr lang="en-US" altLang="zh-CN" dirty="0" smtClean="0"/>
              <a:t> </a:t>
            </a:r>
            <a:r>
              <a:rPr lang="zh-CN" altLang="en-US" b="1" dirty="0" smtClean="0"/>
              <a:t>有效的监管          </a:t>
            </a:r>
            <a:r>
              <a:rPr lang="en-US" altLang="zh-CN" b="1" dirty="0" smtClean="0"/>
              <a:t>Vehicles</a:t>
            </a:r>
            <a:r>
              <a:rPr lang="zh-CN" altLang="en-US" b="1" dirty="0" smtClean="0"/>
              <a:t> 汽车尾气治理       </a:t>
            </a:r>
            <a:r>
              <a:rPr lang="en-US" altLang="zh-CN" b="1" dirty="0" smtClean="0"/>
              <a:t>New fuels </a:t>
            </a:r>
            <a:r>
              <a:rPr lang="zh-CN" altLang="en-US" b="1" dirty="0" smtClean="0"/>
              <a:t>替代燃料</a:t>
            </a:r>
            <a:endParaRPr lang="en-US" altLang="zh-CN" b="1" dirty="0" smtClean="0"/>
          </a:p>
        </p:txBody>
      </p:sp>
      <p:pic>
        <p:nvPicPr>
          <p:cNvPr id="6" name="Picture 2" descr="http://www.nation.com.pk/print_images/670/2012-12-06/china-vows-56b-to-cut-air-pollution-1354734580-40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7" y="2708920"/>
            <a:ext cx="2512049" cy="1880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Picture 2" descr="http://dontai.com/wp/wp-content/uploads/2009/04/beijingpollution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14" y="2708920"/>
            <a:ext cx="2670341" cy="1869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4" descr="http://factsanddetails.com/media/2/20080312-kitchen%20coal%20briquettes%202%20westport.k12.ct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" t="3509" r="3399" b="3600"/>
          <a:stretch/>
        </p:blipFill>
        <p:spPr bwMode="auto">
          <a:xfrm>
            <a:off x="6228184" y="2708920"/>
            <a:ext cx="2547275" cy="1842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5095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天然气的作用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" name="Picture 8" descr="http://energysmart.enernoc.com/Portals/202241/images/natural_g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2880320" cy="161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" name="Picture 6" descr="http://t2.gstatic.com/images?q=tbn:ANd9GcRPeTSI07RFwqHL5OU_iZIqdwgCfXEXbwfgZ-wcZVq8wIYspUyeDVabuWK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8"/>
          <a:stretch/>
        </p:blipFill>
        <p:spPr bwMode="auto">
          <a:xfrm>
            <a:off x="2644908" y="3054323"/>
            <a:ext cx="2880320" cy="1439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6" name="Picture 4" descr="http://www.powerengineeringint.com/content/dam/pei/print-articles/2012/oct/pembroke-power-station-1-1210pei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7"/>
          <a:stretch/>
        </p:blipFill>
        <p:spPr bwMode="auto">
          <a:xfrm>
            <a:off x="2644908" y="4629588"/>
            <a:ext cx="2880320" cy="1758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6012160" y="1556792"/>
            <a:ext cx="1728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In the home</a:t>
            </a:r>
          </a:p>
          <a:p>
            <a:r>
              <a:rPr lang="zh-CN" altLang="en-US" b="1" dirty="0" smtClean="0"/>
              <a:t>住宅</a:t>
            </a:r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In transport</a:t>
            </a:r>
            <a:endParaRPr lang="en-US" altLang="zh-CN" b="1" dirty="0"/>
          </a:p>
          <a:p>
            <a:r>
              <a:rPr lang="zh-CN" altLang="en-US" b="1" dirty="0" smtClean="0"/>
              <a:t>交通</a:t>
            </a:r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r>
              <a:rPr lang="en-US" altLang="zh-CN" b="1" dirty="0" smtClean="0"/>
              <a:t>In generation</a:t>
            </a:r>
            <a:endParaRPr lang="en-US" altLang="zh-CN" b="1" dirty="0"/>
          </a:p>
          <a:p>
            <a:r>
              <a:rPr lang="zh-CN" altLang="en-US" b="1" dirty="0" smtClean="0"/>
              <a:t>电力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628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r>
              <a:rPr lang="zh-CN" altLang="en-US" dirty="0" smtClean="0"/>
              <a:t>总结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Leadership </a:t>
            </a:r>
            <a:r>
              <a:rPr lang="zh-CN" altLang="en-US" dirty="0" smtClean="0"/>
              <a:t>有效</a:t>
            </a:r>
            <a:r>
              <a:rPr lang="zh-CN" altLang="en-US" dirty="0"/>
              <a:t>的领袖力</a:t>
            </a:r>
            <a:endParaRPr lang="en-US" altLang="zh-CN" dirty="0"/>
          </a:p>
          <a:p>
            <a:r>
              <a:rPr lang="en-GB" dirty="0"/>
              <a:t>Markets and </a:t>
            </a:r>
            <a:r>
              <a:rPr lang="en-GB" dirty="0" smtClean="0"/>
              <a:t>transparency </a:t>
            </a:r>
            <a:r>
              <a:rPr lang="zh-CN" altLang="en-US" dirty="0" smtClean="0"/>
              <a:t>市场化</a:t>
            </a:r>
            <a:r>
              <a:rPr lang="zh-CN" altLang="en-US" dirty="0"/>
              <a:t>和透明化</a:t>
            </a:r>
            <a:endParaRPr lang="en-GB" dirty="0"/>
          </a:p>
          <a:p>
            <a:r>
              <a:rPr lang="en-GB" dirty="0"/>
              <a:t>Regulation and </a:t>
            </a:r>
            <a:r>
              <a:rPr lang="en-GB" dirty="0" smtClean="0"/>
              <a:t>enforcement </a:t>
            </a:r>
            <a:r>
              <a:rPr lang="zh-CN" altLang="en-US" dirty="0" smtClean="0"/>
              <a:t>监管</a:t>
            </a:r>
            <a:r>
              <a:rPr lang="zh-CN" altLang="en-US" dirty="0"/>
              <a:t>与执行</a:t>
            </a:r>
            <a:endParaRPr lang="en-GB" dirty="0"/>
          </a:p>
          <a:p>
            <a:r>
              <a:rPr lang="en-GB" dirty="0"/>
              <a:t>Technology and </a:t>
            </a:r>
            <a:r>
              <a:rPr lang="en-GB" dirty="0" smtClean="0"/>
              <a:t>innovation </a:t>
            </a:r>
            <a:r>
              <a:rPr lang="zh-CN" altLang="en-US" dirty="0" smtClean="0"/>
              <a:t>技术</a:t>
            </a:r>
            <a:r>
              <a:rPr lang="zh-CN" altLang="en-US" dirty="0"/>
              <a:t>与革新</a:t>
            </a:r>
            <a:endParaRPr lang="en-GB" dirty="0"/>
          </a:p>
          <a:p>
            <a:r>
              <a:rPr lang="en-GB" dirty="0"/>
              <a:t>Renewables and </a:t>
            </a:r>
            <a:r>
              <a:rPr lang="en-GB" dirty="0" smtClean="0"/>
              <a:t>gas</a:t>
            </a:r>
            <a:r>
              <a:rPr lang="zh-CN" altLang="en-US" dirty="0" smtClean="0"/>
              <a:t> 可再生能源</a:t>
            </a:r>
            <a:r>
              <a:rPr lang="zh-CN" altLang="en-US" dirty="0"/>
              <a:t>和天然气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C33-1D45-4077-AC51-BA14B86656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373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:\Program Files\BG Templates\PowerPoint Logos\BG GROUP_(title)_(black).png"/>
  <p:tag name="LOGONAME" val="BG GROUP"/>
</p:tagLst>
</file>

<file path=ppt/theme/theme1.xml><?xml version="1.0" encoding="utf-8"?>
<a:theme xmlns:a="http://schemas.openxmlformats.org/drawingml/2006/main" name="Office Theme">
  <a:themeElements>
    <a:clrScheme name="BG Colours">
      <a:dk1>
        <a:sysClr val="windowText" lastClr="000000"/>
      </a:dk1>
      <a:lt1>
        <a:sysClr val="window" lastClr="FFFFFF"/>
      </a:lt1>
      <a:dk2>
        <a:srgbClr val="FF8500"/>
      </a:dk2>
      <a:lt2>
        <a:srgbClr val="EEECE1"/>
      </a:lt2>
      <a:accent1>
        <a:srgbClr val="FF8500"/>
      </a:accent1>
      <a:accent2>
        <a:srgbClr val="993300"/>
      </a:accent2>
      <a:accent3>
        <a:srgbClr val="FFCC99"/>
      </a:accent3>
      <a:accent4>
        <a:srgbClr val="666666"/>
      </a:accent4>
      <a:accent5>
        <a:srgbClr val="B1BE24"/>
      </a:accent5>
      <a:accent6>
        <a:srgbClr val="CCD5EA"/>
      </a:accent6>
      <a:hlink>
        <a:srgbClr val="0000FF"/>
      </a:hlink>
      <a:folHlink>
        <a:srgbClr val="800080"/>
      </a:folHlink>
    </a:clrScheme>
    <a:fontScheme name="BG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b5b2165e-8acf-48b8-a935-01f1f90977f0">
  <element uid="id_classification_businessvalue" value=""/>
</sisl>
</file>

<file path=customXml/itemProps1.xml><?xml version="1.0" encoding="utf-8"?>
<ds:datastoreItem xmlns:ds="http://schemas.openxmlformats.org/officeDocument/2006/customXml" ds:itemID="{4B459698-E829-4421-A711-81CF0883EB5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3127</TotalTime>
  <Words>112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China: air pollution and corporate social responsibility  大气污染及企业社会责任</vt:lpstr>
      <vt:lpstr>The Case for China 改变刻不容缓</vt:lpstr>
      <vt:lpstr>Leadership 领袖改变世界</vt:lpstr>
      <vt:lpstr>The Focus for Change 改变的重点领域</vt:lpstr>
      <vt:lpstr>天然气的作用</vt:lpstr>
      <vt:lpstr>Summary 总结</vt:lpstr>
    </vt:vector>
  </TitlesOfParts>
  <Company>BG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BG-Group template.pptx</dc:title>
  <dc:creator>Ren, Xianfang</dc:creator>
  <cp:keywords>Unclassified::</cp:keywords>
  <dc:description>Version 1.1.1</dc:description>
  <cp:lastModifiedBy>Ren, Xianfang</cp:lastModifiedBy>
  <cp:revision>55</cp:revision>
  <dcterms:modified xsi:type="dcterms:W3CDTF">2013-11-04T04:54:43Z</dcterms:modified>
  <dcterms:created xsi:type="dcterms:W3CDTF">2013-11-04T04:54:43Z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G Template">
    <vt:bool>true</vt:bool>
  </property>
  <property fmtid="{D5CDD505-2E9C-101B-9397-08002B2CF9AE}" pid="3" name="Presentation Type">
    <vt:lpwstr>BG Presentation</vt:lpwstr>
  </property>
  <property fmtid="{D5CDD505-2E9C-101B-9397-08002B2CF9AE}" pid="4" name="docIndexRef">
    <vt:lpwstr>3a939476-2deb-4b47-9237-435737cf6544</vt:lpwstr>
  </property>
  <property fmtid="{D5CDD505-2E9C-101B-9397-08002B2CF9AE}" pid="5" name="bjDocumentLabelXML">
    <vt:lpwstr>&lt;?xml version="1.0"?&gt;&lt;sisl xmlns:xsi="http://www.w3.org/2001/XMLSchema-instance" xmlns:xsd="http://www.w3.org/2001/XMLSchema" sislVersion="0" policy="b5b2165e-8acf-48b8-a935-01f1f90977f0" xmlns="http://www.boldonjames.com/2008/01/sie/internal/label"&gt;  &lt;el</vt:lpwstr>
  </property>
  <property fmtid="{D5CDD505-2E9C-101B-9397-08002B2CF9AE}" pid="6" name="bjDocumentLabelXML-0">
    <vt:lpwstr>ement uid="id_classification_businessvalue" value="" /&gt;&lt;/sisl&gt;</vt:lpwstr>
  </property>
  <property fmtid="{D5CDD505-2E9C-101B-9397-08002B2CF9AE}" pid="7" name="bjDocumentSecurityLabel">
    <vt:lpwstr>Unclassified</vt:lpwstr>
  </property>
</Properties>
</file>