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12" r:id="rId2"/>
    <p:sldMasterId id="2147483724" r:id="rId3"/>
    <p:sldMasterId id="2147483737" r:id="rId4"/>
    <p:sldMasterId id="2147483776" r:id="rId5"/>
    <p:sldMasterId id="2147483815" r:id="rId6"/>
    <p:sldMasterId id="2147483827" r:id="rId7"/>
    <p:sldMasterId id="2147483839" r:id="rId8"/>
  </p:sldMasterIdLst>
  <p:notesMasterIdLst>
    <p:notesMasterId r:id="rId40"/>
  </p:notesMasterIdLst>
  <p:sldIdLst>
    <p:sldId id="257" r:id="rId9"/>
    <p:sldId id="258" r:id="rId10"/>
    <p:sldId id="260" r:id="rId11"/>
    <p:sldId id="259" r:id="rId12"/>
    <p:sldId id="290" r:id="rId13"/>
    <p:sldId id="327" r:id="rId14"/>
    <p:sldId id="328" r:id="rId15"/>
    <p:sldId id="329" r:id="rId16"/>
    <p:sldId id="326" r:id="rId17"/>
    <p:sldId id="337" r:id="rId18"/>
    <p:sldId id="330" r:id="rId19"/>
    <p:sldId id="332" r:id="rId20"/>
    <p:sldId id="333" r:id="rId21"/>
    <p:sldId id="334" r:id="rId22"/>
    <p:sldId id="336" r:id="rId23"/>
    <p:sldId id="338" r:id="rId24"/>
    <p:sldId id="305" r:id="rId25"/>
    <p:sldId id="325" r:id="rId26"/>
    <p:sldId id="320" r:id="rId27"/>
    <p:sldId id="311" r:id="rId28"/>
    <p:sldId id="339" r:id="rId29"/>
    <p:sldId id="324" r:id="rId30"/>
    <p:sldId id="291" r:id="rId31"/>
    <p:sldId id="271" r:id="rId32"/>
    <p:sldId id="272" r:id="rId33"/>
    <p:sldId id="273" r:id="rId34"/>
    <p:sldId id="292" r:id="rId35"/>
    <p:sldId id="287" r:id="rId36"/>
    <p:sldId id="300" r:id="rId37"/>
    <p:sldId id="277" r:id="rId38"/>
    <p:sldId id="31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8595B"/>
    <a:srgbClr val="F0AB00"/>
    <a:srgbClr val="C5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325" autoAdjust="0"/>
  </p:normalViewPr>
  <p:slideViewPr>
    <p:cSldViewPr>
      <p:cViewPr varScale="1">
        <p:scale>
          <a:sx n="42" d="100"/>
          <a:sy n="42" d="100"/>
        </p:scale>
        <p:origin x="-21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nathan.Moch\Documents\Data%20&amp;%20Graphs\statistical_review_of_world_energy_2013_workboo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nya.suter\Documents\Events%20-%20Talking%20points\Data%20points%20for%20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0AB00"/>
            </a:solidFill>
            <a:ln>
              <a:noFill/>
            </a:ln>
          </c:spPr>
          <c:invertIfNegative val="0"/>
          <c:dPt>
            <c:idx val="0"/>
            <c:invertIfNegative val="0"/>
            <c:bubble3D val="0"/>
            <c:spPr>
              <a:solidFill>
                <a:srgbClr val="C51F24"/>
              </a:solidFill>
              <a:ln>
                <a:noFill/>
              </a:ln>
            </c:spPr>
          </c:dPt>
          <c:cat>
            <c:strRef>
              <c:f>'Installed capacity'!$A$6:$A$14</c:f>
              <c:strCache>
                <c:ptCount val="9"/>
                <c:pt idx="0">
                  <c:v>China         </c:v>
                </c:pt>
                <c:pt idx="1">
                  <c:v>United States       </c:v>
                </c:pt>
                <c:pt idx="2">
                  <c:v>Germany       </c:v>
                </c:pt>
                <c:pt idx="3">
                  <c:v>Spain           </c:v>
                </c:pt>
                <c:pt idx="4">
                  <c:v>Italy             </c:v>
                </c:pt>
                <c:pt idx="5">
                  <c:v>Japan          </c:v>
                </c:pt>
                <c:pt idx="6">
                  <c:v>India         </c:v>
                </c:pt>
                <c:pt idx="7">
                  <c:v>France          </c:v>
                </c:pt>
                <c:pt idx="8">
                  <c:v>Brazil          </c:v>
                </c:pt>
              </c:strCache>
            </c:strRef>
          </c:cat>
          <c:val>
            <c:numRef>
              <c:f>'Installed capacity'!$B$6:$B$14</c:f>
              <c:numCache>
                <c:formatCode>General</c:formatCode>
                <c:ptCount val="9"/>
                <c:pt idx="0">
                  <c:v>133</c:v>
                </c:pt>
                <c:pt idx="1">
                  <c:v>93</c:v>
                </c:pt>
                <c:pt idx="2">
                  <c:v>61</c:v>
                </c:pt>
                <c:pt idx="3">
                  <c:v>32</c:v>
                </c:pt>
                <c:pt idx="4">
                  <c:v>28</c:v>
                </c:pt>
                <c:pt idx="5">
                  <c:v>25</c:v>
                </c:pt>
                <c:pt idx="6">
                  <c:v>22</c:v>
                </c:pt>
                <c:pt idx="7">
                  <c:v>18</c:v>
                </c:pt>
                <c:pt idx="8">
                  <c:v>15</c:v>
                </c:pt>
              </c:numCache>
            </c:numRef>
          </c:val>
        </c:ser>
        <c:dLbls>
          <c:showLegendKey val="0"/>
          <c:showVal val="0"/>
          <c:showCatName val="0"/>
          <c:showSerName val="0"/>
          <c:showPercent val="0"/>
          <c:showBubbleSize val="0"/>
        </c:dLbls>
        <c:gapWidth val="150"/>
        <c:axId val="94491392"/>
        <c:axId val="94492928"/>
      </c:barChart>
      <c:catAx>
        <c:axId val="94491392"/>
        <c:scaling>
          <c:orientation val="minMax"/>
        </c:scaling>
        <c:delete val="0"/>
        <c:axPos val="b"/>
        <c:majorTickMark val="none"/>
        <c:minorTickMark val="none"/>
        <c:tickLblPos val="nextTo"/>
        <c:txPr>
          <a:bodyPr/>
          <a:lstStyle/>
          <a:p>
            <a:pPr>
              <a:defRPr sz="1400">
                <a:solidFill>
                  <a:srgbClr val="58595B"/>
                </a:solidFill>
                <a:latin typeface="Arial" pitchFamily="34" charset="0"/>
                <a:cs typeface="Arial" pitchFamily="34" charset="0"/>
              </a:defRPr>
            </a:pPr>
            <a:endParaRPr lang="zh-CN"/>
          </a:p>
        </c:txPr>
        <c:crossAx val="94492928"/>
        <c:crosses val="autoZero"/>
        <c:auto val="1"/>
        <c:lblAlgn val="ctr"/>
        <c:lblOffset val="100"/>
        <c:tickMarkSkip val="1"/>
        <c:noMultiLvlLbl val="0"/>
      </c:catAx>
      <c:valAx>
        <c:axId val="94492928"/>
        <c:scaling>
          <c:orientation val="minMax"/>
        </c:scaling>
        <c:delete val="0"/>
        <c:axPos val="l"/>
        <c:majorGridlines>
          <c:spPr>
            <a:ln>
              <a:solidFill>
                <a:srgbClr val="58595B">
                  <a:alpha val="25000"/>
                </a:srgbClr>
              </a:solidFill>
            </a:ln>
          </c:spPr>
        </c:majorGridlines>
        <c:title>
          <c:tx>
            <c:rich>
              <a:bodyPr rot="-5400000" vert="horz"/>
              <a:lstStyle/>
              <a:p>
                <a:pPr>
                  <a:defRPr>
                    <a:solidFill>
                      <a:srgbClr val="58595B"/>
                    </a:solidFill>
                  </a:defRPr>
                </a:pPr>
                <a:r>
                  <a:rPr lang="en-US" sz="1400" dirty="0" smtClean="0">
                    <a:solidFill>
                      <a:srgbClr val="58595B"/>
                    </a:solidFill>
                    <a:latin typeface="Arila"/>
                  </a:rPr>
                  <a:t>GW</a:t>
                </a:r>
                <a:endParaRPr lang="en-US" sz="1400" dirty="0">
                  <a:solidFill>
                    <a:srgbClr val="58595B"/>
                  </a:solidFill>
                  <a:latin typeface="Arila"/>
                </a:endParaRPr>
              </a:p>
            </c:rich>
          </c:tx>
          <c:layout>
            <c:manualLayout>
              <c:xMode val="edge"/>
              <c:yMode val="edge"/>
              <c:x val="3.663003663003663E-3"/>
              <c:y val="0.32943188186860073"/>
            </c:manualLayout>
          </c:layout>
          <c:overlay val="0"/>
        </c:title>
        <c:numFmt formatCode="General" sourceLinked="1"/>
        <c:majorTickMark val="none"/>
        <c:minorTickMark val="none"/>
        <c:tickLblPos val="nextTo"/>
        <c:spPr>
          <a:ln>
            <a:noFill/>
          </a:ln>
        </c:spPr>
        <c:txPr>
          <a:bodyPr/>
          <a:lstStyle/>
          <a:p>
            <a:pPr>
              <a:defRPr sz="1400">
                <a:solidFill>
                  <a:srgbClr val="58595B"/>
                </a:solidFill>
                <a:latin typeface="Arial" pitchFamily="34" charset="0"/>
                <a:cs typeface="Arial" pitchFamily="34" charset="0"/>
              </a:defRPr>
            </a:pPr>
            <a:endParaRPr lang="zh-CN"/>
          </a:p>
        </c:txPr>
        <c:crossAx val="944913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0695435591946"/>
          <c:y val="4.5993539269129823E-2"/>
          <c:w val="0.6905585503224837"/>
          <c:h val="0.80794952554007671"/>
        </c:manualLayout>
      </c:layout>
      <c:lineChart>
        <c:grouping val="standard"/>
        <c:varyColors val="0"/>
        <c:ser>
          <c:idx val="0"/>
          <c:order val="0"/>
          <c:tx>
            <c:strRef>
              <c:f>'Wind capacity'!$F$67</c:f>
              <c:strCache>
                <c:ptCount val="1"/>
                <c:pt idx="0">
                  <c:v>China</c:v>
                </c:pt>
              </c:strCache>
            </c:strRef>
          </c:tx>
          <c:spPr>
            <a:ln w="53975">
              <a:solidFill>
                <a:srgbClr val="C51F24"/>
              </a:solidFill>
            </a:ln>
          </c:spPr>
          <c:marker>
            <c:symbol val="none"/>
          </c:marker>
          <c:cat>
            <c:numRef>
              <c:f>'Wind capacity'!$G$66:$S$66</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'Wind capacity'!$G$67:$S$67</c:f>
              <c:numCache>
                <c:formatCode>General</c:formatCode>
                <c:ptCount val="13"/>
                <c:pt idx="0">
                  <c:v>0.35199999999999998</c:v>
                </c:pt>
                <c:pt idx="1">
                  <c:v>0.40600000000000003</c:v>
                </c:pt>
                <c:pt idx="2">
                  <c:v>0.47299999999999998</c:v>
                </c:pt>
                <c:pt idx="3">
                  <c:v>0.57099999999999995</c:v>
                </c:pt>
                <c:pt idx="4">
                  <c:v>0.76900000000000002</c:v>
                </c:pt>
                <c:pt idx="5">
                  <c:v>1.264</c:v>
                </c:pt>
                <c:pt idx="6">
                  <c:v>2.5880000000000001</c:v>
                </c:pt>
                <c:pt idx="7">
                  <c:v>5.875</c:v>
                </c:pt>
                <c:pt idx="8">
                  <c:v>12.121</c:v>
                </c:pt>
                <c:pt idx="9">
                  <c:v>25.853000000000002</c:v>
                </c:pt>
                <c:pt idx="10">
                  <c:v>44.780999999999999</c:v>
                </c:pt>
                <c:pt idx="11">
                  <c:v>62.411999999999999</c:v>
                </c:pt>
                <c:pt idx="12">
                  <c:v>75.372</c:v>
                </c:pt>
              </c:numCache>
            </c:numRef>
          </c:val>
          <c:smooth val="0"/>
        </c:ser>
        <c:ser>
          <c:idx val="1"/>
          <c:order val="1"/>
          <c:tx>
            <c:strRef>
              <c:f>'Wind capacity'!$F$68</c:f>
              <c:strCache>
                <c:ptCount val="1"/>
                <c:pt idx="0">
                  <c:v>Germany</c:v>
                </c:pt>
              </c:strCache>
            </c:strRef>
          </c:tx>
          <c:spPr>
            <a:ln w="53975">
              <a:solidFill>
                <a:srgbClr val="97BD3D"/>
              </a:solidFill>
            </a:ln>
          </c:spPr>
          <c:marker>
            <c:symbol val="none"/>
          </c:marker>
          <c:cat>
            <c:numRef>
              <c:f>'Wind capacity'!$G$66:$S$66</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'Wind capacity'!$G$68:$S$68</c:f>
              <c:numCache>
                <c:formatCode>General</c:formatCode>
                <c:ptCount val="13"/>
                <c:pt idx="0">
                  <c:v>6.0970000000000004</c:v>
                </c:pt>
                <c:pt idx="1">
                  <c:v>8.75</c:v>
                </c:pt>
                <c:pt idx="2">
                  <c:v>11.989000000000001</c:v>
                </c:pt>
                <c:pt idx="3">
                  <c:v>14.603999999999999</c:v>
                </c:pt>
                <c:pt idx="4">
                  <c:v>16.623000000000001</c:v>
                </c:pt>
                <c:pt idx="5">
                  <c:v>18.39</c:v>
                </c:pt>
                <c:pt idx="6">
                  <c:v>20.579000000000001</c:v>
                </c:pt>
                <c:pt idx="7">
                  <c:v>22.193999999999999</c:v>
                </c:pt>
                <c:pt idx="8">
                  <c:v>23.826000000000001</c:v>
                </c:pt>
                <c:pt idx="9">
                  <c:v>25.702999999999999</c:v>
                </c:pt>
                <c:pt idx="10">
                  <c:v>27.190999999999999</c:v>
                </c:pt>
                <c:pt idx="11">
                  <c:v>29.071000000000002</c:v>
                </c:pt>
                <c:pt idx="12">
                  <c:v>31.315000000000001</c:v>
                </c:pt>
              </c:numCache>
            </c:numRef>
          </c:val>
          <c:smooth val="0"/>
        </c:ser>
        <c:ser>
          <c:idx val="2"/>
          <c:order val="2"/>
          <c:tx>
            <c:strRef>
              <c:f>'Wind capacity'!$F$69</c:f>
              <c:strCache>
                <c:ptCount val="1"/>
                <c:pt idx="0">
                  <c:v>India</c:v>
                </c:pt>
              </c:strCache>
            </c:strRef>
          </c:tx>
          <c:spPr>
            <a:ln w="53975">
              <a:solidFill>
                <a:srgbClr val="F0AB00"/>
              </a:solidFill>
            </a:ln>
          </c:spPr>
          <c:marker>
            <c:symbol val="none"/>
          </c:marker>
          <c:cat>
            <c:numRef>
              <c:f>'Wind capacity'!$G$66:$S$66</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'Wind capacity'!$G$69:$S$69</c:f>
              <c:numCache>
                <c:formatCode>General</c:formatCode>
                <c:ptCount val="13"/>
                <c:pt idx="0">
                  <c:v>1.22</c:v>
                </c:pt>
                <c:pt idx="1">
                  <c:v>1.456</c:v>
                </c:pt>
                <c:pt idx="2">
                  <c:v>1.702</c:v>
                </c:pt>
                <c:pt idx="3">
                  <c:v>2.125</c:v>
                </c:pt>
                <c:pt idx="4">
                  <c:v>3</c:v>
                </c:pt>
                <c:pt idx="5">
                  <c:v>4.43</c:v>
                </c:pt>
                <c:pt idx="6">
                  <c:v>6.27</c:v>
                </c:pt>
                <c:pt idx="7">
                  <c:v>7.8449999999999998</c:v>
                </c:pt>
                <c:pt idx="8">
                  <c:v>9.6549999999999994</c:v>
                </c:pt>
                <c:pt idx="9">
                  <c:v>10.926</c:v>
                </c:pt>
                <c:pt idx="10">
                  <c:v>13.065</c:v>
                </c:pt>
                <c:pt idx="11">
                  <c:v>16.178999999999998</c:v>
                </c:pt>
                <c:pt idx="12">
                  <c:v>18.420400000000001</c:v>
                </c:pt>
              </c:numCache>
            </c:numRef>
          </c:val>
          <c:smooth val="0"/>
        </c:ser>
        <c:ser>
          <c:idx val="3"/>
          <c:order val="3"/>
          <c:tx>
            <c:strRef>
              <c:f>'Wind capacity'!$F$70</c:f>
              <c:strCache>
                <c:ptCount val="1"/>
                <c:pt idx="0">
                  <c:v>United States</c:v>
                </c:pt>
              </c:strCache>
            </c:strRef>
          </c:tx>
          <c:spPr>
            <a:ln w="53975">
              <a:solidFill>
                <a:srgbClr val="1F497D"/>
              </a:solidFill>
            </a:ln>
          </c:spPr>
          <c:marker>
            <c:symbol val="none"/>
          </c:marker>
          <c:cat>
            <c:numRef>
              <c:f>'Wind capacity'!$G$66:$S$66</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'Wind capacity'!$G$70:$S$70</c:f>
              <c:numCache>
                <c:formatCode>General</c:formatCode>
                <c:ptCount val="13"/>
                <c:pt idx="0">
                  <c:v>2.61</c:v>
                </c:pt>
                <c:pt idx="1">
                  <c:v>4.2450000000000001</c:v>
                </c:pt>
                <c:pt idx="2">
                  <c:v>4.6740000000000004</c:v>
                </c:pt>
                <c:pt idx="3">
                  <c:v>6.3609999999999998</c:v>
                </c:pt>
                <c:pt idx="4">
                  <c:v>6.75</c:v>
                </c:pt>
                <c:pt idx="5">
                  <c:v>9.1809999999999992</c:v>
                </c:pt>
                <c:pt idx="6">
                  <c:v>11.635</c:v>
                </c:pt>
                <c:pt idx="7">
                  <c:v>16.879000000000001</c:v>
                </c:pt>
                <c:pt idx="8">
                  <c:v>25.236999999999998</c:v>
                </c:pt>
                <c:pt idx="9">
                  <c:v>35.158999999999999</c:v>
                </c:pt>
                <c:pt idx="10">
                  <c:v>40.274000000000001</c:v>
                </c:pt>
                <c:pt idx="11">
                  <c:v>47.084000000000003</c:v>
                </c:pt>
                <c:pt idx="12">
                  <c:v>60.207999999999998</c:v>
                </c:pt>
              </c:numCache>
            </c:numRef>
          </c:val>
          <c:smooth val="0"/>
        </c:ser>
        <c:dLbls>
          <c:showLegendKey val="0"/>
          <c:showVal val="0"/>
          <c:showCatName val="0"/>
          <c:showSerName val="0"/>
          <c:showPercent val="0"/>
          <c:showBubbleSize val="0"/>
        </c:dLbls>
        <c:marker val="1"/>
        <c:smooth val="0"/>
        <c:axId val="93621632"/>
        <c:axId val="93631616"/>
      </c:lineChart>
      <c:catAx>
        <c:axId val="93621632"/>
        <c:scaling>
          <c:orientation val="minMax"/>
        </c:scaling>
        <c:delete val="0"/>
        <c:axPos val="b"/>
        <c:numFmt formatCode="General" sourceLinked="1"/>
        <c:majorTickMark val="out"/>
        <c:minorTickMark val="none"/>
        <c:tickLblPos val="nextTo"/>
        <c:txPr>
          <a:bodyPr rot="-3000000"/>
          <a:lstStyle/>
          <a:p>
            <a:pPr>
              <a:defRPr sz="1800"/>
            </a:pPr>
            <a:endParaRPr lang="zh-CN"/>
          </a:p>
        </c:txPr>
        <c:crossAx val="93631616"/>
        <c:crosses val="autoZero"/>
        <c:auto val="1"/>
        <c:lblAlgn val="ctr"/>
        <c:lblOffset val="100"/>
        <c:tickLblSkip val="2"/>
        <c:noMultiLvlLbl val="0"/>
      </c:catAx>
      <c:valAx>
        <c:axId val="93631616"/>
        <c:scaling>
          <c:orientation val="minMax"/>
        </c:scaling>
        <c:delete val="0"/>
        <c:axPos val="l"/>
        <c:majorGridlines/>
        <c:title>
          <c:tx>
            <c:rich>
              <a:bodyPr rot="-5400000" vert="horz"/>
              <a:lstStyle/>
              <a:p>
                <a:pPr>
                  <a:defRPr sz="1600"/>
                </a:pPr>
                <a:r>
                  <a:rPr lang="en-US" sz="1600"/>
                  <a:t>Total Installed Wind Capacity (GW)</a:t>
                </a:r>
              </a:p>
            </c:rich>
          </c:tx>
          <c:layout/>
          <c:overlay val="0"/>
        </c:title>
        <c:numFmt formatCode="General" sourceLinked="1"/>
        <c:majorTickMark val="out"/>
        <c:minorTickMark val="none"/>
        <c:tickLblPos val="nextTo"/>
        <c:txPr>
          <a:bodyPr/>
          <a:lstStyle/>
          <a:p>
            <a:pPr>
              <a:defRPr sz="1600"/>
            </a:pPr>
            <a:endParaRPr lang="zh-CN"/>
          </a:p>
        </c:txPr>
        <c:crossAx val="93621632"/>
        <c:crosses val="autoZero"/>
        <c:crossBetween val="between"/>
      </c:valAx>
    </c:plotArea>
    <c:legend>
      <c:legendPos val="r"/>
      <c:layout/>
      <c:overlay val="0"/>
      <c:txPr>
        <a:bodyPr/>
        <a:lstStyle/>
        <a:p>
          <a:pPr>
            <a:defRPr sz="1600"/>
          </a:pPr>
          <a:endParaRPr lang="zh-CN"/>
        </a:p>
      </c:txPr>
    </c:legend>
    <c:plotVisOnly val="1"/>
    <c:dispBlanksAs val="gap"/>
    <c:showDLblsOverMax val="0"/>
  </c:chart>
  <c:txPr>
    <a:bodyPr/>
    <a:lstStyle/>
    <a:p>
      <a:pPr>
        <a:defRPr>
          <a:latin typeface="Arial" pitchFamily="34" charset="0"/>
          <a:cs typeface="Arial"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0AB00"/>
            </a:solidFill>
            <a:ln>
              <a:noFill/>
            </a:ln>
          </c:spPr>
          <c:invertIfNegative val="0"/>
          <c:dPt>
            <c:idx val="14"/>
            <c:invertIfNegative val="0"/>
            <c:bubble3D val="0"/>
          </c:dPt>
          <c:dPt>
            <c:idx val="15"/>
            <c:invertIfNegative val="0"/>
            <c:bubble3D val="0"/>
          </c:dPt>
          <c:cat>
            <c:strRef>
              <c:f>Sheet1!$A$1:$A$18</c:f>
              <c:strCache>
                <c:ptCount val="18"/>
                <c:pt idx="0">
                  <c:v>Syria</c:v>
                </c:pt>
                <c:pt idx="1">
                  <c:v>Nepal</c:v>
                </c:pt>
                <c:pt idx="2">
                  <c:v>Lebanon</c:v>
                </c:pt>
                <c:pt idx="3">
                  <c:v>Cambodia</c:v>
                </c:pt>
                <c:pt idx="4">
                  <c:v>Morocco</c:v>
                </c:pt>
                <c:pt idx="5">
                  <c:v>Algeria</c:v>
                </c:pt>
                <c:pt idx="6">
                  <c:v>Peru</c:v>
                </c:pt>
                <c:pt idx="7">
                  <c:v>Benin</c:v>
                </c:pt>
                <c:pt idx="8">
                  <c:v>Bangladesh</c:v>
                </c:pt>
                <c:pt idx="9">
                  <c:v>Egypt</c:v>
                </c:pt>
                <c:pt idx="10">
                  <c:v>Pakistan</c:v>
                </c:pt>
                <c:pt idx="11">
                  <c:v>Iran</c:v>
                </c:pt>
                <c:pt idx="12">
                  <c:v>Nigeria</c:v>
                </c:pt>
                <c:pt idx="13">
                  <c:v>C.A.R.</c:v>
                </c:pt>
                <c:pt idx="14">
                  <c:v>Average</c:v>
                </c:pt>
                <c:pt idx="15">
                  <c:v>China</c:v>
                </c:pt>
                <c:pt idx="16">
                  <c:v>Tajikistan</c:v>
                </c:pt>
                <c:pt idx="17">
                  <c:v>Ghana</c:v>
                </c:pt>
              </c:strCache>
            </c:strRef>
          </c:cat>
          <c:val>
            <c:numRef>
              <c:f>Sheet1!$B$1:$B$18</c:f>
              <c:numCache>
                <c:formatCode>General</c:formatCode>
                <c:ptCount val="18"/>
                <c:pt idx="0">
                  <c:v>3.6</c:v>
                </c:pt>
                <c:pt idx="1">
                  <c:v>3.6</c:v>
                </c:pt>
                <c:pt idx="2">
                  <c:v>3.75</c:v>
                </c:pt>
                <c:pt idx="3">
                  <c:v>3.75</c:v>
                </c:pt>
                <c:pt idx="4">
                  <c:v>3.8</c:v>
                </c:pt>
                <c:pt idx="5">
                  <c:v>3.85</c:v>
                </c:pt>
                <c:pt idx="6">
                  <c:v>3.9</c:v>
                </c:pt>
                <c:pt idx="7">
                  <c:v>4</c:v>
                </c:pt>
                <c:pt idx="8">
                  <c:v>4</c:v>
                </c:pt>
                <c:pt idx="9">
                  <c:v>4.7</c:v>
                </c:pt>
                <c:pt idx="10">
                  <c:v>6</c:v>
                </c:pt>
                <c:pt idx="11">
                  <c:v>7.2</c:v>
                </c:pt>
                <c:pt idx="12">
                  <c:v>7.4</c:v>
                </c:pt>
                <c:pt idx="13">
                  <c:v>8</c:v>
                </c:pt>
                <c:pt idx="14">
                  <c:v>8</c:v>
                </c:pt>
                <c:pt idx="15">
                  <c:v>9.1999999999999993</c:v>
                </c:pt>
                <c:pt idx="16">
                  <c:v>9.5</c:v>
                </c:pt>
                <c:pt idx="17">
                  <c:v>9.6</c:v>
                </c:pt>
              </c:numCache>
            </c:numRef>
          </c:val>
        </c:ser>
        <c:dLbls>
          <c:showLegendKey val="0"/>
          <c:showVal val="0"/>
          <c:showCatName val="0"/>
          <c:showSerName val="0"/>
          <c:showPercent val="0"/>
          <c:showBubbleSize val="0"/>
        </c:dLbls>
        <c:gapWidth val="96"/>
        <c:axId val="93667328"/>
        <c:axId val="93668864"/>
      </c:barChart>
      <c:catAx>
        <c:axId val="93667328"/>
        <c:scaling>
          <c:orientation val="minMax"/>
        </c:scaling>
        <c:delete val="0"/>
        <c:axPos val="b"/>
        <c:majorTickMark val="none"/>
        <c:minorTickMark val="none"/>
        <c:tickLblPos val="nextTo"/>
        <c:txPr>
          <a:bodyPr/>
          <a:lstStyle/>
          <a:p>
            <a:pPr>
              <a:defRPr sz="1400">
                <a:solidFill>
                  <a:srgbClr val="58595B"/>
                </a:solidFill>
                <a:latin typeface="Arial" pitchFamily="34" charset="0"/>
                <a:cs typeface="Arial" pitchFamily="34" charset="0"/>
              </a:defRPr>
            </a:pPr>
            <a:endParaRPr lang="zh-CN"/>
          </a:p>
        </c:txPr>
        <c:crossAx val="93668864"/>
        <c:crosses val="autoZero"/>
        <c:auto val="1"/>
        <c:lblAlgn val="ctr"/>
        <c:lblOffset val="100"/>
        <c:noMultiLvlLbl val="0"/>
      </c:catAx>
      <c:valAx>
        <c:axId val="93668864"/>
        <c:scaling>
          <c:orientation val="minMax"/>
          <c:max val="10"/>
        </c:scaling>
        <c:delete val="0"/>
        <c:axPos val="l"/>
        <c:majorGridlines>
          <c:spPr>
            <a:ln>
              <a:solidFill>
                <a:srgbClr val="58595B">
                  <a:alpha val="25000"/>
                </a:srgbClr>
              </a:solidFill>
            </a:ln>
          </c:spPr>
        </c:majorGridlines>
        <c:title>
          <c:tx>
            <c:rich>
              <a:bodyPr rot="-5400000" vert="horz"/>
              <a:lstStyle/>
              <a:p>
                <a:pPr>
                  <a:defRPr sz="1400" b="1">
                    <a:solidFill>
                      <a:srgbClr val="58595B"/>
                    </a:solidFill>
                    <a:latin typeface="Arial" pitchFamily="34" charset="0"/>
                    <a:cs typeface="Arial" pitchFamily="34" charset="0"/>
                  </a:defRPr>
                </a:pPr>
                <a:r>
                  <a:rPr lang="en-US" sz="1400" b="1" dirty="0">
                    <a:solidFill>
                      <a:srgbClr val="58595B"/>
                    </a:solidFill>
                    <a:latin typeface="Arial" pitchFamily="34" charset="0"/>
                    <a:cs typeface="Arial" pitchFamily="34" charset="0"/>
                  </a:rPr>
                  <a:t>Cost of </a:t>
                </a:r>
                <a:r>
                  <a:rPr lang="en-US" sz="1400" b="1" dirty="0" smtClean="0">
                    <a:solidFill>
                      <a:srgbClr val="58595B"/>
                    </a:solidFill>
                    <a:latin typeface="Arial" pitchFamily="34" charset="0"/>
                    <a:cs typeface="Arial" pitchFamily="34" charset="0"/>
                  </a:rPr>
                  <a:t>environmental </a:t>
                </a:r>
                <a:r>
                  <a:rPr lang="en-US" sz="1400" b="1" dirty="0">
                    <a:solidFill>
                      <a:srgbClr val="58595B"/>
                    </a:solidFill>
                    <a:latin typeface="Arial" pitchFamily="34" charset="0"/>
                    <a:cs typeface="Arial" pitchFamily="34" charset="0"/>
                  </a:rPr>
                  <a:t>degradation </a:t>
                </a:r>
                <a:r>
                  <a:rPr lang="en-US" sz="1400" b="1" dirty="0" smtClean="0">
                    <a:solidFill>
                      <a:srgbClr val="58595B"/>
                    </a:solidFill>
                    <a:latin typeface="Arial" pitchFamily="34" charset="0"/>
                    <a:cs typeface="Arial" pitchFamily="34" charset="0"/>
                  </a:rPr>
                  <a:t>as</a:t>
                </a:r>
              </a:p>
              <a:p>
                <a:pPr>
                  <a:defRPr sz="1400" b="1">
                    <a:solidFill>
                      <a:srgbClr val="58595B"/>
                    </a:solidFill>
                    <a:latin typeface="Arial" pitchFamily="34" charset="0"/>
                    <a:cs typeface="Arial" pitchFamily="34" charset="0"/>
                  </a:defRPr>
                </a:pPr>
                <a:r>
                  <a:rPr lang="en-US" sz="1400" b="1" dirty="0" smtClean="0">
                    <a:solidFill>
                      <a:srgbClr val="58595B"/>
                    </a:solidFill>
                    <a:latin typeface="Arial" pitchFamily="34" charset="0"/>
                    <a:cs typeface="Arial" pitchFamily="34" charset="0"/>
                  </a:rPr>
                  <a:t> </a:t>
                </a:r>
                <a:r>
                  <a:rPr lang="en-US" sz="1400" b="1" dirty="0">
                    <a:solidFill>
                      <a:srgbClr val="58595B"/>
                    </a:solidFill>
                    <a:latin typeface="Arial" pitchFamily="34" charset="0"/>
                    <a:cs typeface="Arial" pitchFamily="34" charset="0"/>
                  </a:rPr>
                  <a:t>% of GDP equivalent</a:t>
                </a:r>
              </a:p>
            </c:rich>
          </c:tx>
          <c:layout>
            <c:manualLayout>
              <c:xMode val="edge"/>
              <c:yMode val="edge"/>
              <c:x val="1.5265340465172186E-3"/>
              <c:y val="3.709087645175628E-2"/>
            </c:manualLayout>
          </c:layout>
          <c:overlay val="0"/>
        </c:title>
        <c:numFmt formatCode="General" sourceLinked="1"/>
        <c:majorTickMark val="none"/>
        <c:minorTickMark val="none"/>
        <c:tickLblPos val="nextTo"/>
        <c:spPr>
          <a:ln>
            <a:noFill/>
          </a:ln>
        </c:spPr>
        <c:txPr>
          <a:bodyPr/>
          <a:lstStyle/>
          <a:p>
            <a:pPr>
              <a:defRPr sz="1400">
                <a:solidFill>
                  <a:srgbClr val="58595B"/>
                </a:solidFill>
                <a:latin typeface="Arial" pitchFamily="34" charset="0"/>
                <a:cs typeface="Arial" pitchFamily="34" charset="0"/>
              </a:defRPr>
            </a:pPr>
            <a:endParaRPr lang="zh-CN"/>
          </a:p>
        </c:txPr>
        <c:crossAx val="93667328"/>
        <c:crosses val="autoZero"/>
        <c:crossBetween val="between"/>
        <c:majorUnit val="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India</c:v>
                </c:pt>
              </c:strCache>
            </c:strRef>
          </c:tx>
          <c:spPr>
            <a:solidFill>
              <a:srgbClr val="F0AB00"/>
            </a:solidFill>
          </c:spPr>
          <c:invertIfNegative val="0"/>
          <c:cat>
            <c:strRef>
              <c:f>Sheet2!$A$2:$A$8</c:f>
              <c:strCache>
                <c:ptCount val="7"/>
                <c:pt idx="0">
                  <c:v>GDP</c:v>
                </c:pt>
                <c:pt idx="1">
                  <c:v>CO2</c:v>
                </c:pt>
                <c:pt idx="2">
                  <c:v>Steel</c:v>
                </c:pt>
                <c:pt idx="3">
                  <c:v>Coal</c:v>
                </c:pt>
                <c:pt idx="4">
                  <c:v>Timber</c:v>
                </c:pt>
                <c:pt idx="5">
                  <c:v>Palm Oil</c:v>
                </c:pt>
                <c:pt idx="6">
                  <c:v>Fish</c:v>
                </c:pt>
              </c:strCache>
            </c:strRef>
          </c:cat>
          <c:val>
            <c:numRef>
              <c:f>Sheet2!$B$2:$B$8</c:f>
              <c:numCache>
                <c:formatCode>General</c:formatCode>
                <c:ptCount val="7"/>
                <c:pt idx="0">
                  <c:v>0.03</c:v>
                </c:pt>
                <c:pt idx="1">
                  <c:v>0.06</c:v>
                </c:pt>
                <c:pt idx="2">
                  <c:v>0.05</c:v>
                </c:pt>
                <c:pt idx="3">
                  <c:v>0.09</c:v>
                </c:pt>
                <c:pt idx="4">
                  <c:v>0.1</c:v>
                </c:pt>
                <c:pt idx="5">
                  <c:v>0.14000000000000001</c:v>
                </c:pt>
                <c:pt idx="6">
                  <c:v>0.05</c:v>
                </c:pt>
              </c:numCache>
            </c:numRef>
          </c:val>
        </c:ser>
        <c:ser>
          <c:idx val="1"/>
          <c:order val="1"/>
          <c:tx>
            <c:strRef>
              <c:f>Sheet2!$C$1</c:f>
              <c:strCache>
                <c:ptCount val="1"/>
                <c:pt idx="0">
                  <c:v>China</c:v>
                </c:pt>
              </c:strCache>
            </c:strRef>
          </c:tx>
          <c:spPr>
            <a:solidFill>
              <a:srgbClr val="C51F24"/>
            </a:solidFill>
          </c:spPr>
          <c:invertIfNegative val="0"/>
          <c:cat>
            <c:strRef>
              <c:f>Sheet2!$A$2:$A$8</c:f>
              <c:strCache>
                <c:ptCount val="7"/>
                <c:pt idx="0">
                  <c:v>GDP</c:v>
                </c:pt>
                <c:pt idx="1">
                  <c:v>CO2</c:v>
                </c:pt>
                <c:pt idx="2">
                  <c:v>Steel</c:v>
                </c:pt>
                <c:pt idx="3">
                  <c:v>Coal</c:v>
                </c:pt>
                <c:pt idx="4">
                  <c:v>Timber</c:v>
                </c:pt>
                <c:pt idx="5">
                  <c:v>Palm Oil</c:v>
                </c:pt>
                <c:pt idx="6">
                  <c:v>Fish</c:v>
                </c:pt>
              </c:strCache>
            </c:strRef>
          </c:cat>
          <c:val>
            <c:numRef>
              <c:f>Sheet2!$C$2:$C$8</c:f>
              <c:numCache>
                <c:formatCode>General</c:formatCode>
                <c:ptCount val="7"/>
                <c:pt idx="0">
                  <c:v>0.1</c:v>
                </c:pt>
                <c:pt idx="1">
                  <c:v>0.28000000000000003</c:v>
                </c:pt>
                <c:pt idx="2">
                  <c:v>0.43</c:v>
                </c:pt>
                <c:pt idx="3">
                  <c:v>0.46</c:v>
                </c:pt>
                <c:pt idx="4">
                  <c:v>0.1</c:v>
                </c:pt>
                <c:pt idx="5">
                  <c:v>0.15</c:v>
                </c:pt>
                <c:pt idx="6">
                  <c:v>0.15</c:v>
                </c:pt>
              </c:numCache>
            </c:numRef>
          </c:val>
        </c:ser>
        <c:dLbls>
          <c:showLegendKey val="0"/>
          <c:showVal val="0"/>
          <c:showCatName val="0"/>
          <c:showSerName val="0"/>
          <c:showPercent val="0"/>
          <c:showBubbleSize val="0"/>
        </c:dLbls>
        <c:gapWidth val="45"/>
        <c:overlap val="-30"/>
        <c:axId val="93726208"/>
        <c:axId val="93727744"/>
      </c:barChart>
      <c:catAx>
        <c:axId val="93726208"/>
        <c:scaling>
          <c:orientation val="minMax"/>
        </c:scaling>
        <c:delete val="0"/>
        <c:axPos val="b"/>
        <c:majorTickMark val="out"/>
        <c:minorTickMark val="none"/>
        <c:tickLblPos val="nextTo"/>
        <c:txPr>
          <a:bodyPr/>
          <a:lstStyle/>
          <a:p>
            <a:pPr>
              <a:defRPr sz="1400">
                <a:solidFill>
                  <a:srgbClr val="58595B"/>
                </a:solidFill>
                <a:latin typeface="Arial" pitchFamily="34" charset="0"/>
                <a:cs typeface="Arial" pitchFamily="34" charset="0"/>
              </a:defRPr>
            </a:pPr>
            <a:endParaRPr lang="zh-CN"/>
          </a:p>
        </c:txPr>
        <c:crossAx val="93727744"/>
        <c:crosses val="autoZero"/>
        <c:auto val="1"/>
        <c:lblAlgn val="ctr"/>
        <c:lblOffset val="100"/>
        <c:noMultiLvlLbl val="0"/>
      </c:catAx>
      <c:valAx>
        <c:axId val="93727744"/>
        <c:scaling>
          <c:orientation val="minMax"/>
        </c:scaling>
        <c:delete val="0"/>
        <c:axPos val="l"/>
        <c:majorGridlines>
          <c:spPr>
            <a:ln>
              <a:solidFill>
                <a:srgbClr val="58595B">
                  <a:alpha val="26000"/>
                </a:srgbClr>
              </a:solidFill>
            </a:ln>
          </c:spPr>
        </c:majorGridlines>
        <c:numFmt formatCode="0%" sourceLinked="0"/>
        <c:majorTickMark val="out"/>
        <c:minorTickMark val="none"/>
        <c:tickLblPos val="nextTo"/>
        <c:spPr>
          <a:ln>
            <a:solidFill>
              <a:srgbClr val="58595B">
                <a:alpha val="23000"/>
              </a:srgbClr>
            </a:solidFill>
          </a:ln>
        </c:spPr>
        <c:txPr>
          <a:bodyPr/>
          <a:lstStyle/>
          <a:p>
            <a:pPr>
              <a:defRPr sz="1400">
                <a:solidFill>
                  <a:srgbClr val="58595B"/>
                </a:solidFill>
                <a:latin typeface="Arial" pitchFamily="34" charset="0"/>
                <a:cs typeface="Arial" pitchFamily="34" charset="0"/>
              </a:defRPr>
            </a:pPr>
            <a:endParaRPr lang="zh-CN"/>
          </a:p>
        </c:txPr>
        <c:crossAx val="93726208"/>
        <c:crosses val="autoZero"/>
        <c:crossBetween val="between"/>
        <c:majorUnit val="0.1"/>
      </c:valAx>
    </c:plotArea>
    <c:legend>
      <c:legendPos val="r"/>
      <c:layout>
        <c:manualLayout>
          <c:xMode val="edge"/>
          <c:yMode val="edge"/>
          <c:x val="0.87702144281573158"/>
          <c:y val="0.38234308322322719"/>
          <c:w val="0.12297855718426842"/>
          <c:h val="0.17715489823096753"/>
        </c:manualLayout>
      </c:layout>
      <c:overlay val="0"/>
      <c:txPr>
        <a:bodyPr/>
        <a:lstStyle/>
        <a:p>
          <a:pPr>
            <a:defRPr sz="1400">
              <a:solidFill>
                <a:srgbClr val="58595B"/>
              </a:solidFill>
              <a:latin typeface="Arial" pitchFamily="34" charset="0"/>
              <a:cs typeface="Arial" pitchFamily="34" charset="0"/>
            </a:defRPr>
          </a:pPr>
          <a:endParaRPr lang="zh-CN"/>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5813F-5ECE-43BE-ACA7-11DB4874B938}"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pt>
    <dgm:pt modelId="{6902AD94-5C9B-47C2-8572-192645963343}">
      <dgm:prSet phldrT="[Text]" custT="1"/>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smtClean="0">
              <a:solidFill>
                <a:schemeClr val="bg1"/>
              </a:solidFill>
            </a:rPr>
            <a:t>Partner </a:t>
          </a:r>
          <a:r>
            <a:rPr lang="en-US" sz="1600" b="1" dirty="0" smtClean="0">
              <a:solidFill>
                <a:schemeClr val="bg1"/>
              </a:solidFill>
            </a:rPr>
            <a:t>cities</a:t>
          </a:r>
          <a:endParaRPr lang="en-US" sz="1600" b="1" dirty="0">
            <a:solidFill>
              <a:schemeClr val="bg1"/>
            </a:solidFill>
          </a:endParaRPr>
        </a:p>
      </dgm:t>
    </dgm:pt>
    <dgm:pt modelId="{928CE061-0185-419B-BC69-74AF275C7087}" type="parTrans" cxnId="{80DAAE2D-936F-4871-8F59-09A00AE03B1C}">
      <dgm:prSet/>
      <dgm:spPr/>
      <dgm:t>
        <a:bodyPr/>
        <a:lstStyle/>
        <a:p>
          <a:endParaRPr lang="en-US" sz="2400" b="1">
            <a:solidFill>
              <a:schemeClr val="bg1"/>
            </a:solidFill>
          </a:endParaRPr>
        </a:p>
      </dgm:t>
    </dgm:pt>
    <dgm:pt modelId="{23414E4E-66EE-4FD6-9AA8-C9E73143B7A7}" type="sibTrans" cxnId="{80DAAE2D-936F-4871-8F59-09A00AE03B1C}">
      <dgm:prSet/>
      <dgm:spPr/>
      <dgm:t>
        <a:bodyPr/>
        <a:lstStyle/>
        <a:p>
          <a:endParaRPr lang="en-US" sz="2400" b="1">
            <a:solidFill>
              <a:schemeClr val="bg1"/>
            </a:solidFill>
          </a:endParaRPr>
        </a:p>
      </dgm:t>
    </dgm:pt>
    <dgm:pt modelId="{447709A4-5742-40A0-BFC0-848593C2A5F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smtClean="0">
              <a:solidFill>
                <a:schemeClr val="bg1"/>
              </a:solidFill>
            </a:rPr>
            <a:t>Government buy-in</a:t>
          </a:r>
          <a:endParaRPr lang="en-US" sz="1400" b="1" dirty="0">
            <a:solidFill>
              <a:schemeClr val="bg1"/>
            </a:solidFill>
          </a:endParaRPr>
        </a:p>
      </dgm:t>
    </dgm:pt>
    <dgm:pt modelId="{2AAEB088-55A1-4BF8-863C-32BB092732C4}" type="parTrans" cxnId="{53126489-B085-4EE8-8D25-D0E62E38ABD4}">
      <dgm:prSet/>
      <dgm:spPr/>
      <dgm:t>
        <a:bodyPr/>
        <a:lstStyle/>
        <a:p>
          <a:endParaRPr lang="en-US" sz="2400" b="1">
            <a:solidFill>
              <a:schemeClr val="bg1"/>
            </a:solidFill>
          </a:endParaRPr>
        </a:p>
      </dgm:t>
    </dgm:pt>
    <dgm:pt modelId="{06FBE626-CE63-4894-8757-3EC0E6BAD797}" type="sibTrans" cxnId="{53126489-B085-4EE8-8D25-D0E62E38ABD4}">
      <dgm:prSet/>
      <dgm:spPr/>
      <dgm:t>
        <a:bodyPr/>
        <a:lstStyle/>
        <a:p>
          <a:endParaRPr lang="en-US" sz="2400" b="1">
            <a:solidFill>
              <a:schemeClr val="bg1"/>
            </a:solidFill>
          </a:endParaRPr>
        </a:p>
      </dgm:t>
    </dgm:pt>
    <dgm:pt modelId="{D3FE9AD1-A4D8-429D-9705-3E45EEE5B1CA}">
      <dgm:prSet phldrT="[Text]" custT="1"/>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solidFill>
                <a:schemeClr val="bg1"/>
              </a:solidFill>
            </a:rPr>
            <a:t>Blueprint</a:t>
          </a:r>
          <a:endParaRPr lang="en-US" sz="1600" b="1" dirty="0">
            <a:solidFill>
              <a:schemeClr val="bg1"/>
            </a:solidFill>
          </a:endParaRPr>
        </a:p>
      </dgm:t>
    </dgm:pt>
    <dgm:pt modelId="{CF7BBB52-14D8-4612-B48E-2F3888A89F1C}" type="parTrans" cxnId="{86B6349C-BC7D-4154-BCDB-E7ABD56F7000}">
      <dgm:prSet/>
      <dgm:spPr/>
      <dgm:t>
        <a:bodyPr/>
        <a:lstStyle/>
        <a:p>
          <a:endParaRPr lang="en-US" sz="2400" b="1">
            <a:solidFill>
              <a:schemeClr val="bg1"/>
            </a:solidFill>
          </a:endParaRPr>
        </a:p>
      </dgm:t>
    </dgm:pt>
    <dgm:pt modelId="{AA8BCDAA-F452-4572-91C3-1A681627F3D5}" type="sibTrans" cxnId="{86B6349C-BC7D-4154-BCDB-E7ABD56F7000}">
      <dgm:prSet/>
      <dgm:spPr/>
      <dgm:t>
        <a:bodyPr/>
        <a:lstStyle/>
        <a:p>
          <a:endParaRPr lang="en-US" sz="2400" b="1">
            <a:solidFill>
              <a:schemeClr val="bg1"/>
            </a:solidFill>
          </a:endParaRPr>
        </a:p>
      </dgm:t>
    </dgm:pt>
    <dgm:pt modelId="{93F186AE-38A8-46AF-810F-8DB363D5540F}">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solidFill>
                <a:schemeClr val="bg1"/>
              </a:solidFill>
            </a:rPr>
            <a:t>Demo projects</a:t>
          </a:r>
          <a:endParaRPr lang="en-US" sz="1600" b="1" dirty="0">
            <a:solidFill>
              <a:schemeClr val="bg1"/>
            </a:solidFill>
          </a:endParaRPr>
        </a:p>
      </dgm:t>
    </dgm:pt>
    <dgm:pt modelId="{6F60B7F1-5959-4645-BF07-5FCBE1A0AF16}" type="parTrans" cxnId="{B6152CE2-ABC6-4522-937D-4D4A5344A8F4}">
      <dgm:prSet/>
      <dgm:spPr/>
      <dgm:t>
        <a:bodyPr/>
        <a:lstStyle/>
        <a:p>
          <a:endParaRPr lang="en-US" sz="2400" b="1">
            <a:solidFill>
              <a:schemeClr val="bg1"/>
            </a:solidFill>
          </a:endParaRPr>
        </a:p>
      </dgm:t>
    </dgm:pt>
    <dgm:pt modelId="{5D6DA9F5-87AD-4BA0-A5BA-D7AD3C615CB5}" type="sibTrans" cxnId="{B6152CE2-ABC6-4522-937D-4D4A5344A8F4}">
      <dgm:prSet/>
      <dgm:spPr/>
      <dgm:t>
        <a:bodyPr/>
        <a:lstStyle/>
        <a:p>
          <a:endParaRPr lang="en-US" sz="2400" b="1">
            <a:solidFill>
              <a:schemeClr val="bg1"/>
            </a:solidFill>
          </a:endParaRPr>
        </a:p>
      </dgm:t>
    </dgm:pt>
    <dgm:pt modelId="{B7F719B3-5FF7-4007-A720-4453130F9DD5}">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solidFill>
                <a:schemeClr val="bg1"/>
              </a:solidFill>
            </a:rPr>
            <a:t>Scaling up</a:t>
          </a:r>
          <a:endParaRPr lang="en-US" sz="1600" b="1" dirty="0">
            <a:solidFill>
              <a:schemeClr val="bg1"/>
            </a:solidFill>
          </a:endParaRPr>
        </a:p>
      </dgm:t>
    </dgm:pt>
    <dgm:pt modelId="{D848A1EC-EBBF-4F5C-8278-7AD15EADC6F5}" type="parTrans" cxnId="{178DFFFD-1677-4965-B3A9-FF37808BF75A}">
      <dgm:prSet/>
      <dgm:spPr/>
      <dgm:t>
        <a:bodyPr/>
        <a:lstStyle/>
        <a:p>
          <a:endParaRPr lang="en-US" sz="2400" b="1">
            <a:solidFill>
              <a:schemeClr val="bg1"/>
            </a:solidFill>
          </a:endParaRPr>
        </a:p>
      </dgm:t>
    </dgm:pt>
    <dgm:pt modelId="{57C8B607-853F-43EA-B61B-90CAA0EE017B}" type="sibTrans" cxnId="{178DFFFD-1677-4965-B3A9-FF37808BF75A}">
      <dgm:prSet/>
      <dgm:spPr/>
      <dgm:t>
        <a:bodyPr/>
        <a:lstStyle/>
        <a:p>
          <a:endParaRPr lang="en-US" sz="2400" b="1">
            <a:solidFill>
              <a:schemeClr val="bg1"/>
            </a:solidFill>
          </a:endParaRPr>
        </a:p>
      </dgm:t>
    </dgm:pt>
    <dgm:pt modelId="{199A62D4-0220-4D3A-B7E4-CA90E2D9E3C5}">
      <dgm:prSet phldrT="[Text]" custT="1"/>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solidFill>
                <a:schemeClr val="bg1"/>
              </a:solidFill>
            </a:rPr>
            <a:t>Toolkits</a:t>
          </a:r>
          <a:endParaRPr lang="en-US" sz="1600" b="1" dirty="0">
            <a:solidFill>
              <a:schemeClr val="bg1"/>
            </a:solidFill>
          </a:endParaRPr>
        </a:p>
      </dgm:t>
    </dgm:pt>
    <dgm:pt modelId="{FD0D1C25-CBAD-4546-AFD9-D8226E5A6FA8}" type="parTrans" cxnId="{4A6841E2-2A17-4520-9D0B-FA02A2684B13}">
      <dgm:prSet/>
      <dgm:spPr/>
      <dgm:t>
        <a:bodyPr/>
        <a:lstStyle/>
        <a:p>
          <a:endParaRPr lang="en-US" sz="2400" b="1">
            <a:solidFill>
              <a:schemeClr val="bg1"/>
            </a:solidFill>
          </a:endParaRPr>
        </a:p>
      </dgm:t>
    </dgm:pt>
    <dgm:pt modelId="{3DA05CC6-CC64-4E3A-A787-5364C58F838D}" type="sibTrans" cxnId="{4A6841E2-2A17-4520-9D0B-FA02A2684B13}">
      <dgm:prSet/>
      <dgm:spPr/>
      <dgm:t>
        <a:bodyPr/>
        <a:lstStyle/>
        <a:p>
          <a:endParaRPr lang="en-US" sz="2400" b="1">
            <a:solidFill>
              <a:schemeClr val="bg1"/>
            </a:solidFill>
          </a:endParaRPr>
        </a:p>
      </dgm:t>
    </dgm:pt>
    <dgm:pt modelId="{98505D06-60E6-486E-BC74-4939A95E4179}" type="pres">
      <dgm:prSet presAssocID="{0195813F-5ECE-43BE-ACA7-11DB4874B938}" presName="Name0" presStyleCnt="0">
        <dgm:presLayoutVars>
          <dgm:dir/>
          <dgm:animLvl val="lvl"/>
          <dgm:resizeHandles val="exact"/>
        </dgm:presLayoutVars>
      </dgm:prSet>
      <dgm:spPr/>
    </dgm:pt>
    <dgm:pt modelId="{E5A17AAD-C526-4EDA-9DC2-75D2A410A847}" type="pres">
      <dgm:prSet presAssocID="{6902AD94-5C9B-47C2-8572-192645963343}" presName="parTxOnly" presStyleLbl="node1" presStyleIdx="0" presStyleCnt="6">
        <dgm:presLayoutVars>
          <dgm:chMax val="0"/>
          <dgm:chPref val="0"/>
          <dgm:bulletEnabled val="1"/>
        </dgm:presLayoutVars>
      </dgm:prSet>
      <dgm:spPr/>
      <dgm:t>
        <a:bodyPr/>
        <a:lstStyle/>
        <a:p>
          <a:endParaRPr lang="en-US"/>
        </a:p>
      </dgm:t>
    </dgm:pt>
    <dgm:pt modelId="{FADE91A1-0F9E-4297-8E91-7E71CA4C3299}" type="pres">
      <dgm:prSet presAssocID="{23414E4E-66EE-4FD6-9AA8-C9E73143B7A7}" presName="parTxOnly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F0C9EEF-7A99-4BEF-93AA-EC8C5EBC33F7}" type="pres">
      <dgm:prSet presAssocID="{447709A4-5742-40A0-BFC0-848593C2A5FB}" presName="parTxOnly" presStyleLbl="node1" presStyleIdx="1" presStyleCnt="6">
        <dgm:presLayoutVars>
          <dgm:chMax val="0"/>
          <dgm:chPref val="0"/>
          <dgm:bulletEnabled val="1"/>
        </dgm:presLayoutVars>
      </dgm:prSet>
      <dgm:spPr/>
      <dgm:t>
        <a:bodyPr/>
        <a:lstStyle/>
        <a:p>
          <a:endParaRPr lang="en-US"/>
        </a:p>
      </dgm:t>
    </dgm:pt>
    <dgm:pt modelId="{0F7FA6E9-7312-491B-B139-ECD6D996A53A}" type="pres">
      <dgm:prSet presAssocID="{06FBE626-CE63-4894-8757-3EC0E6BAD797}" presName="parTxOnly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B6FF962-7EC7-45D0-A8F5-42F9F49BBB68}" type="pres">
      <dgm:prSet presAssocID="{D3FE9AD1-A4D8-429D-9705-3E45EEE5B1CA}" presName="parTxOnly" presStyleLbl="node1" presStyleIdx="2" presStyleCnt="6">
        <dgm:presLayoutVars>
          <dgm:chMax val="0"/>
          <dgm:chPref val="0"/>
          <dgm:bulletEnabled val="1"/>
        </dgm:presLayoutVars>
      </dgm:prSet>
      <dgm:spPr/>
      <dgm:t>
        <a:bodyPr/>
        <a:lstStyle/>
        <a:p>
          <a:endParaRPr lang="en-US"/>
        </a:p>
      </dgm:t>
    </dgm:pt>
    <dgm:pt modelId="{09079A2A-F234-4C5D-A74E-DEBFED3C187C}" type="pres">
      <dgm:prSet presAssocID="{AA8BCDAA-F452-4572-91C3-1A681627F3D5}" presName="parTxOnly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E241E1A-29F0-4852-946B-873F3072D7B9}" type="pres">
      <dgm:prSet presAssocID="{199A62D4-0220-4D3A-B7E4-CA90E2D9E3C5}" presName="parTxOnly" presStyleLbl="node1" presStyleIdx="3" presStyleCnt="6">
        <dgm:presLayoutVars>
          <dgm:chMax val="0"/>
          <dgm:chPref val="0"/>
          <dgm:bulletEnabled val="1"/>
        </dgm:presLayoutVars>
      </dgm:prSet>
      <dgm:spPr/>
      <dgm:t>
        <a:bodyPr/>
        <a:lstStyle/>
        <a:p>
          <a:endParaRPr lang="en-US"/>
        </a:p>
      </dgm:t>
    </dgm:pt>
    <dgm:pt modelId="{360D3378-A2A8-421D-AE7D-B24730495A23}" type="pres">
      <dgm:prSet presAssocID="{3DA05CC6-CC64-4E3A-A787-5364C58F838D}" presName="parTxOnly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5B30FC1-8D1F-42A2-89A1-8137C6C13C10}" type="pres">
      <dgm:prSet presAssocID="{93F186AE-38A8-46AF-810F-8DB363D5540F}" presName="parTxOnly" presStyleLbl="node1" presStyleIdx="4" presStyleCnt="6">
        <dgm:presLayoutVars>
          <dgm:chMax val="0"/>
          <dgm:chPref val="0"/>
          <dgm:bulletEnabled val="1"/>
        </dgm:presLayoutVars>
      </dgm:prSet>
      <dgm:spPr/>
      <dgm:t>
        <a:bodyPr/>
        <a:lstStyle/>
        <a:p>
          <a:endParaRPr lang="en-US"/>
        </a:p>
      </dgm:t>
    </dgm:pt>
    <dgm:pt modelId="{2BD3ED48-B393-40BA-A0B5-A2580A613C8D}" type="pres">
      <dgm:prSet presAssocID="{5D6DA9F5-87AD-4BA0-A5BA-D7AD3C615CB5}" presName="parTxOnly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0B5464-6CCB-48B5-A77F-F7DDA85C85DD}" type="pres">
      <dgm:prSet presAssocID="{B7F719B3-5FF7-4007-A720-4453130F9DD5}" presName="parTxOnly" presStyleLbl="node1" presStyleIdx="5" presStyleCnt="6">
        <dgm:presLayoutVars>
          <dgm:chMax val="0"/>
          <dgm:chPref val="0"/>
          <dgm:bulletEnabled val="1"/>
        </dgm:presLayoutVars>
      </dgm:prSet>
      <dgm:spPr/>
      <dgm:t>
        <a:bodyPr/>
        <a:lstStyle/>
        <a:p>
          <a:endParaRPr lang="en-US"/>
        </a:p>
      </dgm:t>
    </dgm:pt>
  </dgm:ptLst>
  <dgm:cxnLst>
    <dgm:cxn modelId="{4A6841E2-2A17-4520-9D0B-FA02A2684B13}" srcId="{0195813F-5ECE-43BE-ACA7-11DB4874B938}" destId="{199A62D4-0220-4D3A-B7E4-CA90E2D9E3C5}" srcOrd="3" destOrd="0" parTransId="{FD0D1C25-CBAD-4546-AFD9-D8226E5A6FA8}" sibTransId="{3DA05CC6-CC64-4E3A-A787-5364C58F838D}"/>
    <dgm:cxn modelId="{C7175079-C534-4F17-BFFA-EF1A702F99ED}" type="presOf" srcId="{0195813F-5ECE-43BE-ACA7-11DB4874B938}" destId="{98505D06-60E6-486E-BC74-4939A95E4179}" srcOrd="0" destOrd="0" presId="urn:microsoft.com/office/officeart/2005/8/layout/chevron1"/>
    <dgm:cxn modelId="{86B6349C-BC7D-4154-BCDB-E7ABD56F7000}" srcId="{0195813F-5ECE-43BE-ACA7-11DB4874B938}" destId="{D3FE9AD1-A4D8-429D-9705-3E45EEE5B1CA}" srcOrd="2" destOrd="0" parTransId="{CF7BBB52-14D8-4612-B48E-2F3888A89F1C}" sibTransId="{AA8BCDAA-F452-4572-91C3-1A681627F3D5}"/>
    <dgm:cxn modelId="{83B3412A-3EBA-41A3-955B-7B62F916FE6D}" type="presOf" srcId="{B7F719B3-5FF7-4007-A720-4453130F9DD5}" destId="{100B5464-6CCB-48B5-A77F-F7DDA85C85DD}" srcOrd="0" destOrd="0" presId="urn:microsoft.com/office/officeart/2005/8/layout/chevron1"/>
    <dgm:cxn modelId="{FC6B6FE7-E509-42DD-A58C-C3BAE4106F2E}" type="presOf" srcId="{199A62D4-0220-4D3A-B7E4-CA90E2D9E3C5}" destId="{4E241E1A-29F0-4852-946B-873F3072D7B9}" srcOrd="0" destOrd="0" presId="urn:microsoft.com/office/officeart/2005/8/layout/chevron1"/>
    <dgm:cxn modelId="{B6152CE2-ABC6-4522-937D-4D4A5344A8F4}" srcId="{0195813F-5ECE-43BE-ACA7-11DB4874B938}" destId="{93F186AE-38A8-46AF-810F-8DB363D5540F}" srcOrd="4" destOrd="0" parTransId="{6F60B7F1-5959-4645-BF07-5FCBE1A0AF16}" sibTransId="{5D6DA9F5-87AD-4BA0-A5BA-D7AD3C615CB5}"/>
    <dgm:cxn modelId="{80DAAE2D-936F-4871-8F59-09A00AE03B1C}" srcId="{0195813F-5ECE-43BE-ACA7-11DB4874B938}" destId="{6902AD94-5C9B-47C2-8572-192645963343}" srcOrd="0" destOrd="0" parTransId="{928CE061-0185-419B-BC69-74AF275C7087}" sibTransId="{23414E4E-66EE-4FD6-9AA8-C9E73143B7A7}"/>
    <dgm:cxn modelId="{CD996502-180B-4BB6-865E-3A5799880FF5}" type="presOf" srcId="{D3FE9AD1-A4D8-429D-9705-3E45EEE5B1CA}" destId="{6B6FF962-7EC7-45D0-A8F5-42F9F49BBB68}" srcOrd="0" destOrd="0" presId="urn:microsoft.com/office/officeart/2005/8/layout/chevron1"/>
    <dgm:cxn modelId="{9EB221D3-1089-4595-B20D-850B6DE5B410}" type="presOf" srcId="{447709A4-5742-40A0-BFC0-848593C2A5FB}" destId="{DF0C9EEF-7A99-4BEF-93AA-EC8C5EBC33F7}" srcOrd="0" destOrd="0" presId="urn:microsoft.com/office/officeart/2005/8/layout/chevron1"/>
    <dgm:cxn modelId="{F8792BBE-F948-497D-9B3A-1284AC192F88}" type="presOf" srcId="{93F186AE-38A8-46AF-810F-8DB363D5540F}" destId="{B5B30FC1-8D1F-42A2-89A1-8137C6C13C10}" srcOrd="0" destOrd="0" presId="urn:microsoft.com/office/officeart/2005/8/layout/chevron1"/>
    <dgm:cxn modelId="{53126489-B085-4EE8-8D25-D0E62E38ABD4}" srcId="{0195813F-5ECE-43BE-ACA7-11DB4874B938}" destId="{447709A4-5742-40A0-BFC0-848593C2A5FB}" srcOrd="1" destOrd="0" parTransId="{2AAEB088-55A1-4BF8-863C-32BB092732C4}" sibTransId="{06FBE626-CE63-4894-8757-3EC0E6BAD797}"/>
    <dgm:cxn modelId="{178DFFFD-1677-4965-B3A9-FF37808BF75A}" srcId="{0195813F-5ECE-43BE-ACA7-11DB4874B938}" destId="{B7F719B3-5FF7-4007-A720-4453130F9DD5}" srcOrd="5" destOrd="0" parTransId="{D848A1EC-EBBF-4F5C-8278-7AD15EADC6F5}" sibTransId="{57C8B607-853F-43EA-B61B-90CAA0EE017B}"/>
    <dgm:cxn modelId="{7B01B07C-0866-47D3-9419-2E383C1D75BC}" type="presOf" srcId="{6902AD94-5C9B-47C2-8572-192645963343}" destId="{E5A17AAD-C526-4EDA-9DC2-75D2A410A847}" srcOrd="0" destOrd="0" presId="urn:microsoft.com/office/officeart/2005/8/layout/chevron1"/>
    <dgm:cxn modelId="{2F6B15F3-26EB-4136-8312-227A26043617}" type="presParOf" srcId="{98505D06-60E6-486E-BC74-4939A95E4179}" destId="{E5A17AAD-C526-4EDA-9DC2-75D2A410A847}" srcOrd="0" destOrd="0" presId="urn:microsoft.com/office/officeart/2005/8/layout/chevron1"/>
    <dgm:cxn modelId="{7401577F-3F1E-4D14-8C2A-2A2E1313F08F}" type="presParOf" srcId="{98505D06-60E6-486E-BC74-4939A95E4179}" destId="{FADE91A1-0F9E-4297-8E91-7E71CA4C3299}" srcOrd="1" destOrd="0" presId="urn:microsoft.com/office/officeart/2005/8/layout/chevron1"/>
    <dgm:cxn modelId="{ECF39354-DD03-4F47-942D-E8AE2AA03A83}" type="presParOf" srcId="{98505D06-60E6-486E-BC74-4939A95E4179}" destId="{DF0C9EEF-7A99-4BEF-93AA-EC8C5EBC33F7}" srcOrd="2" destOrd="0" presId="urn:microsoft.com/office/officeart/2005/8/layout/chevron1"/>
    <dgm:cxn modelId="{702D77CB-643F-4220-B2ED-32C749286EF2}" type="presParOf" srcId="{98505D06-60E6-486E-BC74-4939A95E4179}" destId="{0F7FA6E9-7312-491B-B139-ECD6D996A53A}" srcOrd="3" destOrd="0" presId="urn:microsoft.com/office/officeart/2005/8/layout/chevron1"/>
    <dgm:cxn modelId="{62B6424E-25CE-4D3C-943C-81E3A8674E62}" type="presParOf" srcId="{98505D06-60E6-486E-BC74-4939A95E4179}" destId="{6B6FF962-7EC7-45D0-A8F5-42F9F49BBB68}" srcOrd="4" destOrd="0" presId="urn:microsoft.com/office/officeart/2005/8/layout/chevron1"/>
    <dgm:cxn modelId="{231BFA0F-4F99-4C2F-B78D-6ED108164A67}" type="presParOf" srcId="{98505D06-60E6-486E-BC74-4939A95E4179}" destId="{09079A2A-F234-4C5D-A74E-DEBFED3C187C}" srcOrd="5" destOrd="0" presId="urn:microsoft.com/office/officeart/2005/8/layout/chevron1"/>
    <dgm:cxn modelId="{2FAE4FA5-2A1D-4A1A-AD1A-626AFA5A23AA}" type="presParOf" srcId="{98505D06-60E6-486E-BC74-4939A95E4179}" destId="{4E241E1A-29F0-4852-946B-873F3072D7B9}" srcOrd="6" destOrd="0" presId="urn:microsoft.com/office/officeart/2005/8/layout/chevron1"/>
    <dgm:cxn modelId="{247EC7DD-FAFA-4E87-896C-546536D4947C}" type="presParOf" srcId="{98505D06-60E6-486E-BC74-4939A95E4179}" destId="{360D3378-A2A8-421D-AE7D-B24730495A23}" srcOrd="7" destOrd="0" presId="urn:microsoft.com/office/officeart/2005/8/layout/chevron1"/>
    <dgm:cxn modelId="{9B7EF137-3CC7-4B83-A5CA-43718C1910AE}" type="presParOf" srcId="{98505D06-60E6-486E-BC74-4939A95E4179}" destId="{B5B30FC1-8D1F-42A2-89A1-8137C6C13C10}" srcOrd="8" destOrd="0" presId="urn:microsoft.com/office/officeart/2005/8/layout/chevron1"/>
    <dgm:cxn modelId="{E0371C1E-159D-4C55-97CD-2AC91D0B8D2C}" type="presParOf" srcId="{98505D06-60E6-486E-BC74-4939A95E4179}" destId="{2BD3ED48-B393-40BA-A0B5-A2580A613C8D}" srcOrd="9" destOrd="0" presId="urn:microsoft.com/office/officeart/2005/8/layout/chevron1"/>
    <dgm:cxn modelId="{97C0CD9F-C923-40FA-BE27-F9812EEA0B66}" type="presParOf" srcId="{98505D06-60E6-486E-BC74-4939A95E4179}" destId="{100B5464-6CCB-48B5-A77F-F7DDA85C85DD}"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7AAD-C526-4EDA-9DC2-75D2A410A847}">
      <dsp:nvSpPr>
        <dsp:cNvPr id="0" name=""/>
        <dsp:cNvSpPr/>
      </dsp:nvSpPr>
      <dsp:spPr>
        <a:xfrm>
          <a:off x="4241" y="179724"/>
          <a:ext cx="1577875" cy="631150"/>
        </a:xfrm>
        <a:prstGeom prst="chevron">
          <a:avLst/>
        </a:prstGeom>
        <a:solidFill>
          <a:schemeClr val="accent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solidFill>
                <a:schemeClr val="bg1"/>
              </a:solidFill>
            </a:rPr>
            <a:t>Partner </a:t>
          </a:r>
          <a:r>
            <a:rPr lang="en-US" sz="1600" b="1" kern="1200" dirty="0" smtClean="0">
              <a:solidFill>
                <a:schemeClr val="bg1"/>
              </a:solidFill>
            </a:rPr>
            <a:t>cities</a:t>
          </a:r>
          <a:endParaRPr lang="en-US" sz="1600" b="1" kern="1200" dirty="0">
            <a:solidFill>
              <a:schemeClr val="bg1"/>
            </a:solidFill>
          </a:endParaRPr>
        </a:p>
      </dsp:txBody>
      <dsp:txXfrm>
        <a:off x="319816" y="179724"/>
        <a:ext cx="946725" cy="631150"/>
      </dsp:txXfrm>
    </dsp:sp>
    <dsp:sp modelId="{DF0C9EEF-7A99-4BEF-93AA-EC8C5EBC33F7}">
      <dsp:nvSpPr>
        <dsp:cNvPr id="0" name=""/>
        <dsp:cNvSpPr/>
      </dsp:nvSpPr>
      <dsp:spPr>
        <a:xfrm>
          <a:off x="1424329" y="179724"/>
          <a:ext cx="1577875" cy="631150"/>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Government buy-in</a:t>
          </a:r>
          <a:endParaRPr lang="en-US" sz="1400" b="1" kern="1200" dirty="0">
            <a:solidFill>
              <a:schemeClr val="bg1"/>
            </a:solidFill>
          </a:endParaRPr>
        </a:p>
      </dsp:txBody>
      <dsp:txXfrm>
        <a:off x="1739904" y="179724"/>
        <a:ext cx="946725" cy="631150"/>
      </dsp:txXfrm>
    </dsp:sp>
    <dsp:sp modelId="{6B6FF962-7EC7-45D0-A8F5-42F9F49BBB68}">
      <dsp:nvSpPr>
        <dsp:cNvPr id="0" name=""/>
        <dsp:cNvSpPr/>
      </dsp:nvSpPr>
      <dsp:spPr>
        <a:xfrm>
          <a:off x="2844418" y="179724"/>
          <a:ext cx="1577875" cy="631150"/>
        </a:xfrm>
        <a:prstGeom prst="chevron">
          <a:avLst/>
        </a:prstGeom>
        <a:solidFill>
          <a:srgbClr val="00B0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Blueprint</a:t>
          </a:r>
          <a:endParaRPr lang="en-US" sz="1600" b="1" kern="1200" dirty="0">
            <a:solidFill>
              <a:schemeClr val="bg1"/>
            </a:solidFill>
          </a:endParaRPr>
        </a:p>
      </dsp:txBody>
      <dsp:txXfrm>
        <a:off x="3159993" y="179724"/>
        <a:ext cx="946725" cy="631150"/>
      </dsp:txXfrm>
    </dsp:sp>
    <dsp:sp modelId="{4E241E1A-29F0-4852-946B-873F3072D7B9}">
      <dsp:nvSpPr>
        <dsp:cNvPr id="0" name=""/>
        <dsp:cNvSpPr/>
      </dsp:nvSpPr>
      <dsp:spPr>
        <a:xfrm>
          <a:off x="4264506" y="179724"/>
          <a:ext cx="1577875" cy="631150"/>
        </a:xfrm>
        <a:prstGeom prst="chevron">
          <a:avLst/>
        </a:prstGeom>
        <a:solidFill>
          <a:schemeClr val="accent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Toolkits</a:t>
          </a:r>
          <a:endParaRPr lang="en-US" sz="1600" b="1" kern="1200" dirty="0">
            <a:solidFill>
              <a:schemeClr val="bg1"/>
            </a:solidFill>
          </a:endParaRPr>
        </a:p>
      </dsp:txBody>
      <dsp:txXfrm>
        <a:off x="4580081" y="179724"/>
        <a:ext cx="946725" cy="631150"/>
      </dsp:txXfrm>
    </dsp:sp>
    <dsp:sp modelId="{B5B30FC1-8D1F-42A2-89A1-8137C6C13C10}">
      <dsp:nvSpPr>
        <dsp:cNvPr id="0" name=""/>
        <dsp:cNvSpPr/>
      </dsp:nvSpPr>
      <dsp:spPr>
        <a:xfrm>
          <a:off x="5684594" y="179724"/>
          <a:ext cx="1577875" cy="631150"/>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Demo projects</a:t>
          </a:r>
          <a:endParaRPr lang="en-US" sz="1600" b="1" kern="1200" dirty="0">
            <a:solidFill>
              <a:schemeClr val="bg1"/>
            </a:solidFill>
          </a:endParaRPr>
        </a:p>
      </dsp:txBody>
      <dsp:txXfrm>
        <a:off x="6000169" y="179724"/>
        <a:ext cx="946725" cy="631150"/>
      </dsp:txXfrm>
    </dsp:sp>
    <dsp:sp modelId="{100B5464-6CCB-48B5-A77F-F7DDA85C85DD}">
      <dsp:nvSpPr>
        <dsp:cNvPr id="0" name=""/>
        <dsp:cNvSpPr/>
      </dsp:nvSpPr>
      <dsp:spPr>
        <a:xfrm>
          <a:off x="7104682" y="179724"/>
          <a:ext cx="1577875" cy="631150"/>
        </a:xfrm>
        <a:prstGeom prst="chevron">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Scaling up</a:t>
          </a:r>
          <a:endParaRPr lang="en-US" sz="1600" b="1" kern="1200" dirty="0">
            <a:solidFill>
              <a:schemeClr val="bg1"/>
            </a:solidFill>
          </a:endParaRPr>
        </a:p>
      </dsp:txBody>
      <dsp:txXfrm>
        <a:off x="7420257" y="179724"/>
        <a:ext cx="946725" cy="6311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21285-8A26-4345-AE98-B29B7BACDC1F}"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049FC-7722-4A63-8190-1661A7E70CA0}" type="slidenum">
              <a:rPr lang="en-US" smtClean="0"/>
              <a:t>‹#›</a:t>
            </a:fld>
            <a:endParaRPr lang="en-US"/>
          </a:p>
        </p:txBody>
      </p:sp>
    </p:spTree>
    <p:extLst>
      <p:ext uri="{BB962C8B-B14F-4D97-AF65-F5344CB8AC3E}">
        <p14:creationId xmlns:p14="http://schemas.microsoft.com/office/powerpoint/2010/main" val="342466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s-unep-centre.org/sites/default/files/publications/globaltrendsreport2012final.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worldenergyoutlook.org/media/weowebsite/2012/factsheets.pdf" TargetMode="External"/><Relationship Id="rId5" Type="http://schemas.openxmlformats.org/officeDocument/2006/relationships/hyperlink" Target="http://www.iea.org/aboutus/faqs/renewableenergy/" TargetMode="External"/><Relationship Id="rId4" Type="http://schemas.openxmlformats.org/officeDocument/2006/relationships/hyperlink" Target="http://www.ey.com/GL/en/Industries/Cleantech/Renewable-energy-country-attractiveness-indices_November-201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5ADFC-61A8-4DD1-95C2-02F313DCB90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0692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0" baseline="0" dirty="0" smtClean="0"/>
              <a:t>Wind Power: China ranks 1st in the world in installed wind power capacity, with about 75 GW. China is also the world’s fastest-growing installer of wind, and it aims to have 100 GW of wind installed by 2015.</a:t>
            </a:r>
          </a:p>
          <a:p>
            <a:pPr>
              <a:buFont typeface="Arial" pitchFamily="34" charset="0"/>
              <a:buNone/>
            </a:pPr>
            <a:endParaRPr lang="en-US" i="0" baseline="0" dirty="0" smtClean="0"/>
          </a:p>
          <a:p>
            <a:pPr>
              <a:buFont typeface="Arial" pitchFamily="34" charset="0"/>
              <a:buNone/>
            </a:pPr>
            <a:endParaRPr lang="en-US" i="0" baseline="0" dirty="0" smtClean="0"/>
          </a:p>
          <a:p>
            <a:pPr>
              <a:buFont typeface="Arial" pitchFamily="34" charset="0"/>
              <a:buNone/>
            </a:pPr>
            <a:r>
              <a:rPr lang="en-US" i="0" baseline="0" dirty="0" smtClean="0"/>
              <a:t>Source: http://www.pewenvironment.org/uploadedFiles/PEG/Publications/Report/FINAL_forweb_WhoIsWinningTheCleanEnergyRace-REPORT-2012.pdf</a:t>
            </a:r>
          </a:p>
        </p:txBody>
      </p:sp>
      <p:sp>
        <p:nvSpPr>
          <p:cNvPr id="4" name="Slide Number Placeholder 3"/>
          <p:cNvSpPr>
            <a:spLocks noGrp="1"/>
          </p:cNvSpPr>
          <p:nvPr>
            <p:ph type="sldNum" sz="quarter" idx="10"/>
          </p:nvPr>
        </p:nvSpPr>
        <p:spPr/>
        <p:txBody>
          <a:bodyPr/>
          <a:lstStyle/>
          <a:p>
            <a:fld id="{B6BB6E00-A2C1-4D3B-9656-19516AEA28B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5919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1022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413" y="4188564"/>
            <a:ext cx="6687144" cy="4838244"/>
          </a:xfrm>
        </p:spPr>
        <p:txBody>
          <a:bodyPr>
            <a:noAutofit/>
          </a:bodyPr>
          <a:lstStyle/>
          <a:p>
            <a:endParaRPr lang="en-US" sz="1000" dirty="0" smtClean="0"/>
          </a:p>
          <a:p>
            <a:r>
              <a:rPr lang="en-US" sz="1000" dirty="0" smtClean="0"/>
              <a:t>Photo:</a:t>
            </a:r>
            <a:r>
              <a:rPr lang="en-US" sz="1000" baseline="0" dirty="0" smtClean="0"/>
              <a:t> World’s largest traffic jam</a:t>
            </a:r>
            <a:endParaRPr lang="en-US" sz="1000" dirty="0" smtClean="0"/>
          </a:p>
          <a:p>
            <a:r>
              <a:rPr lang="en-US" sz="1000" dirty="0" smtClean="0"/>
              <a:t>Photo</a:t>
            </a:r>
            <a:r>
              <a:rPr lang="en-US" sz="1000" baseline="0" dirty="0" smtClean="0"/>
              <a:t> credit: http://s1.cdn.autoevolution.com/images/news/how-to-avoid-traffic-jams-35319_2.jpg</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China:</a:t>
            </a:r>
          </a:p>
          <a:p>
            <a:pPr marL="168638" indent="-168638">
              <a:buFontTx/>
              <a:buChar char="-"/>
            </a:pPr>
            <a:r>
              <a:rPr lang="en-US" dirty="0" smtClean="0"/>
              <a:t>China has 710 cities with populations over 200,000.</a:t>
            </a:r>
            <a:r>
              <a:rPr lang="en-US" baseline="0" dirty="0" smtClean="0"/>
              <a:t> It’s cities are expected to add another 400 million people between 2005 and 2025.</a:t>
            </a:r>
          </a:p>
          <a:p>
            <a:pPr marL="168638" indent="-168638">
              <a:buFontTx/>
              <a:buChar char="-"/>
            </a:pPr>
            <a:endParaRPr lang="en-US" baseline="0" dirty="0" smtClean="0"/>
          </a:p>
          <a:p>
            <a:r>
              <a:rPr lang="en-US" baseline="0" dirty="0" smtClean="0"/>
              <a:t>India:</a:t>
            </a:r>
          </a:p>
          <a:p>
            <a:pPr marL="168638" indent="-168638">
              <a:buFontTx/>
              <a:buChar char="-"/>
            </a:pPr>
            <a:r>
              <a:rPr lang="en-US" baseline="0" dirty="0" smtClean="0"/>
              <a:t>India’s cities are expected to contribute 50% of India’s GDP growth to 2025 but are currently not as large as those in China.</a:t>
            </a:r>
          </a:p>
          <a:p>
            <a:pPr marL="168638" indent="-168638">
              <a:buFontTx/>
              <a:buChar char="-"/>
            </a:pPr>
            <a:r>
              <a:rPr lang="en-US" baseline="0" dirty="0" smtClean="0"/>
              <a:t>NOTE: growth projections for Indian cities are from 2010 and assumed an 8% growth rate over coming decades – now more like 6% projected</a:t>
            </a:r>
          </a:p>
          <a:p>
            <a:endParaRPr lang="en-US" baseline="0" dirty="0" smtClean="0"/>
          </a:p>
          <a:p>
            <a:r>
              <a:rPr lang="en-US" baseline="0" dirty="0" smtClean="0"/>
              <a:t>Source for GDP contributions: Dobbs et al., Urban World: Rise of the Consuming Class, McKinsey Global Institute, June 2012.</a:t>
            </a:r>
          </a:p>
          <a:p>
            <a:r>
              <a:rPr lang="en-US" baseline="0" dirty="0" smtClean="0"/>
              <a:t>Source for Population projections: </a:t>
            </a:r>
            <a:r>
              <a:rPr lang="en-US" baseline="0" dirty="0" err="1" smtClean="0"/>
              <a:t>Sankhe</a:t>
            </a:r>
            <a:r>
              <a:rPr lang="en-US" baseline="0" dirty="0" smtClean="0"/>
              <a:t> et al., India’s Urban Awakening: Building Inclusive Cities, sustainable urban growth. McKinsey Global institute, April 2010. </a:t>
            </a:r>
            <a:endParaRPr lang="en-US" dirty="0" smtClean="0"/>
          </a:p>
        </p:txBody>
      </p:sp>
      <p:sp>
        <p:nvSpPr>
          <p:cNvPr id="4" name="Slide Number Placeholder 3"/>
          <p:cNvSpPr>
            <a:spLocks noGrp="1"/>
          </p:cNvSpPr>
          <p:nvPr>
            <p:ph type="sldNum" sz="quarter" idx="10"/>
          </p:nvPr>
        </p:nvSpPr>
        <p:spPr/>
        <p:txBody>
          <a:bodyPr/>
          <a:lstStyle/>
          <a:p>
            <a:fld id="{6C80A89B-E2B9-4DD0-B865-4E524AB00091}" type="slidenum">
              <a:rPr lang="en-US" smtClean="0"/>
              <a:t>18</a:t>
            </a:fld>
            <a:endParaRPr lang="en-US"/>
          </a:p>
        </p:txBody>
      </p:sp>
    </p:spTree>
    <p:extLst>
      <p:ext uri="{BB962C8B-B14F-4D97-AF65-F5344CB8AC3E}">
        <p14:creationId xmlns:p14="http://schemas.microsoft.com/office/powerpoint/2010/main" val="399630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sz="1200" b="0" kern="1200" dirty="0" smtClean="0">
                <a:solidFill>
                  <a:schemeClr val="tx1"/>
                </a:solidFill>
                <a:effectLst/>
                <a:latin typeface="+mn-lt"/>
                <a:ea typeface="+mn-ea"/>
                <a:cs typeface="+mn-cs"/>
              </a:rPr>
              <a:t>-WRI has worked with the NDRC (National Development and Reform Commission) and Caterpillar Foundation on a five-year program to develop low-carbon city models in Chengdu and Qingdao.</a:t>
            </a:r>
          </a:p>
          <a:p>
            <a:pPr lvl="3"/>
            <a:r>
              <a:rPr lang="en-US" sz="1200" b="0" kern="1200" dirty="0" smtClean="0">
                <a:solidFill>
                  <a:schemeClr val="tx1"/>
                </a:solidFill>
                <a:effectLst/>
                <a:latin typeface="+mn-lt"/>
                <a:ea typeface="+mn-ea"/>
                <a:cs typeface="+mn-cs"/>
              </a:rPr>
              <a:t>-The aim has been for cities to demonstrate how they can use "avoid, shift and improve" strategies to increase energy efficiency, curb greenhouse gas emissions, and improve water quality, urban mobility and land use.</a:t>
            </a:r>
          </a:p>
          <a:p>
            <a:pPr lvl="3"/>
            <a:r>
              <a:rPr lang="en-US" sz="1200" b="0" kern="1200" dirty="0" smtClean="0">
                <a:solidFill>
                  <a:schemeClr val="tx1"/>
                </a:solidFill>
                <a:effectLst/>
                <a:latin typeface="+mn-lt"/>
                <a:ea typeface="+mn-ea"/>
                <a:cs typeface="+mn-cs"/>
              </a:rPr>
              <a:t>-The goal has been to create "blueprints" - low-carbon plans for environmentally sustainable and livable cities - to help implement large-scale, high-impact projects. WRI will then conduct a targeted outreach effort to disseminate lessons learned to other growing cities to help them adapt key elements to their own conditions.</a:t>
            </a:r>
          </a:p>
          <a:p>
            <a:pPr lvl="3"/>
            <a:r>
              <a:rPr lang="en-US" sz="1200" b="0" kern="1200" dirty="0" smtClean="0">
                <a:solidFill>
                  <a:schemeClr val="tx1"/>
                </a:solidFill>
                <a:effectLst/>
                <a:latin typeface="+mn-lt"/>
                <a:ea typeface="+mn-ea"/>
                <a:cs typeface="+mn-cs"/>
              </a:rPr>
              <a:t>**Discus</a:t>
            </a:r>
            <a:r>
              <a:rPr lang="en-US" sz="1200" b="0" kern="1200" baseline="0" dirty="0" smtClean="0">
                <a:solidFill>
                  <a:schemeClr val="tx1"/>
                </a:solidFill>
                <a:effectLst/>
                <a:latin typeface="+mn-lt"/>
                <a:ea typeface="+mn-ea"/>
                <a:cs typeface="+mn-cs"/>
              </a:rPr>
              <a:t>s how this fits into “Count it, change it, scale it”</a:t>
            </a:r>
            <a:endParaRPr lang="en-US" sz="1200" b="0" kern="1200" dirty="0" smtClean="0">
              <a:solidFill>
                <a:schemeClr val="tx1"/>
              </a:solidFill>
              <a:effectLst/>
              <a:latin typeface="+mn-lt"/>
              <a:ea typeface="+mn-ea"/>
              <a:cs typeface="+mn-cs"/>
            </a:endParaRPr>
          </a:p>
          <a:p>
            <a:pPr eaLnBrk="1" hangingPunct="1">
              <a:spcBef>
                <a:spcPct val="0"/>
              </a:spcBef>
            </a:pPr>
            <a:endParaRPr lang="en-US" dirty="0" smtClean="0"/>
          </a:p>
          <a:p>
            <a:pPr eaLnBrk="1" hangingPunct="1">
              <a:spcBef>
                <a:spcPct val="0"/>
              </a:spcBef>
            </a:pPr>
            <a:r>
              <a:rPr lang="en-US" dirty="0" smtClean="0"/>
              <a:t>Photo credit:</a:t>
            </a:r>
            <a:r>
              <a:rPr lang="en-US" baseline="0" dirty="0" smtClean="0"/>
              <a:t> </a:t>
            </a:r>
            <a:r>
              <a:rPr lang="en-US" dirty="0" err="1" smtClean="0"/>
              <a:t>remkotanis</a:t>
            </a:r>
            <a:r>
              <a:rPr lang="en-US" dirty="0" smtClean="0"/>
              <a:t>/Flickr</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000000"/>
                </a:solidFill>
                <a:latin typeface="Gill Sans" pitchFamily="-109" charset="0"/>
                <a:ea typeface="ヒラギノ角ゴ ProN W3" pitchFamily="-109" charset="-128"/>
                <a:sym typeface="Gill Sans" pitchFamily="-109" charset="0"/>
              </a:defRPr>
            </a:lvl1pPr>
            <a:lvl2pPr marL="37929628" indent="-37472453" eaLnBrk="0" hangingPunct="0">
              <a:defRPr sz="4000">
                <a:solidFill>
                  <a:srgbClr val="000000"/>
                </a:solidFill>
                <a:latin typeface="Gill Sans" pitchFamily="-109" charset="0"/>
                <a:ea typeface="ヒラギノ角ゴ ProN W3" pitchFamily="-109" charset="-128"/>
                <a:sym typeface="Gill Sans" pitchFamily="-109" charset="0"/>
              </a:defRPr>
            </a:lvl2pPr>
            <a:lvl3pPr eaLnBrk="0" hangingPunct="0">
              <a:defRPr sz="4000">
                <a:solidFill>
                  <a:srgbClr val="000000"/>
                </a:solidFill>
                <a:latin typeface="Gill Sans" pitchFamily="-109" charset="0"/>
                <a:ea typeface="ヒラギノ角ゴ ProN W3" pitchFamily="-109" charset="-128"/>
                <a:sym typeface="Gill Sans" pitchFamily="-109" charset="0"/>
              </a:defRPr>
            </a:lvl3pPr>
            <a:lvl4pPr eaLnBrk="0" hangingPunct="0">
              <a:defRPr sz="4000">
                <a:solidFill>
                  <a:srgbClr val="000000"/>
                </a:solidFill>
                <a:latin typeface="Gill Sans" pitchFamily="-109" charset="0"/>
                <a:ea typeface="ヒラギノ角ゴ ProN W3" pitchFamily="-109" charset="-128"/>
                <a:sym typeface="Gill Sans" pitchFamily="-109" charset="0"/>
              </a:defRPr>
            </a:lvl4pPr>
            <a:lvl5pPr eaLnBrk="0" hangingPunct="0">
              <a:defRPr sz="4000">
                <a:solidFill>
                  <a:srgbClr val="000000"/>
                </a:solidFill>
                <a:latin typeface="Gill Sans" pitchFamily="-109" charset="0"/>
                <a:ea typeface="ヒラギノ角ゴ ProN W3" pitchFamily="-109" charset="-128"/>
                <a:sym typeface="Gill Sans" pitchFamily="-109" charset="0"/>
              </a:defRPr>
            </a:lvl5pPr>
            <a:lvl6pPr marL="457175" eaLnBrk="0" fontAlgn="base" hangingPunct="0">
              <a:spcBef>
                <a:spcPct val="0"/>
              </a:spcBef>
              <a:spcAft>
                <a:spcPct val="0"/>
              </a:spcAft>
              <a:defRPr sz="4000">
                <a:solidFill>
                  <a:srgbClr val="000000"/>
                </a:solidFill>
                <a:latin typeface="Gill Sans" pitchFamily="-109" charset="0"/>
                <a:ea typeface="ヒラギノ角ゴ ProN W3" pitchFamily="-109" charset="-128"/>
                <a:sym typeface="Gill Sans" pitchFamily="-109" charset="0"/>
              </a:defRPr>
            </a:lvl6pPr>
            <a:lvl7pPr marL="914350" eaLnBrk="0" fontAlgn="base" hangingPunct="0">
              <a:spcBef>
                <a:spcPct val="0"/>
              </a:spcBef>
              <a:spcAft>
                <a:spcPct val="0"/>
              </a:spcAft>
              <a:defRPr sz="4000">
                <a:solidFill>
                  <a:srgbClr val="000000"/>
                </a:solidFill>
                <a:latin typeface="Gill Sans" pitchFamily="-109" charset="0"/>
                <a:ea typeface="ヒラギノ角ゴ ProN W3" pitchFamily="-109" charset="-128"/>
                <a:sym typeface="Gill Sans" pitchFamily="-109" charset="0"/>
              </a:defRPr>
            </a:lvl7pPr>
            <a:lvl8pPr marL="1371524" eaLnBrk="0" fontAlgn="base" hangingPunct="0">
              <a:spcBef>
                <a:spcPct val="0"/>
              </a:spcBef>
              <a:spcAft>
                <a:spcPct val="0"/>
              </a:spcAft>
              <a:defRPr sz="4000">
                <a:solidFill>
                  <a:srgbClr val="000000"/>
                </a:solidFill>
                <a:latin typeface="Gill Sans" pitchFamily="-109" charset="0"/>
                <a:ea typeface="ヒラギノ角ゴ ProN W3" pitchFamily="-109" charset="-128"/>
                <a:sym typeface="Gill Sans" pitchFamily="-109" charset="0"/>
              </a:defRPr>
            </a:lvl8pPr>
            <a:lvl9pPr marL="1828699" eaLnBrk="0" fontAlgn="base" hangingPunct="0">
              <a:spcBef>
                <a:spcPct val="0"/>
              </a:spcBef>
              <a:spcAft>
                <a:spcPct val="0"/>
              </a:spcAft>
              <a:defRPr sz="4000">
                <a:solidFill>
                  <a:srgbClr val="000000"/>
                </a:solidFill>
                <a:latin typeface="Gill Sans" pitchFamily="-109" charset="0"/>
                <a:ea typeface="ヒラギノ角ゴ ProN W3" pitchFamily="-109" charset="-128"/>
                <a:sym typeface="Gill Sans" pitchFamily="-109" charset="0"/>
              </a:defRPr>
            </a:lvl9pPr>
          </a:lstStyle>
          <a:p>
            <a:pPr eaLnBrk="1" hangingPunct="1"/>
            <a:fld id="{B078827B-84BC-464C-9575-5EF6A1D055D8}" type="slidenum">
              <a:rPr lang="en-US" sz="1200"/>
              <a:pPr eaLnBrk="1" hangingPunct="1"/>
              <a:t>20</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Chinese government announced a plan in September to curb air pollution across the nation (set some limits on burning coal and took high-polluting vehicles off the roads).</a:t>
            </a:r>
          </a:p>
          <a:p>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-As of July 2012 -- China’s government planned 363 coal-fired power plants for construction across China, with a combined generating capacity exceeding 557 GW (installed capacity at the end of 2012 was 758 GW). This amounts to an almost 75 percent increase in coal-fired generating capacity. </a:t>
            </a:r>
          </a:p>
        </p:txBody>
      </p:sp>
      <p:sp>
        <p:nvSpPr>
          <p:cNvPr id="4" name="Slide Number Placeholder 3"/>
          <p:cNvSpPr>
            <a:spLocks noGrp="1"/>
          </p:cNvSpPr>
          <p:nvPr>
            <p:ph type="sldNum" sz="quarter" idx="10"/>
          </p:nvPr>
        </p:nvSpPr>
        <p:spPr/>
        <p:txBody>
          <a:bodyPr/>
          <a:lstStyle/>
          <a:p>
            <a:fld id="{6C80A89B-E2B9-4DD0-B865-4E524AB00091}"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367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especially the case in India…</a:t>
            </a:r>
            <a:endParaRPr lang="en-US" dirty="0"/>
          </a:p>
        </p:txBody>
      </p:sp>
      <p:sp>
        <p:nvSpPr>
          <p:cNvPr id="4" name="Slide Number Placeholder 3"/>
          <p:cNvSpPr>
            <a:spLocks noGrp="1"/>
          </p:cNvSpPr>
          <p:nvPr>
            <p:ph type="sldNum" sz="quarter" idx="10"/>
          </p:nvPr>
        </p:nvSpPr>
        <p:spPr/>
        <p:txBody>
          <a:bodyPr/>
          <a:lstStyle/>
          <a:p>
            <a:fld id="{6D0BB26F-106C-41C5-954C-C0E58DB2B324}"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62823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China.</a:t>
            </a:r>
            <a:endParaRPr lang="en-US" dirty="0"/>
          </a:p>
        </p:txBody>
      </p:sp>
      <p:sp>
        <p:nvSpPr>
          <p:cNvPr id="4" name="Slide Number Placeholder 3"/>
          <p:cNvSpPr>
            <a:spLocks noGrp="1"/>
          </p:cNvSpPr>
          <p:nvPr>
            <p:ph type="sldNum" sz="quarter" idx="10"/>
          </p:nvPr>
        </p:nvSpPr>
        <p:spPr/>
        <p:txBody>
          <a:bodyPr/>
          <a:lstStyle/>
          <a:p>
            <a:fld id="{6D0BB26F-106C-41C5-954C-C0E58DB2B324}"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9024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0000"/>
                </a:solidFill>
                <a:latin typeface="Arial" pitchFamily="34" charset="0"/>
                <a:cs typeface="Arial" pitchFamily="34" charset="0"/>
              </a:rPr>
              <a:t>Dots</a:t>
            </a:r>
            <a:r>
              <a:rPr lang="en-US" sz="1200" dirty="0" smtClean="0">
                <a:solidFill>
                  <a:srgbClr val="000000"/>
                </a:solidFill>
                <a:latin typeface="Arial" pitchFamily="34" charset="0"/>
                <a:cs typeface="Arial" pitchFamily="34" charset="0"/>
              </a:rPr>
              <a:t>: Proposed power plants</a:t>
            </a:r>
          </a:p>
          <a:p>
            <a:r>
              <a:rPr lang="en-US" sz="1200" b="1" dirty="0" smtClean="0">
                <a:solidFill>
                  <a:srgbClr val="000000"/>
                </a:solidFill>
                <a:latin typeface="Arial" pitchFamily="34" charset="0"/>
                <a:cs typeface="Arial" pitchFamily="34" charset="0"/>
              </a:rPr>
              <a:t>Grey areas</a:t>
            </a:r>
            <a:r>
              <a:rPr lang="en-US" sz="1200" dirty="0" smtClean="0">
                <a:solidFill>
                  <a:srgbClr val="000000"/>
                </a:solidFill>
                <a:latin typeface="Arial" pitchFamily="34" charset="0"/>
                <a:cs typeface="Arial" pitchFamily="34" charset="0"/>
              </a:rPr>
              <a:t>: Coal basins</a:t>
            </a:r>
          </a:p>
          <a:p>
            <a:endParaRPr lang="en-US" sz="600" dirty="0" smtClean="0">
              <a:solidFill>
                <a:srgbClr val="000000"/>
              </a:solidFill>
              <a:latin typeface="Arial" pitchFamily="34" charset="0"/>
              <a:cs typeface="Arial" pitchFamily="34" charset="0"/>
            </a:endParaRPr>
          </a:p>
          <a:p>
            <a:r>
              <a:rPr lang="en-US" sz="1200" i="1" dirty="0" smtClean="0">
                <a:solidFill>
                  <a:srgbClr val="000000"/>
                </a:solidFill>
                <a:latin typeface="Arial" pitchFamily="34" charset="0"/>
                <a:cs typeface="Arial" pitchFamily="34" charset="0"/>
              </a:rPr>
              <a:t>Dot size correlates with power  plant generation capacity. </a:t>
            </a:r>
          </a:p>
          <a:p>
            <a:endParaRPr lang="en-US" dirty="0"/>
          </a:p>
        </p:txBody>
      </p:sp>
      <p:sp>
        <p:nvSpPr>
          <p:cNvPr id="4" name="Slide Number Placeholder 3"/>
          <p:cNvSpPr>
            <a:spLocks noGrp="1"/>
          </p:cNvSpPr>
          <p:nvPr>
            <p:ph type="sldNum" sz="quarter" idx="10"/>
          </p:nvPr>
        </p:nvSpPr>
        <p:spPr/>
        <p:txBody>
          <a:bodyPr/>
          <a:lstStyle/>
          <a:p>
            <a:fld id="{B4B049FC-7722-4A63-8190-1661A7E70CA0}" type="slidenum">
              <a:rPr lang="en-US" smtClean="0"/>
              <a:t>27</a:t>
            </a:fld>
            <a:endParaRPr lang="en-US"/>
          </a:p>
        </p:txBody>
      </p:sp>
    </p:spTree>
    <p:extLst>
      <p:ext uri="{BB962C8B-B14F-4D97-AF65-F5344CB8AC3E}">
        <p14:creationId xmlns:p14="http://schemas.microsoft.com/office/powerpoint/2010/main" val="239934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effectLst/>
                <a:latin typeface="+mn-lt"/>
                <a:ea typeface="+mn-ea"/>
                <a:cs typeface="+mn-cs"/>
              </a:rPr>
              <a:t>Who we are</a:t>
            </a:r>
          </a:p>
          <a:p>
            <a:pPr lvl="2"/>
            <a:r>
              <a:rPr lang="en-US" sz="1200" kern="1200" dirty="0" smtClean="0">
                <a:solidFill>
                  <a:schemeClr val="tx1"/>
                </a:solidFill>
                <a:effectLst/>
                <a:latin typeface="+mn-lt"/>
                <a:ea typeface="+mn-ea"/>
                <a:cs typeface="+mn-cs"/>
              </a:rPr>
              <a:t>Founded in 1982</a:t>
            </a:r>
          </a:p>
          <a:p>
            <a:pPr lvl="2"/>
            <a:r>
              <a:rPr lang="en-US" sz="1200" kern="1200" dirty="0" smtClean="0">
                <a:solidFill>
                  <a:schemeClr val="tx1"/>
                </a:solidFill>
                <a:effectLst/>
                <a:latin typeface="+mn-lt"/>
                <a:ea typeface="+mn-ea"/>
                <a:cs typeface="+mn-cs"/>
              </a:rPr>
              <a:t>A “think and do” tank</a:t>
            </a:r>
          </a:p>
          <a:p>
            <a:pPr lvl="2"/>
            <a:r>
              <a:rPr lang="en-US" sz="1200" kern="1200" dirty="0" smtClean="0">
                <a:solidFill>
                  <a:schemeClr val="tx1"/>
                </a:solidFill>
                <a:effectLst/>
                <a:latin typeface="+mn-lt"/>
                <a:ea typeface="+mn-ea"/>
                <a:cs typeface="+mn-cs"/>
              </a:rPr>
              <a:t>6 global challenges</a:t>
            </a:r>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-We found that 51 percent of China’s new coal-fired power plants would be built in areas of high or extremely high water stress.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finding is especially troubling because coal-related industries—mining production, coal-to-chemical, and power generation—are extremely water-intensive. If all of the proposed plants are built, the coal industry–including mining, chemical production, and power generation–could withdraw as much as 10 billion cubic meters of water annually by 2015. That’s more than </a:t>
            </a:r>
            <a:r>
              <a:rPr lang="en-US" sz="1200" b="1" kern="1200" dirty="0" smtClean="0">
                <a:solidFill>
                  <a:schemeClr val="tx1"/>
                </a:solidFill>
                <a:effectLst/>
                <a:latin typeface="+mn-lt"/>
                <a:ea typeface="+mn-ea"/>
                <a:cs typeface="+mn-cs"/>
              </a:rPr>
              <a:t>one-quarter of the water available for withdrawal every year from the Yellow River.</a:t>
            </a:r>
          </a:p>
          <a:p>
            <a:pPr lvl="2"/>
            <a:endParaRPr lang="en-US" sz="1200" kern="1200" dirty="0" smtClean="0">
              <a:solidFill>
                <a:schemeClr val="tx1"/>
              </a:solidFill>
              <a:effectLst/>
              <a:latin typeface="+mn-lt"/>
              <a:ea typeface="+mn-ea"/>
              <a:cs typeface="+mn-cs"/>
            </a:endParaRPr>
          </a:p>
          <a:p>
            <a:pPr defTabSz="897180">
              <a:defRPr/>
            </a:pPr>
            <a:endParaRPr lang="en-US" baseline="0" dirty="0" smtClean="0"/>
          </a:p>
          <a:p>
            <a:pPr defTabSz="897180">
              <a:defRPr/>
            </a:pPr>
            <a:endParaRPr lang="en-US" dirty="0"/>
          </a:p>
        </p:txBody>
      </p:sp>
      <p:sp>
        <p:nvSpPr>
          <p:cNvPr id="4" name="Slide Number Placeholder 3"/>
          <p:cNvSpPr>
            <a:spLocks noGrp="1"/>
          </p:cNvSpPr>
          <p:nvPr>
            <p:ph type="sldNum" sz="quarter" idx="10"/>
          </p:nvPr>
        </p:nvSpPr>
        <p:spPr/>
        <p:txBody>
          <a:bodyPr/>
          <a:lstStyle/>
          <a:p>
            <a:fld id="{6D0BB26F-106C-41C5-954C-C0E58DB2B324}"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1665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http://www.eia.gov/coal/review/coal_consumption.cfm</a:t>
            </a:r>
          </a:p>
          <a:p>
            <a:r>
              <a:rPr lang="en-US" dirty="0" smtClean="0"/>
              <a:t>and</a:t>
            </a:r>
          </a:p>
          <a:p>
            <a:r>
              <a:rPr lang="en-US" dirty="0" smtClean="0"/>
              <a:t>http://www.eia.gov/coal/review/coal_exports_imports.cfm</a:t>
            </a:r>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6302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308">
              <a:defRPr/>
            </a:pPr>
            <a:endParaRPr lang="en-US" dirty="0" smtClean="0"/>
          </a:p>
          <a:p>
            <a:pPr defTabSz="899308">
              <a:defRPr/>
            </a:pPr>
            <a:endParaRPr lang="en-US" dirty="0" smtClean="0"/>
          </a:p>
          <a:p>
            <a:pPr defTabSz="899308">
              <a:defRPr/>
            </a:pPr>
            <a:endParaRPr lang="en-US" dirty="0" smtClean="0"/>
          </a:p>
          <a:p>
            <a:pPr defTabSz="899308">
              <a:defRPr/>
            </a:pPr>
            <a:r>
              <a:rPr lang="en-US" dirty="0" smtClean="0"/>
              <a:t>GDP data for 2011: http://databank.worldbank.org/databank/download/GDP.pdf </a:t>
            </a:r>
          </a:p>
          <a:p>
            <a:r>
              <a:rPr lang="en-US" dirty="0" smtClean="0"/>
              <a:t>Co2 Data</a:t>
            </a:r>
            <a:r>
              <a:rPr lang="en-US" baseline="0" dirty="0" smtClean="0"/>
              <a:t> for 2011: http://edgar.jrc.ec.europa.eu/overview.php?v=CO2ts1990-2011 </a:t>
            </a:r>
          </a:p>
          <a:p>
            <a:r>
              <a:rPr lang="en-US" baseline="0" dirty="0" smtClean="0"/>
              <a:t>Steel, coal, timber, palm oil, fish: Chatham House Resources Futures http://www.resourcesfutures.org/#!/more-more-and-more </a:t>
            </a:r>
          </a:p>
          <a:p>
            <a:endParaRPr lang="en-US" baseline="0" dirty="0" smtClean="0"/>
          </a:p>
          <a:p>
            <a:r>
              <a:rPr lang="en-US" baseline="0" dirty="0" smtClean="0"/>
              <a:t>Ranking?</a:t>
            </a:r>
            <a:endParaRPr lang="en-US" dirty="0" smtClean="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63027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4B686A76-6619-4130-86D6-9F07C3B35D00}" type="slidenum">
              <a:rPr lang="en-US" altLang="zh-CN"/>
              <a:pPr eaLnBrk="1" hangingPunct="1"/>
              <a:t>31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Over the years, we have refined and sharpened how we define the different elements of our approach.  In this slide, you see the specific questions we ask today of each WRI project – these are the questions we would expect answered in a project plan or </a:t>
            </a:r>
            <a:r>
              <a:rPr lang="en-US" sz="1000" dirty="0" smtClean="0"/>
              <a:t>strategy.</a:t>
            </a:r>
          </a:p>
          <a:p>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count it, change it, scale it</a:t>
            </a:r>
          </a:p>
          <a:p>
            <a:pPr defTabSz="896775">
              <a:defRPr/>
            </a:pPr>
            <a:endParaRPr lang="en-US" sz="1000" b="1" dirty="0">
              <a:latin typeface="Book Antiqua"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effectLst/>
                <a:latin typeface="+mn-lt"/>
                <a:ea typeface="+mn-ea"/>
                <a:cs typeface="+mn-cs"/>
              </a:rPr>
              <a:t>China office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Opened in 2008</a:t>
            </a:r>
          </a:p>
          <a:p>
            <a:pPr lvl="1"/>
            <a:r>
              <a:rPr lang="en-US" sz="1200" kern="1200" dirty="0" smtClean="0">
                <a:solidFill>
                  <a:schemeClr val="tx1"/>
                </a:solidFill>
                <a:effectLst/>
                <a:latin typeface="+mn-lt"/>
                <a:ea typeface="+mn-ea"/>
                <a:cs typeface="+mn-cs"/>
              </a:rPr>
              <a:t>Number of staff – now 22 full time, and will possibly grow to 50 by 2017</a:t>
            </a:r>
          </a:p>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1022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1022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1022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US DOE, 2010 </a:t>
            </a:r>
            <a:r>
              <a:rPr lang="fr-FR" dirty="0" err="1"/>
              <a:t>Solar</a:t>
            </a:r>
            <a:r>
              <a:rPr lang="fr-FR" dirty="0"/>
              <a:t> Technologies </a:t>
            </a:r>
            <a:r>
              <a:rPr lang="fr-FR" dirty="0" err="1"/>
              <a:t>Market</a:t>
            </a:r>
            <a:r>
              <a:rPr lang="fr-FR" dirty="0"/>
              <a:t> Report, 2011, p. 60 (Figure 3.7)</a:t>
            </a:r>
          </a:p>
          <a:p>
            <a:endParaRPr lang="fr-FR" dirty="0"/>
          </a:p>
          <a:p>
            <a:r>
              <a:rPr lang="en-US" dirty="0"/>
              <a:t>Figure 3.7 shows the range of average global PV module selling prices at the factory gate (i.e., prices do not include charges such as delivery and subsequent taxes), as obtained from sample market transactions for small-quantity, mid-range, and large-quantity buyers.</a:t>
            </a:r>
          </a:p>
          <a:p>
            <a:r>
              <a:rPr lang="en-US" dirty="0"/>
              <a:t/>
            </a:r>
            <a:br>
              <a:rPr lang="en-US" dirty="0"/>
            </a:br>
            <a:r>
              <a:rPr lang="en-US" dirty="0" err="1"/>
              <a:t>W</a:t>
            </a:r>
            <a:r>
              <a:rPr lang="en-US" baseline="-25000" dirty="0" err="1"/>
              <a:t>p</a:t>
            </a:r>
            <a:r>
              <a:rPr lang="en-US" dirty="0"/>
              <a:t> refers to watt-peak, which is a measure of the nominal power of a PV device. It is the standardized number in the</a:t>
            </a:r>
            <a:r>
              <a:rPr lang="en-US"/>
              <a:t> industry </a:t>
            </a:r>
            <a:r>
              <a:rPr lang="en-US" dirty="0"/>
              <a:t>on which prices, sales and growth numbers </a:t>
            </a:r>
            <a:r>
              <a:rPr lang="en-US"/>
              <a:t>are based.</a:t>
            </a:r>
            <a:endParaRPr lang="en-US" dirty="0"/>
          </a:p>
          <a:p>
            <a:endParaRPr lang="en-US" dirty="0"/>
          </a:p>
        </p:txBody>
      </p:sp>
      <p:sp>
        <p:nvSpPr>
          <p:cNvPr id="4" name="Slide Number Placeholder 3"/>
          <p:cNvSpPr>
            <a:spLocks noGrp="1"/>
          </p:cNvSpPr>
          <p:nvPr>
            <p:ph type="sldNum" sz="quarter" idx="10"/>
          </p:nvPr>
        </p:nvSpPr>
        <p:spPr/>
        <p:txBody>
          <a:bodyPr/>
          <a:lstStyle/>
          <a:p>
            <a:fld id="{784D68B7-4D03-7645-B4A0-E585E11F085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9931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89940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China continues to make large investments in renewable energy, with </a:t>
            </a:r>
            <a:r>
              <a:rPr lang="en-US" sz="1200" b="1" kern="1200" dirty="0" smtClean="0">
                <a:solidFill>
                  <a:schemeClr val="tx1"/>
                </a:solidFill>
                <a:effectLst/>
                <a:latin typeface="+mn-lt"/>
                <a:ea typeface="+mn-ea"/>
                <a:cs typeface="+mn-cs"/>
              </a:rPr>
              <a:t>over 80% more investment than the U.S. last year. </a:t>
            </a:r>
            <a:r>
              <a:rPr lang="en-US" sz="1200" kern="1200" dirty="0" smtClean="0">
                <a:solidFill>
                  <a:schemeClr val="tx1"/>
                </a:solidFill>
                <a:effectLst/>
                <a:latin typeface="+mn-lt"/>
                <a:ea typeface="+mn-ea"/>
                <a:cs typeface="+mn-cs"/>
              </a:rPr>
              <a:t>In fact, China invested $65 billion in renewable energy in 2012, more than any other country. China remains the country with the world’s most installed wind capacity, and it is neck and neck with the U.S. in terms of installed solar PV capacity.</a:t>
            </a:r>
          </a:p>
          <a:p>
            <a:pPr defTabSz="899404">
              <a:defRPr/>
            </a:pPr>
            <a:endParaRPr lang="en-US" dirty="0" smtClean="0"/>
          </a:p>
          <a:p>
            <a:pPr defTabSz="899404">
              <a:defRPr/>
            </a:pPr>
            <a:r>
              <a:rPr lang="en-US" dirty="0" smtClean="0"/>
              <a:t>http://www.pewenvironment.org/uploadedFiles/PEG/Publications/Report/FINAL_forweb_WhoIsWinningTheCleanEnergyRace-REPORT-2012.pdf</a:t>
            </a:r>
          </a:p>
          <a:p>
            <a:pPr defTabSz="899404">
              <a:defRPr/>
            </a:pPr>
            <a:r>
              <a:rPr lang="en-US" dirty="0" smtClean="0"/>
              <a:t>(figures for 2011</a:t>
            </a:r>
            <a:r>
              <a:rPr lang="en-US" baseline="0" dirty="0" smtClean="0"/>
              <a:t> – </a:t>
            </a:r>
            <a:r>
              <a:rPr lang="en-US" b="1" i="1" baseline="0" dirty="0" smtClean="0"/>
              <a:t>look for update</a:t>
            </a:r>
            <a:r>
              <a:rPr lang="en-US" baseline="0" dirty="0" smtClean="0"/>
              <a:t>)</a:t>
            </a:r>
            <a:endParaRPr lang="en-US" dirty="0" smtClean="0"/>
          </a:p>
          <a:p>
            <a:pPr defTabSz="899404">
              <a:defRPr/>
            </a:pPr>
            <a:endParaRPr lang="en-US" dirty="0" smtClean="0"/>
          </a:p>
          <a:p>
            <a:pPr defTabSz="899404">
              <a:defRPr/>
            </a:pPr>
            <a:r>
              <a:rPr lang="en-US" dirty="0" smtClean="0"/>
              <a:t>China has led global investment since 2009 (Pew), accounting for a fifth of global investment.</a:t>
            </a:r>
          </a:p>
          <a:p>
            <a:r>
              <a:rPr lang="en-US" dirty="0" smtClean="0"/>
              <a:t>Chart for 2011:</a:t>
            </a:r>
          </a:p>
          <a:p>
            <a:pPr defTabSz="899404">
              <a:defRPr/>
            </a:pPr>
            <a:r>
              <a:rPr lang="en-US" dirty="0" smtClean="0">
                <a:hlinkClick r:id="rId3"/>
              </a:rPr>
              <a:t>http://fs-unep-centre.org/sites/default/files/publications/globaltrendsreport2012final.pdf</a:t>
            </a:r>
            <a:endParaRPr lang="en-US" dirty="0" smtClean="0"/>
          </a:p>
          <a:p>
            <a:endParaRPr lang="en-US" dirty="0" smtClean="0"/>
          </a:p>
          <a:p>
            <a:r>
              <a:rPr lang="en-US" dirty="0" smtClean="0"/>
              <a:t>Chart for 2009-2011:</a:t>
            </a:r>
          </a:p>
          <a:p>
            <a:r>
              <a:rPr lang="en-US" dirty="0" smtClean="0"/>
              <a:t>http://unfccc.int/files/cooperation_support/financial_mechanism/long-term_finance/application/pdf/usher_9_july_2012.pdf</a:t>
            </a:r>
          </a:p>
          <a:p>
            <a:r>
              <a:rPr lang="en-US" dirty="0" smtClean="0"/>
              <a:t>(couldn’t find three-year data for Germany, Italy, and rest)</a:t>
            </a:r>
          </a:p>
          <a:p>
            <a:endParaRPr lang="en-US" dirty="0" smtClean="0"/>
          </a:p>
          <a:p>
            <a:r>
              <a:rPr lang="en-US" dirty="0" smtClean="0"/>
              <a:t>Other:</a:t>
            </a:r>
          </a:p>
          <a:p>
            <a:endParaRPr lang="en-US" dirty="0" smtClean="0"/>
          </a:p>
          <a:p>
            <a:r>
              <a:rPr lang="en-US" dirty="0" smtClean="0"/>
              <a:t>E&amp;Y says China is the most renewable energy-friendly country in the world.</a:t>
            </a:r>
          </a:p>
          <a:p>
            <a:r>
              <a:rPr lang="en-US" dirty="0" smtClean="0">
                <a:hlinkClick r:id="rId4"/>
              </a:rPr>
              <a:t>http://www.ey.com/GL/en/Industries/Cleantech/Renewable-energy-country-attractiveness-indices_November-2012</a:t>
            </a:r>
            <a:endParaRPr lang="en-US" dirty="0" smtClean="0"/>
          </a:p>
          <a:p>
            <a:endParaRPr lang="en-US" dirty="0" smtClean="0"/>
          </a:p>
          <a:p>
            <a:pPr fontAlgn="base"/>
            <a:r>
              <a:rPr lang="en-US" dirty="0" smtClean="0"/>
              <a:t>Global wind power capacity has grown at an average of 25 percent per year over year the past five years, and solar PV has grown at a rate of 50 percent.</a:t>
            </a:r>
          </a:p>
          <a:p>
            <a:pPr fontAlgn="base"/>
            <a:r>
              <a:rPr lang="en-US" u="sng" dirty="0" smtClean="0">
                <a:hlinkClick r:id="rId5"/>
              </a:rPr>
              <a:t>http://www.iea.org/aboutus/faqs/renewableenergy/</a:t>
            </a:r>
            <a:endParaRPr lang="en-US" dirty="0" smtClean="0"/>
          </a:p>
          <a:p>
            <a:endParaRPr lang="en-US" dirty="0" smtClean="0"/>
          </a:p>
          <a:p>
            <a:r>
              <a:rPr lang="en-US" dirty="0" smtClean="0"/>
              <a:t>The global market for renewables will be worth trillions over the coming decades.  According to the IEA, 60% of the new installed capacity between now and 2035 will be from renewables.</a:t>
            </a:r>
          </a:p>
          <a:p>
            <a:r>
              <a:rPr lang="en-US" u="sng" dirty="0" smtClean="0">
                <a:hlinkClick r:id="rId6"/>
              </a:rPr>
              <a:t>http://www.worldenergyoutlook.org/media/weowebsite/2012/factsheets.pdf</a:t>
            </a:r>
            <a:r>
              <a:rPr lang="en-US" dirty="0" smtClean="0"/>
              <a:t>, p.3</a:t>
            </a:r>
          </a:p>
          <a:p>
            <a:endParaRPr lang="en-US" dirty="0" smtClean="0"/>
          </a:p>
          <a:p>
            <a:r>
              <a:rPr lang="en-US" dirty="0" smtClean="0"/>
              <a:t>China</a:t>
            </a:r>
            <a:r>
              <a:rPr lang="en-US" baseline="0" dirty="0" smtClean="0"/>
              <a:t> has led since 2009 -- http://green.blogs.nytimes.com/2010/03/29/china-leads-in-renewable-investments/, citing Pew</a:t>
            </a:r>
            <a:endParaRPr lang="en-US" dirty="0"/>
          </a:p>
        </p:txBody>
      </p:sp>
      <p:sp>
        <p:nvSpPr>
          <p:cNvPr id="4" name="Slide Number Placeholder 3"/>
          <p:cNvSpPr>
            <a:spLocks noGrp="1"/>
          </p:cNvSpPr>
          <p:nvPr>
            <p:ph type="sldNum" sz="quarter" idx="10"/>
          </p:nvPr>
        </p:nvSpPr>
        <p:spPr/>
        <p:txBody>
          <a:bodyPr/>
          <a:lstStyle/>
          <a:p>
            <a:fld id="{6C80A89B-E2B9-4DD0-B865-4E524AB0009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6302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601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868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1137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5DCBA-B7E5-4F6C-8F37-6E509C3F7B3D}"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139056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3D9F5-A887-4165-BA84-91F9347C855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380777-0354-47FE-892B-4F15CA92FC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19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5DCBA-B7E5-4F6C-8F37-6E509C3F7B3D}"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208141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5DCBA-B7E5-4F6C-8F37-6E509C3F7B3D}"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378247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5DCBA-B7E5-4F6C-8F37-6E509C3F7B3D}"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152768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5DCBA-B7E5-4F6C-8F37-6E509C3F7B3D}"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204361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71D3681C-7A23-4FFF-B303-C0183E4AB6ED}" type="datetimeFigureOut">
              <a:rPr lang="en-US" smtClean="0">
                <a:solidFill>
                  <a:srgbClr val="76786C"/>
                </a:solidFill>
              </a:rPr>
              <a:pPr defTabSz="457200"/>
              <a:t>11/14/2013</a:t>
            </a:fld>
            <a:endParaRPr lang="en-US">
              <a:solidFill>
                <a:srgbClr val="76786C"/>
              </a:solidFill>
            </a:endParaRPr>
          </a:p>
        </p:txBody>
      </p:sp>
      <p:sp>
        <p:nvSpPr>
          <p:cNvPr id="3" name="Footer Placeholder 2"/>
          <p:cNvSpPr>
            <a:spLocks noGrp="1"/>
          </p:cNvSpPr>
          <p:nvPr>
            <p:ph type="ftr" sz="quarter" idx="11"/>
          </p:nvPr>
        </p:nvSpPr>
        <p:spPr/>
        <p:txBody>
          <a:bodyPr/>
          <a:lstStyle/>
          <a:p>
            <a:pPr defTabSz="457200"/>
            <a:endParaRPr lang="en-US">
              <a:solidFill>
                <a:srgbClr val="76786C"/>
              </a:solidFill>
            </a:endParaRPr>
          </a:p>
        </p:txBody>
      </p:sp>
      <p:sp>
        <p:nvSpPr>
          <p:cNvPr id="4" name="Slide Number Placeholder 3"/>
          <p:cNvSpPr>
            <a:spLocks noGrp="1"/>
          </p:cNvSpPr>
          <p:nvPr>
            <p:ph type="sldNum" sz="quarter" idx="12"/>
          </p:nvPr>
        </p:nvSpPr>
        <p:spPr/>
        <p:txBody>
          <a:bodyPr/>
          <a:lstStyle/>
          <a:p>
            <a:pPr defTabSz="457200"/>
            <a:fld id="{0F9AA107-5C1B-4D61-BBBC-BD30E9016697}" type="slidenum">
              <a:rPr lang="en-US" smtClean="0">
                <a:solidFill>
                  <a:srgbClr val="76786C"/>
                </a:solidFill>
              </a:rPr>
              <a:pPr defTabSz="457200"/>
              <a:t>‹#›</a:t>
            </a:fld>
            <a:endParaRPr lang="en-US">
              <a:solidFill>
                <a:srgbClr val="76786C"/>
              </a:solidFill>
            </a:endParaRPr>
          </a:p>
        </p:txBody>
      </p:sp>
    </p:spTree>
    <p:extLst>
      <p:ext uri="{BB962C8B-B14F-4D97-AF65-F5344CB8AC3E}">
        <p14:creationId xmlns:p14="http://schemas.microsoft.com/office/powerpoint/2010/main" val="342764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5DCBA-B7E5-4F6C-8F37-6E509C3F7B3D}"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26641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860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5DCBA-B7E5-4F6C-8F37-6E509C3F7B3D}"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74738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5DCBA-B7E5-4F6C-8F37-6E509C3F7B3D}"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51140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5DCBA-B7E5-4F6C-8F37-6E509C3F7B3D}"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28ED-6416-436B-9714-1352E7756DCB}" type="slidenum">
              <a:rPr lang="en-US" smtClean="0"/>
              <a:t>‹#›</a:t>
            </a:fld>
            <a:endParaRPr lang="en-US"/>
          </a:p>
        </p:txBody>
      </p:sp>
    </p:spTree>
    <p:extLst>
      <p:ext uri="{BB962C8B-B14F-4D97-AF65-F5344CB8AC3E}">
        <p14:creationId xmlns:p14="http://schemas.microsoft.com/office/powerpoint/2010/main" val="266426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99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551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696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60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5539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818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18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5432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808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04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484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404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362200"/>
            <a:ext cx="8229600" cy="3763963"/>
          </a:xfrm>
        </p:spPr>
        <p:txBody>
          <a:bodyPr/>
          <a:lstStyle/>
          <a:p>
            <a:pPr lvl="0"/>
            <a:endParaRPr lang="en-US" noProof="0" dirty="0" smtClean="0"/>
          </a:p>
        </p:txBody>
      </p:sp>
    </p:spTree>
    <p:extLst>
      <p:ext uri="{BB962C8B-B14F-4D97-AF65-F5344CB8AC3E}">
        <p14:creationId xmlns:p14="http://schemas.microsoft.com/office/powerpoint/2010/main" val="13787673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715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698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904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697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1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2479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50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986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873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412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867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446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pic>
        <p:nvPicPr>
          <p:cNvPr id="4" name="Picture 3"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5" name="Straight Connector 4"/>
          <p:cNvCxnSpPr/>
          <p:nvPr userDrawn="1"/>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0"/>
          </p:nvPr>
        </p:nvSpPr>
        <p:spPr>
          <a:xfrm>
            <a:off x="457200" y="1638300"/>
            <a:ext cx="3870431"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1"/>
          </p:nvPr>
        </p:nvSpPr>
        <p:spPr>
          <a:xfrm>
            <a:off x="4895736" y="1638300"/>
            <a:ext cx="3791063" cy="4394200"/>
          </a:xfrm>
        </p:spPr>
        <p:txBody>
          <a:bodyPr/>
          <a:lstStyle/>
          <a:p>
            <a:endParaRPr lang="en-US" dirty="0"/>
          </a:p>
        </p:txBody>
      </p:sp>
    </p:spTree>
    <p:extLst>
      <p:ext uri="{BB962C8B-B14F-4D97-AF65-F5344CB8AC3E}">
        <p14:creationId xmlns:p14="http://schemas.microsoft.com/office/powerpoint/2010/main" val="1038161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31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538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32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2221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028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4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475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291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00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517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95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78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pic>
        <p:nvPicPr>
          <p:cNvPr id="4" name="Picture 3"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5" name="Straight Connector 4"/>
          <p:cNvCxnSpPr/>
          <p:nvPr userDrawn="1"/>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0"/>
          </p:nvPr>
        </p:nvSpPr>
        <p:spPr>
          <a:xfrm>
            <a:off x="457200" y="1638300"/>
            <a:ext cx="3870431"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Picture Placeholder 8"/>
          <p:cNvSpPr>
            <a:spLocks noGrp="1"/>
          </p:cNvSpPr>
          <p:nvPr>
            <p:ph type="pic" sz="quarter" idx="11"/>
          </p:nvPr>
        </p:nvSpPr>
        <p:spPr>
          <a:xfrm>
            <a:off x="4895736" y="1638300"/>
            <a:ext cx="3791063" cy="4394200"/>
          </a:xfrm>
        </p:spPr>
        <p:txBody>
          <a:bodyPr/>
          <a:lstStyle/>
          <a:p>
            <a:endParaRPr lang="en-US" dirty="0"/>
          </a:p>
        </p:txBody>
      </p:sp>
    </p:spTree>
    <p:extLst>
      <p:ext uri="{BB962C8B-B14F-4D97-AF65-F5344CB8AC3E}">
        <p14:creationId xmlns:p14="http://schemas.microsoft.com/office/powerpoint/2010/main" val="1514905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60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71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538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311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680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63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711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13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383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60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73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18595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977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3D9F5-A887-4165-BA84-91F9347C855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380777-0354-47FE-892B-4F15CA92FCF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9381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509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9540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300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90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71D3681C-7A23-4FFF-B303-C0183E4AB6ED}" type="datetimeFigureOut">
              <a:rPr lang="en-US">
                <a:solidFill>
                  <a:srgbClr val="76786C"/>
                </a:solidFill>
              </a:rPr>
              <a:pPr defTabSz="457200"/>
              <a:t>11/14/2013</a:t>
            </a:fld>
            <a:endParaRPr lang="en-US">
              <a:solidFill>
                <a:srgbClr val="76786C"/>
              </a:solidFill>
            </a:endParaRPr>
          </a:p>
        </p:txBody>
      </p:sp>
      <p:sp>
        <p:nvSpPr>
          <p:cNvPr id="3" name="Footer Placeholder 2"/>
          <p:cNvSpPr>
            <a:spLocks noGrp="1"/>
          </p:cNvSpPr>
          <p:nvPr>
            <p:ph type="ftr" sz="quarter" idx="11"/>
          </p:nvPr>
        </p:nvSpPr>
        <p:spPr/>
        <p:txBody>
          <a:bodyPr/>
          <a:lstStyle/>
          <a:p>
            <a:pPr defTabSz="457200"/>
            <a:endParaRPr lang="en-US">
              <a:solidFill>
                <a:srgbClr val="76786C"/>
              </a:solidFill>
            </a:endParaRPr>
          </a:p>
        </p:txBody>
      </p:sp>
      <p:sp>
        <p:nvSpPr>
          <p:cNvPr id="4" name="Slide Number Placeholder 3"/>
          <p:cNvSpPr>
            <a:spLocks noGrp="1"/>
          </p:cNvSpPr>
          <p:nvPr>
            <p:ph type="sldNum" sz="quarter" idx="12"/>
          </p:nvPr>
        </p:nvSpPr>
        <p:spPr/>
        <p:txBody>
          <a:bodyPr/>
          <a:lstStyle/>
          <a:p>
            <a:pPr defTabSz="457200"/>
            <a:fld id="{0F9AA107-5C1B-4D61-BBBC-BD30E9016697}" type="slidenum">
              <a:rPr lang="en-US">
                <a:solidFill>
                  <a:srgbClr val="76786C"/>
                </a:solidFill>
              </a:rPr>
              <a:pPr defTabSz="457200"/>
              <a:t>‹#›</a:t>
            </a:fld>
            <a:endParaRPr lang="en-US">
              <a:solidFill>
                <a:srgbClr val="76786C"/>
              </a:solidFill>
            </a:endParaRPr>
          </a:p>
        </p:txBody>
      </p:sp>
    </p:spTree>
    <p:extLst>
      <p:ext uri="{BB962C8B-B14F-4D97-AF65-F5344CB8AC3E}">
        <p14:creationId xmlns:p14="http://schemas.microsoft.com/office/powerpoint/2010/main" val="1033742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109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626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2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05822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5DCBA-B7E5-4F6C-8F37-6E509C3F7B3D}"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2128ED-6416-436B-9714-1352E7756DC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295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498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120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012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600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22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88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323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18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09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50544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0528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0982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611237"/>
            <a:ext cx="8229600" cy="443834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old-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6" name="Straight Connector 5"/>
          <p:cNvCxnSpPr/>
          <p:nvPr userDrawn="1"/>
        </p:nvCxnSpPr>
        <p:spPr>
          <a:xfrm>
            <a:off x="440597" y="6310312"/>
            <a:ext cx="8309703"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0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11824136"/>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9E79-693A-4236-B9EB-A9DBAFFA3808}" type="datetimeFigureOut">
              <a:rPr lang="en-US" smtClean="0">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43B7F-987A-43F4-A849-68F723CC74A9}"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45592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9E79-693A-4236-B9EB-A9DBAFFA3808}" type="datetimeFigureOut">
              <a:rPr lang="en-US" smtClean="0">
                <a:solidFill>
                  <a:prstClr val="black">
                    <a:tint val="75000"/>
                  </a:prstClr>
                </a:solidFill>
              </a:rPr>
              <a:pPr/>
              <a:t>11/14/2013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43B7F-987A-43F4-A849-68F723CC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9730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0F552-6AA8-4621-A86D-429AE1F8D5C8}" type="datetimeFigureOut">
              <a:rPr lang="en-US">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83C37-F028-45EA-8614-6BEEA49182C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8286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0F552-6AA8-4621-A86D-429AE1F8D5C8}"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83C37-F028-45EA-8614-6BEEA4918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487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31D6D-A0B5-4605-8B47-A8EC7493E83E}"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00098-9B6A-4C9A-8789-A1D2065128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5073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29E79-693A-4236-B9EB-A9DBAFFA3808}" type="datetimeFigureOut">
              <a:rPr lang="en-US">
                <a:solidFill>
                  <a:prstClr val="white">
                    <a:tint val="75000"/>
                  </a:prstClr>
                </a:solidFill>
              </a:rPr>
              <a:pPr/>
              <a:t>11/14/2013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43B7F-987A-43F4-A849-68F723CC74A9}" type="slidenum">
              <a:rPr lang="en-US">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27733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3681C-7A23-4FFF-B303-C0183E4AB6ED}" type="datetimeFigureOut">
              <a:rPr lang="en-US" smtClean="0">
                <a:solidFill>
                  <a:prstClr val="black">
                    <a:tint val="75000"/>
                  </a:prstClr>
                </a:solidFill>
              </a:rPr>
              <a:pPr/>
              <a:t>11/14/2013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AA107-5C1B-4D61-BBBC-BD30E9016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9193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0.xml"/><Relationship Id="rId5" Type="http://schemas.openxmlformats.org/officeDocument/2006/relationships/image" Target="../media/image2.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10.emf"/><Relationship Id="rId2" Type="http://schemas.openxmlformats.org/officeDocument/2006/relationships/tags" Target="../tags/tag1.xml"/><Relationship Id="rId16"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oleObject" Target="../embeddings/oleObject1.bin"/><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6A3"/>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40597" y="6262128"/>
            <a:ext cx="83195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760" y="6262128"/>
            <a:ext cx="8423173" cy="523220"/>
          </a:xfrm>
          <a:prstGeom prst="rect">
            <a:avLst/>
          </a:prstGeom>
          <a:noFill/>
        </p:spPr>
        <p:txBody>
          <a:bodyPr wrap="square" rtlCol="0">
            <a:spAutoFit/>
          </a:bodyPr>
          <a:lstStyle/>
          <a:p>
            <a:r>
              <a:rPr lang="zh-CN" altLang="en-US" sz="1400" dirty="0" smtClean="0">
                <a:solidFill>
                  <a:prstClr val="white"/>
                </a:solidFill>
                <a:latin typeface="Arial" pitchFamily="34" charset="0"/>
                <a:cs typeface="Arial" pitchFamily="34" charset="0"/>
              </a:rPr>
              <a:t>中国环境与发展国际合作委员会年会 </a:t>
            </a:r>
            <a:r>
              <a:rPr lang="en-US" altLang="zh-CN" sz="1400" dirty="0" smtClean="0">
                <a:solidFill>
                  <a:prstClr val="white"/>
                </a:solidFill>
                <a:latin typeface="Arial" pitchFamily="34" charset="0"/>
                <a:cs typeface="Arial" pitchFamily="34" charset="0"/>
              </a:rPr>
              <a:t>| </a:t>
            </a:r>
            <a:r>
              <a:rPr lang="zh-CN" altLang="en-US" sz="1400" dirty="0" smtClean="0">
                <a:solidFill>
                  <a:prstClr val="white"/>
                </a:solidFill>
                <a:latin typeface="Arial" pitchFamily="34" charset="0"/>
                <a:cs typeface="Arial" pitchFamily="34" charset="0"/>
              </a:rPr>
              <a:t>北京       </a:t>
            </a:r>
            <a:r>
              <a:rPr lang="en-US" sz="1400" dirty="0" smtClean="0">
                <a:solidFill>
                  <a:prstClr val="white"/>
                </a:solidFill>
                <a:latin typeface="Arial" pitchFamily="34" charset="0"/>
                <a:cs typeface="Arial" pitchFamily="34" charset="0"/>
              </a:rPr>
              <a:t>CCICED </a:t>
            </a:r>
            <a:r>
              <a:rPr lang="en-US" sz="1400" dirty="0">
                <a:solidFill>
                  <a:prstClr val="white"/>
                </a:solidFill>
                <a:latin typeface="Arial" pitchFamily="34" charset="0"/>
                <a:cs typeface="Arial" pitchFamily="34" charset="0"/>
              </a:rPr>
              <a:t>Annual Meeting | Beijing, </a:t>
            </a:r>
            <a:r>
              <a:rPr lang="en-US" sz="1400" dirty="0" smtClean="0">
                <a:solidFill>
                  <a:prstClr val="white"/>
                </a:solidFill>
                <a:latin typeface="Arial" pitchFamily="34" charset="0"/>
                <a:cs typeface="Arial" pitchFamily="34" charset="0"/>
              </a:rPr>
              <a:t>China           </a:t>
            </a:r>
            <a:endParaRPr lang="en-US" sz="1400" dirty="0">
              <a:solidFill>
                <a:prstClr val="white"/>
              </a:solidFill>
              <a:latin typeface="Arial" pitchFamily="34" charset="0"/>
              <a:cs typeface="Arial" pitchFamily="34" charset="0"/>
            </a:endParaRPr>
          </a:p>
          <a:p>
            <a:r>
              <a:rPr lang="en-US" sz="1400" dirty="0" smtClean="0">
                <a:solidFill>
                  <a:prstClr val="white"/>
                </a:solidFill>
                <a:latin typeface="Arial" pitchFamily="34" charset="0"/>
                <a:cs typeface="Arial" pitchFamily="34" charset="0"/>
              </a:rPr>
              <a:t>2013</a:t>
            </a:r>
            <a:r>
              <a:rPr lang="zh-CN" altLang="en-US" sz="1400" dirty="0" smtClean="0">
                <a:solidFill>
                  <a:prstClr val="white"/>
                </a:solidFill>
                <a:latin typeface="Arial" pitchFamily="34" charset="0"/>
                <a:cs typeface="Arial" pitchFamily="34" charset="0"/>
              </a:rPr>
              <a:t>年</a:t>
            </a:r>
            <a:r>
              <a:rPr lang="en-US" altLang="zh-CN" sz="1400" dirty="0" smtClean="0">
                <a:solidFill>
                  <a:prstClr val="white"/>
                </a:solidFill>
                <a:latin typeface="Arial" pitchFamily="34" charset="0"/>
                <a:cs typeface="Arial" pitchFamily="34" charset="0"/>
              </a:rPr>
              <a:t>11</a:t>
            </a:r>
            <a:r>
              <a:rPr lang="zh-CN" altLang="en-US" sz="1400" dirty="0" smtClean="0">
                <a:solidFill>
                  <a:prstClr val="white"/>
                </a:solidFill>
                <a:latin typeface="Arial" pitchFamily="34" charset="0"/>
                <a:cs typeface="Arial" pitchFamily="34" charset="0"/>
              </a:rPr>
              <a:t>月</a:t>
            </a:r>
            <a:r>
              <a:rPr lang="en-US" altLang="zh-CN" sz="1400" dirty="0" smtClean="0">
                <a:solidFill>
                  <a:prstClr val="white"/>
                </a:solidFill>
                <a:latin typeface="Arial" pitchFamily="34" charset="0"/>
                <a:cs typeface="Arial" pitchFamily="34" charset="0"/>
              </a:rPr>
              <a:t>14</a:t>
            </a:r>
            <a:r>
              <a:rPr lang="zh-CN" altLang="en-US" sz="1400" dirty="0" smtClean="0">
                <a:solidFill>
                  <a:prstClr val="white"/>
                </a:solidFill>
                <a:latin typeface="Arial" pitchFamily="34" charset="0"/>
                <a:cs typeface="Arial" pitchFamily="34" charset="0"/>
              </a:rPr>
              <a:t>日                                                 </a:t>
            </a:r>
            <a:r>
              <a:rPr lang="en-US" sz="1400" dirty="0" smtClean="0">
                <a:solidFill>
                  <a:prstClr val="white"/>
                </a:solidFill>
                <a:latin typeface="Arial" pitchFamily="34" charset="0"/>
                <a:cs typeface="Arial" pitchFamily="34" charset="0"/>
              </a:rPr>
              <a:t>November 14, </a:t>
            </a:r>
            <a:r>
              <a:rPr lang="en-US" sz="1400" dirty="0">
                <a:solidFill>
                  <a:prstClr val="white"/>
                </a:solidFill>
                <a:latin typeface="Arial" pitchFamily="34" charset="0"/>
                <a:cs typeface="Arial" pitchFamily="34" charset="0"/>
              </a:rPr>
              <a:t>2013</a:t>
            </a:r>
          </a:p>
        </p:txBody>
      </p:sp>
      <p:pic>
        <p:nvPicPr>
          <p:cNvPr id="11" name="Picture 10" descr="Reversed-GoldBackgrou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sp>
        <p:nvSpPr>
          <p:cNvPr id="12" name="TextBox 11"/>
          <p:cNvSpPr txBox="1"/>
          <p:nvPr/>
        </p:nvSpPr>
        <p:spPr>
          <a:xfrm>
            <a:off x="152400" y="2289989"/>
            <a:ext cx="8991600" cy="2739211"/>
          </a:xfrm>
          <a:prstGeom prst="rect">
            <a:avLst/>
          </a:prstGeom>
          <a:noFill/>
        </p:spPr>
        <p:txBody>
          <a:bodyPr wrap="square" rtlCol="0">
            <a:spAutoFit/>
          </a:bodyPr>
          <a:lstStyle/>
          <a:p>
            <a:pPr>
              <a:spcBef>
                <a:spcPts val="2400"/>
              </a:spcBef>
            </a:pPr>
            <a:r>
              <a:rPr lang="zh-CN" altLang="en-US" sz="4800" b="1" dirty="0">
                <a:solidFill>
                  <a:prstClr val="white"/>
                </a:solidFill>
                <a:latin typeface="黑体" pitchFamily="49" charset="-122"/>
                <a:ea typeface="黑体" pitchFamily="49" charset="-122"/>
                <a:cs typeface="Arial" pitchFamily="34" charset="0"/>
              </a:rPr>
              <a:t>如</a:t>
            </a:r>
            <a:r>
              <a:rPr lang="zh-CN" altLang="en-US" sz="4800" b="1" dirty="0" smtClean="0">
                <a:solidFill>
                  <a:prstClr val="white"/>
                </a:solidFill>
                <a:latin typeface="黑体" pitchFamily="49" charset="-122"/>
                <a:ea typeface="黑体" pitchFamily="49" charset="-122"/>
                <a:cs typeface="Arial" pitchFamily="34" charset="0"/>
              </a:rPr>
              <a:t>何平衡气候变化与经济增长</a:t>
            </a:r>
            <a:endParaRPr lang="en-US" sz="4800" b="1" dirty="0" smtClean="0">
              <a:solidFill>
                <a:prstClr val="white"/>
              </a:solidFill>
              <a:latin typeface="黑体" pitchFamily="49" charset="-122"/>
              <a:ea typeface="黑体" pitchFamily="49" charset="-122"/>
              <a:cs typeface="Arial" pitchFamily="34" charset="0"/>
            </a:endParaRPr>
          </a:p>
          <a:p>
            <a:pPr>
              <a:spcBef>
                <a:spcPts val="2400"/>
              </a:spcBef>
            </a:pPr>
            <a:r>
              <a:rPr lang="en-US" sz="4400" dirty="0" smtClean="0">
                <a:solidFill>
                  <a:prstClr val="white"/>
                </a:solidFill>
                <a:latin typeface="Arial MT Std Light Cond" pitchFamily="34" charset="0"/>
                <a:cs typeface="Arial" pitchFamily="34" charset="0"/>
              </a:rPr>
              <a:t>BREAKING </a:t>
            </a:r>
            <a:r>
              <a:rPr lang="en-US" sz="4400" dirty="0">
                <a:solidFill>
                  <a:prstClr val="white"/>
                </a:solidFill>
                <a:latin typeface="Arial MT Std Light Cond" pitchFamily="34" charset="0"/>
                <a:cs typeface="Arial" pitchFamily="34" charset="0"/>
              </a:rPr>
              <a:t>THE LINKS</a:t>
            </a:r>
          </a:p>
          <a:p>
            <a:pPr>
              <a:spcBef>
                <a:spcPts val="2400"/>
              </a:spcBef>
            </a:pPr>
            <a:r>
              <a:rPr lang="en-US" sz="4000" dirty="0">
                <a:solidFill>
                  <a:prstClr val="white"/>
                </a:solidFill>
                <a:latin typeface="Arial MT Std Light Cond" pitchFamily="34" charset="0"/>
                <a:cs typeface="Arial" pitchFamily="34" charset="0"/>
              </a:rPr>
              <a:t>BETWEEN GROWTH AND </a:t>
            </a:r>
            <a:r>
              <a:rPr lang="en-US" sz="4000" dirty="0" smtClean="0">
                <a:solidFill>
                  <a:prstClr val="white"/>
                </a:solidFill>
                <a:latin typeface="Arial MT Std Light Cond" pitchFamily="34" charset="0"/>
                <a:cs typeface="Arial" pitchFamily="34" charset="0"/>
              </a:rPr>
              <a:t>CLIMATE CHANGE</a:t>
            </a:r>
            <a:endParaRPr lang="en-US" sz="4000" dirty="0">
              <a:solidFill>
                <a:prstClr val="white"/>
              </a:solidFill>
              <a:latin typeface="Arial MT Std Light Cond" pitchFamily="34" charset="0"/>
              <a:cs typeface="Arial" pitchFamily="34" charset="0"/>
            </a:endParaRPr>
          </a:p>
        </p:txBody>
      </p:sp>
      <p:sp>
        <p:nvSpPr>
          <p:cNvPr id="2" name="TextBox 1"/>
          <p:cNvSpPr txBox="1"/>
          <p:nvPr/>
        </p:nvSpPr>
        <p:spPr>
          <a:xfrm>
            <a:off x="365760" y="5638800"/>
            <a:ext cx="7559040" cy="584775"/>
          </a:xfrm>
          <a:prstGeom prst="rect">
            <a:avLst/>
          </a:prstGeom>
          <a:noFill/>
        </p:spPr>
        <p:txBody>
          <a:bodyPr wrap="square" rtlCol="0">
            <a:spAutoFit/>
          </a:bodyPr>
          <a:lstStyle/>
          <a:p>
            <a:r>
              <a:rPr lang="zh-CN" altLang="en-US" sz="1600" i="1" dirty="0">
                <a:solidFill>
                  <a:prstClr val="white"/>
                </a:solidFill>
                <a:latin typeface="Arial" pitchFamily="34" charset="0"/>
                <a:cs typeface="Arial" pitchFamily="34" charset="0"/>
              </a:rPr>
              <a:t>安德鲁</a:t>
            </a:r>
            <a:r>
              <a:rPr lang="zh-CN" altLang="en-US" sz="1600" i="1" dirty="0">
                <a:solidFill>
                  <a:prstClr val="white"/>
                </a:solidFill>
                <a:latin typeface="Arial" pitchFamily="34" charset="0"/>
                <a:cs typeface="Arial" pitchFamily="34" charset="0"/>
                <a:sym typeface="Wingdings"/>
              </a:rPr>
              <a:t>斯蒂尔博士  </a:t>
            </a:r>
            <a:r>
              <a:rPr lang="zh-CN" altLang="en-US" sz="1600" i="1" dirty="0" smtClean="0">
                <a:solidFill>
                  <a:prstClr val="white"/>
                </a:solidFill>
                <a:latin typeface="Arial" pitchFamily="34" charset="0"/>
                <a:cs typeface="Arial" pitchFamily="34" charset="0"/>
                <a:sym typeface="Wingdings"/>
              </a:rPr>
              <a:t>  主</a:t>
            </a:r>
            <a:r>
              <a:rPr lang="zh-CN" altLang="en-US" sz="1600" i="1" dirty="0">
                <a:solidFill>
                  <a:prstClr val="white"/>
                </a:solidFill>
                <a:latin typeface="Arial" pitchFamily="34" charset="0"/>
                <a:cs typeface="Arial" pitchFamily="34" charset="0"/>
                <a:sym typeface="Wingdings"/>
              </a:rPr>
              <a:t>席兼执行总</a:t>
            </a:r>
            <a:r>
              <a:rPr lang="zh-CN" altLang="en-US" sz="1600" i="1" dirty="0" smtClean="0">
                <a:solidFill>
                  <a:prstClr val="white"/>
                </a:solidFill>
                <a:latin typeface="Arial" pitchFamily="34" charset="0"/>
                <a:cs typeface="Arial" pitchFamily="34" charset="0"/>
                <a:sym typeface="Wingdings"/>
              </a:rPr>
              <a:t>裁</a:t>
            </a:r>
            <a:r>
              <a:rPr lang="en-US" altLang="zh-CN" sz="1600" i="1" dirty="0" smtClean="0">
                <a:solidFill>
                  <a:prstClr val="white"/>
                </a:solidFill>
                <a:latin typeface="Arial" pitchFamily="34" charset="0"/>
                <a:cs typeface="Arial" pitchFamily="34" charset="0"/>
                <a:sym typeface="Wingdings"/>
              </a:rPr>
              <a:t>       </a:t>
            </a:r>
          </a:p>
          <a:p>
            <a:r>
              <a:rPr lang="en-US" sz="1600" i="1" dirty="0" smtClean="0">
                <a:solidFill>
                  <a:prstClr val="white"/>
                </a:solidFill>
                <a:latin typeface="Arial" pitchFamily="34" charset="0"/>
                <a:cs typeface="Arial" pitchFamily="34" charset="0"/>
              </a:rPr>
              <a:t>Andrew Steer            President </a:t>
            </a:r>
            <a:r>
              <a:rPr lang="en-US" sz="1600" i="1" dirty="0">
                <a:solidFill>
                  <a:prstClr val="white"/>
                </a:solidFill>
                <a:latin typeface="Arial" pitchFamily="34" charset="0"/>
                <a:cs typeface="Arial" pitchFamily="34" charset="0"/>
              </a:rPr>
              <a:t>&amp; </a:t>
            </a:r>
            <a:r>
              <a:rPr lang="en-US" sz="1600" i="1" dirty="0" smtClean="0">
                <a:solidFill>
                  <a:prstClr val="white"/>
                </a:solidFill>
                <a:latin typeface="Arial" pitchFamily="34" charset="0"/>
                <a:cs typeface="Arial" pitchFamily="34" charset="0"/>
              </a:rPr>
              <a:t>CEO</a:t>
            </a:r>
            <a:endParaRPr lang="en-US" sz="160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9040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1143000"/>
          </a:xfrm>
        </p:spPr>
        <p:txBody>
          <a:bodyPr>
            <a:normAutofit fontScale="90000"/>
          </a:bodyPr>
          <a:lstStyle/>
          <a:p>
            <a:r>
              <a:rPr lang="en-US" altLang="zh-CN" sz="4000" b="1" dirty="0">
                <a:solidFill>
                  <a:srgbClr val="000000"/>
                </a:solidFill>
                <a:latin typeface="Arial" pitchFamily="34" charset="0"/>
                <a:cs typeface="Arial" pitchFamily="34" charset="0"/>
              </a:rPr>
              <a:t>2. </a:t>
            </a:r>
            <a:r>
              <a:rPr lang="zh-CN" altLang="en-US" sz="4000" b="1" dirty="0">
                <a:solidFill>
                  <a:srgbClr val="000000"/>
                </a:solidFill>
                <a:latin typeface="Arial" pitchFamily="34" charset="0"/>
                <a:cs typeface="Arial" pitchFamily="34" charset="0"/>
              </a:rPr>
              <a:t>科技变革比我们想象的更快</a:t>
            </a:r>
            <a:r>
              <a:rPr lang="zh-CN" altLang="en-US" sz="4000" b="1" dirty="0" smtClean="0">
                <a:solidFill>
                  <a:srgbClr val="000000"/>
                </a:solidFill>
                <a:latin typeface="Arial" pitchFamily="34" charset="0"/>
                <a:cs typeface="Arial" pitchFamily="34" charset="0"/>
              </a:rPr>
              <a:t>！</a:t>
            </a:r>
            <a:r>
              <a:rPr lang="en-US" altLang="zh-CN" sz="4000" b="1" dirty="0" smtClean="0">
                <a:solidFill>
                  <a:srgbClr val="000000"/>
                </a:solidFill>
                <a:latin typeface="Arial" pitchFamily="34" charset="0"/>
                <a:cs typeface="Arial" pitchFamily="34" charset="0"/>
              </a:rPr>
              <a:t/>
            </a:r>
            <a:br>
              <a:rPr lang="en-US" altLang="zh-CN" sz="4000" b="1" dirty="0" smtClean="0">
                <a:solidFill>
                  <a:srgbClr val="000000"/>
                </a:solidFill>
                <a:latin typeface="Arial" pitchFamily="34" charset="0"/>
                <a:cs typeface="Arial" pitchFamily="34" charset="0"/>
              </a:rPr>
            </a:br>
            <a:r>
              <a:rPr lang="en-US" altLang="zh-CN" sz="4000" b="1" dirty="0">
                <a:solidFill>
                  <a:srgbClr val="000000"/>
                </a:solidFill>
                <a:latin typeface="Arial" pitchFamily="34" charset="0"/>
                <a:cs typeface="Arial" pitchFamily="34" charset="0"/>
              </a:rPr>
              <a:t/>
            </a:r>
            <a:br>
              <a:rPr lang="en-US" altLang="zh-CN" sz="4000" b="1" dirty="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2. Technology Change can be </a:t>
            </a:r>
            <a:r>
              <a:rPr lang="en-US" sz="4000" b="1" dirty="0">
                <a:solidFill>
                  <a:srgbClr val="000000"/>
                </a:solidFill>
                <a:latin typeface="Arial" pitchFamily="34" charset="0"/>
                <a:cs typeface="Arial" pitchFamily="34" charset="0"/>
              </a:rPr>
              <a:t>i</a:t>
            </a:r>
            <a:r>
              <a:rPr lang="en-US" sz="4000" b="1" dirty="0" smtClean="0">
                <a:solidFill>
                  <a:srgbClr val="000000"/>
                </a:solidFill>
                <a:latin typeface="Arial" pitchFamily="34" charset="0"/>
                <a:cs typeface="Arial" pitchFamily="34" charset="0"/>
              </a:rPr>
              <a:t>nduced more quickly than we thought! </a:t>
            </a:r>
            <a:endParaRPr lang="en-US" sz="4000" b="1" dirty="0">
              <a:solidFill>
                <a:srgbClr val="000000"/>
              </a:solidFill>
              <a:latin typeface="Arial" pitchFamily="34" charset="0"/>
              <a:cs typeface="Arial" pitchFamily="34" charset="0"/>
            </a:endParaRPr>
          </a:p>
        </p:txBody>
      </p:sp>
      <p:cxnSp>
        <p:nvCxnSpPr>
          <p:cNvPr id="3" name="Straight Connector 2"/>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398" y="6458029"/>
            <a:ext cx="2774933" cy="226632"/>
          </a:xfrm>
          <a:prstGeom prst="rect">
            <a:avLst/>
          </a:prstGeom>
        </p:spPr>
      </p:pic>
    </p:spTree>
    <p:extLst>
      <p:ext uri="{BB962C8B-B14F-4D97-AF65-F5344CB8AC3E}">
        <p14:creationId xmlns:p14="http://schemas.microsoft.com/office/powerpoint/2010/main" val="1775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sp>
        <p:nvSpPr>
          <p:cNvPr id="9" name="TextBox 1"/>
          <p:cNvSpPr txBox="1"/>
          <p:nvPr/>
        </p:nvSpPr>
        <p:spPr>
          <a:xfrm>
            <a:off x="413884" y="261133"/>
            <a:ext cx="8730115"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smtClean="0">
                <a:solidFill>
                  <a:srgbClr val="F0AB00"/>
                </a:solidFill>
                <a:latin typeface="Arial" pitchFamily="34" charset="0"/>
                <a:cs typeface="Arial" pitchFamily="34" charset="0"/>
              </a:rPr>
              <a:t>技术变革 </a:t>
            </a:r>
            <a:endParaRPr lang="en-US" altLang="zh-CN" sz="2800" b="1" dirty="0" smtClean="0">
              <a:solidFill>
                <a:srgbClr val="F0AB00"/>
              </a:solidFill>
              <a:latin typeface="Arial" pitchFamily="34" charset="0"/>
              <a:cs typeface="Arial" pitchFamily="34" charset="0"/>
            </a:endParaRPr>
          </a:p>
          <a:p>
            <a:r>
              <a:rPr lang="en-US" sz="2800" b="1" dirty="0" smtClean="0">
                <a:solidFill>
                  <a:srgbClr val="F0AB00"/>
                </a:solidFill>
                <a:latin typeface="Arial" pitchFamily="34" charset="0"/>
                <a:cs typeface="Arial" pitchFamily="34" charset="0"/>
              </a:rPr>
              <a:t>Directed Technical Change</a:t>
            </a:r>
            <a:endParaRPr lang="en-US" sz="2800" b="1" dirty="0">
              <a:solidFill>
                <a:srgbClr val="F0AB00"/>
              </a:solidFill>
              <a:latin typeface="Arial" pitchFamily="34" charset="0"/>
              <a:cs typeface="Arial" pitchFamily="34" charset="0"/>
            </a:endParaRPr>
          </a:p>
        </p:txBody>
      </p:sp>
      <p:sp>
        <p:nvSpPr>
          <p:cNvPr id="11" name="Content Placeholder 2"/>
          <p:cNvSpPr txBox="1">
            <a:spLocks/>
          </p:cNvSpPr>
          <p:nvPr/>
        </p:nvSpPr>
        <p:spPr>
          <a:xfrm>
            <a:off x="457200" y="1280160"/>
            <a:ext cx="8229600" cy="6248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0000"/>
                </a:solidFill>
                <a:latin typeface="Arial" pitchFamily="34" charset="0"/>
                <a:cs typeface="Arial" pitchFamily="34" charset="0"/>
              </a:rPr>
              <a:t>Porter and van der </a:t>
            </a:r>
            <a:r>
              <a:rPr lang="en-US" sz="2400" dirty="0" err="1" smtClean="0">
                <a:solidFill>
                  <a:srgbClr val="000000"/>
                </a:solidFill>
                <a:latin typeface="Arial" pitchFamily="34" charset="0"/>
                <a:cs typeface="Arial" pitchFamily="34" charset="0"/>
              </a:rPr>
              <a:t>Linde</a:t>
            </a:r>
            <a:r>
              <a:rPr lang="en-US" sz="2400" dirty="0" smtClean="0">
                <a:solidFill>
                  <a:srgbClr val="000000"/>
                </a:solidFill>
                <a:latin typeface="Arial" pitchFamily="34" charset="0"/>
                <a:cs typeface="Arial" pitchFamily="34" charset="0"/>
              </a:rPr>
              <a:t> (1995</a:t>
            </a:r>
            <a:r>
              <a:rPr lang="en-US" sz="2400" dirty="0">
                <a:solidFill>
                  <a:srgbClr val="000000"/>
                </a:solidFill>
                <a:latin typeface="Arial" pitchFamily="34" charset="0"/>
                <a:cs typeface="Arial" pitchFamily="34" charset="0"/>
              </a:rPr>
              <a:t>)…</a:t>
            </a:r>
            <a:r>
              <a:rPr lang="en-US" sz="2400" dirty="0" err="1">
                <a:solidFill>
                  <a:srgbClr val="000000"/>
                </a:solidFill>
                <a:latin typeface="Arial" pitchFamily="34" charset="0"/>
                <a:cs typeface="Arial" pitchFamily="34" charset="0"/>
              </a:rPr>
              <a:t>Acemoglu</a:t>
            </a:r>
            <a:r>
              <a:rPr lang="en-US" sz="2400" dirty="0">
                <a:solidFill>
                  <a:srgbClr val="000000"/>
                </a:solidFill>
                <a:latin typeface="Arial" pitchFamily="34" charset="0"/>
                <a:cs typeface="Arial" pitchFamily="34" charset="0"/>
              </a:rPr>
              <a:t> and others (2011)</a:t>
            </a:r>
            <a:endParaRPr lang="en-US" sz="2400" i="1" dirty="0">
              <a:solidFill>
                <a:srgbClr val="000000"/>
              </a:solidFill>
              <a:latin typeface="Arial" pitchFamily="34" charset="0"/>
              <a:cs typeface="Arial" pitchFamily="34" charset="0"/>
            </a:endParaRPr>
          </a:p>
          <a:p>
            <a:pPr marL="0" indent="0">
              <a:buFont typeface="Arial" pitchFamily="34" charset="0"/>
              <a:buNone/>
            </a:pPr>
            <a:endParaRPr lang="en-US" sz="2400" i="1" dirty="0">
              <a:solidFill>
                <a:srgbClr val="000000"/>
              </a:solidFill>
              <a:latin typeface="Arial" pitchFamily="34" charset="0"/>
              <a:cs typeface="Arial" pitchFamily="34" charset="0"/>
            </a:endParaRPr>
          </a:p>
        </p:txBody>
      </p:sp>
      <p:sp>
        <p:nvSpPr>
          <p:cNvPr id="12" name="Content Placeholder 2"/>
          <p:cNvSpPr txBox="1">
            <a:spLocks/>
          </p:cNvSpPr>
          <p:nvPr/>
        </p:nvSpPr>
        <p:spPr>
          <a:xfrm>
            <a:off x="5410200" y="2362200"/>
            <a:ext cx="3276600" cy="3352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i="1" dirty="0" smtClean="0">
                <a:solidFill>
                  <a:srgbClr val="000000"/>
                </a:solidFill>
                <a:latin typeface="Arial" pitchFamily="34" charset="0"/>
                <a:cs typeface="Arial" pitchFamily="34" charset="0"/>
              </a:rPr>
              <a:t>… which leads </a:t>
            </a:r>
            <a:r>
              <a:rPr lang="en-US" sz="2400" i="1" dirty="0">
                <a:solidFill>
                  <a:srgbClr val="000000"/>
                </a:solidFill>
                <a:latin typeface="Arial" pitchFamily="34" charset="0"/>
                <a:cs typeface="Arial" pitchFamily="34" charset="0"/>
              </a:rPr>
              <a:t>to increased </a:t>
            </a:r>
            <a:r>
              <a:rPr lang="en-US" sz="2400" i="1" dirty="0" smtClean="0">
                <a:solidFill>
                  <a:srgbClr val="000000"/>
                </a:solidFill>
                <a:latin typeface="Arial" pitchFamily="34" charset="0"/>
                <a:cs typeface="Arial" pitchFamily="34" charset="0"/>
              </a:rPr>
              <a:t>competitiveness</a:t>
            </a:r>
          </a:p>
          <a:p>
            <a:pPr marL="0" indent="0">
              <a:buFont typeface="Arial" pitchFamily="34" charset="0"/>
              <a:buNone/>
            </a:pPr>
            <a:r>
              <a:rPr lang="en-US" sz="2400" i="1" dirty="0" smtClean="0">
                <a:solidFill>
                  <a:srgbClr val="000000"/>
                </a:solidFill>
                <a:latin typeface="Arial" pitchFamily="34" charset="0"/>
                <a:cs typeface="Arial" pitchFamily="34" charset="0"/>
              </a:rPr>
              <a:t>… </a:t>
            </a:r>
            <a:r>
              <a:rPr lang="zh-CN" altLang="en-US" sz="2400" i="1" dirty="0" smtClean="0">
                <a:solidFill>
                  <a:srgbClr val="000000"/>
                </a:solidFill>
                <a:latin typeface="Arial" pitchFamily="34" charset="0"/>
                <a:cs typeface="Arial" pitchFamily="34" charset="0"/>
              </a:rPr>
              <a:t>从而提高市场竞争力</a:t>
            </a:r>
            <a:r>
              <a:rPr lang="en-US" sz="2400" i="1" dirty="0" smtClean="0">
                <a:solidFill>
                  <a:srgbClr val="000000"/>
                </a:solidFill>
                <a:latin typeface="Arial" pitchFamily="34" charset="0"/>
                <a:cs typeface="Arial" pitchFamily="34" charset="0"/>
              </a:rPr>
              <a:t>.</a:t>
            </a:r>
            <a:endParaRPr lang="en-US" sz="2400" dirty="0" smtClean="0">
              <a:solidFill>
                <a:srgbClr val="000000"/>
              </a:solidFill>
              <a:latin typeface="Arial" pitchFamily="34" charset="0"/>
              <a:cs typeface="Arial" pitchFamily="34" charset="0"/>
            </a:endParaRPr>
          </a:p>
          <a:p>
            <a:pPr marL="0" indent="0">
              <a:buFont typeface="Arial" pitchFamily="34" charset="0"/>
              <a:buNone/>
            </a:pPr>
            <a:endParaRPr lang="en-US" sz="600" dirty="0">
              <a:solidFill>
                <a:srgbClr val="000000"/>
              </a:solidFill>
              <a:latin typeface="Arial" pitchFamily="34" charset="0"/>
              <a:cs typeface="Arial" pitchFamily="34" charset="0"/>
            </a:endParaRPr>
          </a:p>
          <a:p>
            <a:pPr marL="0" indent="0">
              <a:buFont typeface="Arial" pitchFamily="34" charset="0"/>
              <a:buNone/>
            </a:pPr>
            <a:endParaRPr lang="en-US" sz="2400" dirty="0" smtClean="0">
              <a:solidFill>
                <a:srgbClr val="000000"/>
              </a:solidFill>
              <a:latin typeface="Arial" pitchFamily="34" charset="0"/>
              <a:cs typeface="Arial" pitchFamily="34" charset="0"/>
            </a:endParaRPr>
          </a:p>
          <a:p>
            <a:pPr marL="0" indent="0">
              <a:buFont typeface="Arial" pitchFamily="34" charset="0"/>
              <a:buNone/>
            </a:pPr>
            <a:endParaRPr lang="en-US" sz="2400" i="1" dirty="0" smtClean="0">
              <a:solidFill>
                <a:srgbClr val="000000"/>
              </a:solidFill>
              <a:latin typeface="Arial" pitchFamily="34" charset="0"/>
              <a:cs typeface="Arial" pitchFamily="34" charset="0"/>
            </a:endParaRPr>
          </a:p>
          <a:p>
            <a:pPr marL="0" indent="0">
              <a:buFont typeface="Arial" pitchFamily="34" charset="0"/>
              <a:buNone/>
            </a:pPr>
            <a:endParaRPr lang="en-US" sz="2400" i="1" dirty="0">
              <a:solidFill>
                <a:srgbClr val="000000"/>
              </a:solidFill>
              <a:latin typeface="Arial" pitchFamily="34" charset="0"/>
              <a:cs typeface="Arial" pitchFamily="34" charset="0"/>
            </a:endParaRPr>
          </a:p>
          <a:p>
            <a:pPr marL="0" indent="0">
              <a:buFont typeface="Arial" pitchFamily="34" charset="0"/>
              <a:buNone/>
            </a:pPr>
            <a:endParaRPr lang="en-US" sz="2400" i="1" dirty="0">
              <a:solidFill>
                <a:srgbClr val="000000"/>
              </a:solidFill>
              <a:latin typeface="Arial" pitchFamily="34" charset="0"/>
              <a:cs typeface="Arial" pitchFamily="34" charset="0"/>
            </a:endParaRPr>
          </a:p>
        </p:txBody>
      </p:sp>
      <p:sp>
        <p:nvSpPr>
          <p:cNvPr id="13" name="Content Placeholder 2"/>
          <p:cNvSpPr txBox="1">
            <a:spLocks/>
          </p:cNvSpPr>
          <p:nvPr/>
        </p:nvSpPr>
        <p:spPr>
          <a:xfrm>
            <a:off x="457200" y="2762250"/>
            <a:ext cx="3276600" cy="349987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i="1" dirty="0">
                <a:solidFill>
                  <a:srgbClr val="000000"/>
                </a:solidFill>
                <a:latin typeface="Arial" pitchFamily="34" charset="0"/>
                <a:cs typeface="Arial" pitchFamily="34" charset="0"/>
              </a:rPr>
              <a:t>Policy promotes innovation </a:t>
            </a:r>
            <a:endParaRPr lang="en-US" sz="2400" i="1" dirty="0" smtClean="0">
              <a:solidFill>
                <a:srgbClr val="000000"/>
              </a:solidFill>
              <a:latin typeface="Arial" pitchFamily="34" charset="0"/>
              <a:cs typeface="Arial" pitchFamily="34" charset="0"/>
            </a:endParaRPr>
          </a:p>
          <a:p>
            <a:pPr marL="0" indent="0">
              <a:buFont typeface="Arial" pitchFamily="34" charset="0"/>
              <a:buNone/>
            </a:pPr>
            <a:r>
              <a:rPr lang="zh-CN" altLang="en-US" sz="2400" i="1" dirty="0">
                <a:solidFill>
                  <a:srgbClr val="000000"/>
                </a:solidFill>
                <a:latin typeface="Arial" pitchFamily="34" charset="0"/>
                <a:cs typeface="Arial" pitchFamily="34" charset="0"/>
              </a:rPr>
              <a:t>政</a:t>
            </a:r>
            <a:r>
              <a:rPr lang="zh-CN" altLang="en-US" sz="2400" i="1" dirty="0" smtClean="0">
                <a:solidFill>
                  <a:srgbClr val="000000"/>
                </a:solidFill>
                <a:latin typeface="Arial" pitchFamily="34" charset="0"/>
                <a:cs typeface="Arial" pitchFamily="34" charset="0"/>
              </a:rPr>
              <a:t>策促进创新</a:t>
            </a:r>
            <a:endParaRPr lang="en-US" sz="2400" i="1" dirty="0">
              <a:solidFill>
                <a:srgbClr val="000000"/>
              </a:solidFill>
              <a:latin typeface="Arial" pitchFamily="34" charset="0"/>
              <a:cs typeface="Arial" pitchFamily="34" charset="0"/>
            </a:endParaRPr>
          </a:p>
          <a:p>
            <a:pPr marL="0" indent="0">
              <a:buFont typeface="Arial" pitchFamily="34" charset="0"/>
              <a:buNone/>
            </a:pPr>
            <a:endParaRPr lang="en-US" sz="600" dirty="0">
              <a:solidFill>
                <a:srgbClr val="000000"/>
              </a:solidFill>
              <a:latin typeface="Arial" pitchFamily="34" charset="0"/>
              <a:cs typeface="Arial" pitchFamily="34" charset="0"/>
            </a:endParaRPr>
          </a:p>
          <a:p>
            <a:pPr marL="0" indent="0">
              <a:buFont typeface="Arial" pitchFamily="34" charset="0"/>
              <a:buNone/>
            </a:pPr>
            <a:endParaRPr lang="en-US" sz="2400" dirty="0" smtClean="0">
              <a:solidFill>
                <a:srgbClr val="000000"/>
              </a:solidFill>
              <a:latin typeface="Arial" pitchFamily="34" charset="0"/>
              <a:cs typeface="Arial" pitchFamily="34" charset="0"/>
            </a:endParaRPr>
          </a:p>
          <a:p>
            <a:pPr marL="0" indent="0">
              <a:buFont typeface="Arial" pitchFamily="34" charset="0"/>
              <a:buNone/>
            </a:pPr>
            <a:endParaRPr lang="en-US" sz="2400" i="1" dirty="0" smtClean="0">
              <a:solidFill>
                <a:srgbClr val="000000"/>
              </a:solidFill>
              <a:latin typeface="Arial" pitchFamily="34" charset="0"/>
              <a:cs typeface="Arial" pitchFamily="34" charset="0"/>
            </a:endParaRPr>
          </a:p>
          <a:p>
            <a:pPr marL="0" indent="0">
              <a:buFont typeface="Arial" pitchFamily="34" charset="0"/>
              <a:buNone/>
            </a:pPr>
            <a:endParaRPr lang="en-US" sz="2400" i="1" dirty="0">
              <a:solidFill>
                <a:srgbClr val="000000"/>
              </a:solidFill>
              <a:latin typeface="Arial" pitchFamily="34" charset="0"/>
              <a:cs typeface="Arial" pitchFamily="34" charset="0"/>
            </a:endParaRPr>
          </a:p>
        </p:txBody>
      </p:sp>
      <p:sp>
        <p:nvSpPr>
          <p:cNvPr id="2" name="Right Arrow 1"/>
          <p:cNvSpPr/>
          <p:nvPr/>
        </p:nvSpPr>
        <p:spPr>
          <a:xfrm>
            <a:off x="3612638" y="2360552"/>
            <a:ext cx="1422800" cy="12966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460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Groups\ADMIN\AHoldway\Writing\Global Citizen Fdn paper\Charts\Index of innovation in CC mitigation technologies--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63255"/>
            <a:ext cx="8305800" cy="45565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sp>
        <p:nvSpPr>
          <p:cNvPr id="6" name="TextBox 5"/>
          <p:cNvSpPr txBox="1"/>
          <p:nvPr/>
        </p:nvSpPr>
        <p:spPr>
          <a:xfrm>
            <a:off x="357129" y="6428601"/>
            <a:ext cx="6487016" cy="253916"/>
          </a:xfrm>
          <a:prstGeom prst="rect">
            <a:avLst/>
          </a:prstGeom>
          <a:noFill/>
        </p:spPr>
        <p:txBody>
          <a:bodyPr wrap="square" rtlCol="0">
            <a:spAutoFit/>
          </a:bodyPr>
          <a:lstStyle/>
          <a:p>
            <a:pPr defTabSz="457200"/>
            <a:r>
              <a:rPr lang="en-US" sz="1050" dirty="0" smtClean="0">
                <a:solidFill>
                  <a:prstClr val="black"/>
                </a:solidFill>
                <a:latin typeface="Arial" pitchFamily="34" charset="0"/>
                <a:cs typeface="Arial" pitchFamily="34" charset="0"/>
              </a:rPr>
              <a:t>OECD 2010</a:t>
            </a:r>
            <a:endParaRPr lang="en-US" sz="1050" dirty="0">
              <a:solidFill>
                <a:prstClr val="black"/>
              </a:solidFill>
              <a:latin typeface="Arial" pitchFamily="34" charset="0"/>
              <a:cs typeface="Arial" pitchFamily="34" charset="0"/>
            </a:endParaRPr>
          </a:p>
        </p:txBody>
      </p:sp>
      <p:sp>
        <p:nvSpPr>
          <p:cNvPr id="7" name="TextBox 6"/>
          <p:cNvSpPr txBox="1"/>
          <p:nvPr/>
        </p:nvSpPr>
        <p:spPr>
          <a:xfrm>
            <a:off x="357129" y="850392"/>
            <a:ext cx="8496301" cy="369332"/>
          </a:xfrm>
          <a:prstGeom prst="rect">
            <a:avLst/>
          </a:prstGeom>
          <a:noFill/>
        </p:spPr>
        <p:txBody>
          <a:bodyPr wrap="square" rtlCol="0">
            <a:spAutoFit/>
          </a:bodyPr>
          <a:lstStyle/>
          <a:p>
            <a:pPr algn="ctr" defTabSz="457200"/>
            <a:r>
              <a:rPr lang="en-US" dirty="0">
                <a:solidFill>
                  <a:prstClr val="white">
                    <a:lumMod val="10000"/>
                  </a:prstClr>
                </a:solidFill>
                <a:latin typeface="Arial" pitchFamily="34" charset="0"/>
                <a:cs typeface="Arial" pitchFamily="34" charset="0"/>
              </a:rPr>
              <a:t>Index of </a:t>
            </a:r>
            <a:r>
              <a:rPr lang="en-US" dirty="0" smtClean="0">
                <a:solidFill>
                  <a:prstClr val="white">
                    <a:lumMod val="10000"/>
                  </a:prstClr>
                </a:solidFill>
                <a:latin typeface="Arial" pitchFamily="34" charset="0"/>
                <a:cs typeface="Arial" pitchFamily="34" charset="0"/>
              </a:rPr>
              <a:t>innovation </a:t>
            </a:r>
            <a:r>
              <a:rPr lang="en-US" dirty="0">
                <a:solidFill>
                  <a:prstClr val="white">
                    <a:lumMod val="10000"/>
                  </a:prstClr>
                </a:solidFill>
                <a:latin typeface="Arial" pitchFamily="34" charset="0"/>
                <a:cs typeface="Arial" pitchFamily="34" charset="0"/>
              </a:rPr>
              <a:t>in </a:t>
            </a:r>
            <a:r>
              <a:rPr lang="en-US" dirty="0" smtClean="0">
                <a:solidFill>
                  <a:prstClr val="white">
                    <a:lumMod val="10000"/>
                  </a:prstClr>
                </a:solidFill>
                <a:latin typeface="Arial" pitchFamily="34" charset="0"/>
                <a:cs typeface="Arial" pitchFamily="34" charset="0"/>
              </a:rPr>
              <a:t>climate change mitigation technologies (1990 = 1)</a:t>
            </a:r>
            <a:endParaRPr lang="en-US" dirty="0">
              <a:solidFill>
                <a:prstClr val="white">
                  <a:lumMod val="10000"/>
                </a:prstClr>
              </a:solidFill>
              <a:latin typeface="Arial" pitchFamily="34" charset="0"/>
              <a:cs typeface="Arial" pitchFamily="34" charset="0"/>
            </a:endParaRPr>
          </a:p>
        </p:txBody>
      </p:sp>
      <p:sp>
        <p:nvSpPr>
          <p:cNvPr id="9" name="TextBox 1"/>
          <p:cNvSpPr txBox="1"/>
          <p:nvPr/>
        </p:nvSpPr>
        <p:spPr>
          <a:xfrm>
            <a:off x="413884" y="76200"/>
            <a:ext cx="8730115"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smtClean="0">
                <a:solidFill>
                  <a:srgbClr val="F0AB00"/>
                </a:solidFill>
                <a:latin typeface="Arial" pitchFamily="34" charset="0"/>
                <a:cs typeface="Arial" pitchFamily="34" charset="0"/>
              </a:rPr>
              <a:t>技术变革</a:t>
            </a:r>
            <a:r>
              <a:rPr lang="en-US" altLang="zh-CN" sz="2800" b="1" dirty="0">
                <a:solidFill>
                  <a:srgbClr val="F0AB00"/>
                </a:solidFill>
                <a:latin typeface="Arial" pitchFamily="34" charset="0"/>
                <a:cs typeface="Arial" pitchFamily="34" charset="0"/>
              </a:rPr>
              <a:t> </a:t>
            </a:r>
          </a:p>
          <a:p>
            <a:r>
              <a:rPr lang="en-US" sz="2800" b="1" dirty="0" smtClean="0">
                <a:solidFill>
                  <a:srgbClr val="F0AB00"/>
                </a:solidFill>
                <a:latin typeface="Arial" pitchFamily="34" charset="0"/>
                <a:cs typeface="Arial" pitchFamily="34" charset="0"/>
              </a:rPr>
              <a:t>Directed Technical Change</a:t>
            </a:r>
            <a:endParaRPr lang="en-US" sz="2800" b="1" dirty="0">
              <a:solidFill>
                <a:srgbClr val="F0AB00"/>
              </a:solidFill>
              <a:latin typeface="Arial" pitchFamily="34" charset="0"/>
              <a:cs typeface="Arial" pitchFamily="34" charset="0"/>
            </a:endParaRPr>
          </a:p>
        </p:txBody>
      </p:sp>
    </p:spTree>
    <p:extLst>
      <p:ext uri="{BB962C8B-B14F-4D97-AF65-F5344CB8AC3E}">
        <p14:creationId xmlns:p14="http://schemas.microsoft.com/office/powerpoint/2010/main" val="132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sp>
        <p:nvSpPr>
          <p:cNvPr id="9" name="TextBox 1"/>
          <p:cNvSpPr txBox="1"/>
          <p:nvPr/>
        </p:nvSpPr>
        <p:spPr>
          <a:xfrm>
            <a:off x="413885" y="261133"/>
            <a:ext cx="835789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rgbClr val="F0AB00"/>
                </a:solidFill>
                <a:latin typeface="Arial" pitchFamily="34" charset="0"/>
                <a:cs typeface="Arial" pitchFamily="34" charset="0"/>
              </a:rPr>
              <a:t>光伏成本的下降</a:t>
            </a:r>
            <a:endParaRPr lang="en-US" altLang="zh-CN" sz="2800" b="1" dirty="0">
              <a:solidFill>
                <a:srgbClr val="F0AB00"/>
              </a:solidFill>
              <a:latin typeface="Arial" pitchFamily="34" charset="0"/>
              <a:cs typeface="Arial" pitchFamily="34" charset="0"/>
            </a:endParaRPr>
          </a:p>
          <a:p>
            <a:r>
              <a:rPr lang="en-US" sz="2800" b="1" dirty="0" smtClean="0">
                <a:solidFill>
                  <a:srgbClr val="F0AB00"/>
                </a:solidFill>
                <a:latin typeface="Arial" pitchFamily="34" charset="0"/>
                <a:cs typeface="Arial" pitchFamily="34" charset="0"/>
              </a:rPr>
              <a:t>Falling Costs in Solar PV</a:t>
            </a:r>
          </a:p>
        </p:txBody>
      </p:sp>
      <p:sp>
        <p:nvSpPr>
          <p:cNvPr id="5" name="TextBox 4"/>
          <p:cNvSpPr txBox="1"/>
          <p:nvPr/>
        </p:nvSpPr>
        <p:spPr>
          <a:xfrm>
            <a:off x="357129" y="6138147"/>
            <a:ext cx="6487016" cy="276999"/>
          </a:xfrm>
          <a:prstGeom prst="rect">
            <a:avLst/>
          </a:prstGeom>
          <a:noFill/>
        </p:spPr>
        <p:txBody>
          <a:bodyPr wrap="square" rtlCol="0">
            <a:spAutoFit/>
          </a:bodyPr>
          <a:lstStyle/>
          <a:p>
            <a:r>
              <a:rPr lang="en-US" sz="1200" dirty="0" smtClean="0">
                <a:solidFill>
                  <a:prstClr val="black"/>
                </a:solidFill>
                <a:latin typeface="Arial" pitchFamily="34" charset="0"/>
                <a:cs typeface="Arial" pitchFamily="34" charset="0"/>
              </a:rPr>
              <a:t>(US Department of Energy, 2011)</a:t>
            </a:r>
            <a:endParaRPr lang="en-US" sz="1200" dirty="0">
              <a:solidFill>
                <a:prstClr val="black"/>
              </a:solidFill>
              <a:latin typeface="Arial" pitchFamily="34" charset="0"/>
              <a:cs typeface="Arial" pitchFamily="34" charset="0"/>
            </a:endParaRPr>
          </a:p>
        </p:txBody>
      </p:sp>
      <p:pic>
        <p:nvPicPr>
          <p:cNvPr id="2050" name="Picture 2" descr="C:\Users\aaron.holdway\Documents\GCF\Presentation\Renewable costs\Renewables prices--PV--Revi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687830"/>
            <a:ext cx="5735637"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02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5760" y="6400800"/>
            <a:ext cx="6487016" cy="261610"/>
          </a:xfrm>
          <a:prstGeom prst="rect">
            <a:avLst/>
          </a:prstGeom>
          <a:noFill/>
        </p:spPr>
        <p:txBody>
          <a:bodyPr wrap="square" rtlCol="0">
            <a:spAutoFit/>
          </a:bodyPr>
          <a:lstStyle/>
          <a:p>
            <a:r>
              <a:rPr lang="en-US" sz="1100" dirty="0">
                <a:solidFill>
                  <a:prstClr val="black"/>
                </a:solidFill>
                <a:latin typeface="Arial" pitchFamily="34" charset="0"/>
                <a:cs typeface="Arial" pitchFamily="34" charset="0"/>
              </a:rPr>
              <a:t>(</a:t>
            </a:r>
            <a:r>
              <a:rPr lang="en-US" sz="1100" dirty="0" smtClean="0">
                <a:solidFill>
                  <a:prstClr val="black"/>
                </a:solidFill>
                <a:latin typeface="Arial" pitchFamily="34" charset="0"/>
                <a:cs typeface="Arial" pitchFamily="34" charset="0"/>
              </a:rPr>
              <a:t>Pew </a:t>
            </a:r>
            <a:r>
              <a:rPr lang="en-US" sz="1100" dirty="0">
                <a:solidFill>
                  <a:prstClr val="black"/>
                </a:solidFill>
                <a:latin typeface="Arial" pitchFamily="34" charset="0"/>
                <a:cs typeface="Arial" pitchFamily="34" charset="0"/>
              </a:rPr>
              <a:t>2012)</a:t>
            </a:r>
          </a:p>
        </p:txBody>
      </p:sp>
      <p:graphicFrame>
        <p:nvGraphicFramePr>
          <p:cNvPr id="10" name="Chart 9"/>
          <p:cNvGraphicFramePr>
            <a:graphicFrameLocks/>
          </p:cNvGraphicFramePr>
          <p:nvPr>
            <p:extLst>
              <p:ext uri="{D42A27DB-BD31-4B8C-83A1-F6EECF244321}">
                <p14:modId xmlns:p14="http://schemas.microsoft.com/office/powerpoint/2010/main" val="1337539171"/>
              </p:ext>
            </p:extLst>
          </p:nvPr>
        </p:nvGraphicFramePr>
        <p:xfrm>
          <a:off x="440597" y="1744419"/>
          <a:ext cx="8319500" cy="454104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04856" y="5629227"/>
            <a:ext cx="7401262"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332051" y="5567120"/>
            <a:ext cx="73956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China</a:t>
            </a:r>
          </a:p>
        </p:txBody>
      </p:sp>
      <p:sp>
        <p:nvSpPr>
          <p:cNvPr id="14" name="TextBox 13"/>
          <p:cNvSpPr txBox="1"/>
          <p:nvPr/>
        </p:nvSpPr>
        <p:spPr>
          <a:xfrm>
            <a:off x="2165161" y="5567120"/>
            <a:ext cx="73956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U.S.</a:t>
            </a:r>
          </a:p>
        </p:txBody>
      </p:sp>
      <p:sp>
        <p:nvSpPr>
          <p:cNvPr id="15" name="TextBox 14"/>
          <p:cNvSpPr txBox="1"/>
          <p:nvPr/>
        </p:nvSpPr>
        <p:spPr>
          <a:xfrm>
            <a:off x="2826143"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Germany</a:t>
            </a:r>
          </a:p>
        </p:txBody>
      </p:sp>
      <p:sp>
        <p:nvSpPr>
          <p:cNvPr id="16" name="TextBox 15"/>
          <p:cNvSpPr txBox="1"/>
          <p:nvPr/>
        </p:nvSpPr>
        <p:spPr>
          <a:xfrm>
            <a:off x="3642923"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Spain</a:t>
            </a:r>
          </a:p>
        </p:txBody>
      </p:sp>
      <p:sp>
        <p:nvSpPr>
          <p:cNvPr id="17" name="TextBox 16"/>
          <p:cNvSpPr txBox="1"/>
          <p:nvPr/>
        </p:nvSpPr>
        <p:spPr>
          <a:xfrm>
            <a:off x="4459703"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Italy</a:t>
            </a:r>
          </a:p>
        </p:txBody>
      </p:sp>
      <p:sp>
        <p:nvSpPr>
          <p:cNvPr id="18" name="TextBox 17"/>
          <p:cNvSpPr txBox="1"/>
          <p:nvPr/>
        </p:nvSpPr>
        <p:spPr>
          <a:xfrm>
            <a:off x="5276483"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Japan</a:t>
            </a:r>
          </a:p>
        </p:txBody>
      </p:sp>
      <p:sp>
        <p:nvSpPr>
          <p:cNvPr id="19" name="TextBox 18"/>
          <p:cNvSpPr txBox="1"/>
          <p:nvPr/>
        </p:nvSpPr>
        <p:spPr>
          <a:xfrm>
            <a:off x="6082505"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India</a:t>
            </a:r>
          </a:p>
        </p:txBody>
      </p:sp>
      <p:sp>
        <p:nvSpPr>
          <p:cNvPr id="20" name="TextBox 19"/>
          <p:cNvSpPr txBox="1"/>
          <p:nvPr/>
        </p:nvSpPr>
        <p:spPr>
          <a:xfrm>
            <a:off x="6899285"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France</a:t>
            </a:r>
          </a:p>
        </p:txBody>
      </p:sp>
      <p:sp>
        <p:nvSpPr>
          <p:cNvPr id="21" name="TextBox 20"/>
          <p:cNvSpPr txBox="1"/>
          <p:nvPr/>
        </p:nvSpPr>
        <p:spPr>
          <a:xfrm>
            <a:off x="7705309" y="5567120"/>
            <a:ext cx="992189" cy="307777"/>
          </a:xfrm>
          <a:prstGeom prst="rect">
            <a:avLst/>
          </a:prstGeom>
          <a:noFill/>
        </p:spPr>
        <p:txBody>
          <a:bodyPr wrap="square" rtlCol="0" anchor="ctr">
            <a:spAutoFit/>
          </a:bodyPr>
          <a:lstStyle/>
          <a:p>
            <a:pPr algn="ctr"/>
            <a:r>
              <a:rPr lang="en-US" sz="1400" dirty="0">
                <a:solidFill>
                  <a:srgbClr val="58595B"/>
                </a:solidFill>
                <a:latin typeface="Arial" pitchFamily="34" charset="0"/>
                <a:cs typeface="Arial" pitchFamily="34" charset="0"/>
              </a:rPr>
              <a:t>Brazil</a:t>
            </a:r>
          </a:p>
        </p:txBody>
      </p:sp>
      <p:pic>
        <p:nvPicPr>
          <p:cNvPr id="23" name="Picture 22"/>
          <p:cNvPicPr>
            <a:picLocks noChangeAspect="1"/>
          </p:cNvPicPr>
          <p:nvPr/>
        </p:nvPicPr>
        <p:blipFill>
          <a:blip r:embed="rId4"/>
          <a:stretch>
            <a:fillRect/>
          </a:stretch>
        </p:blipFill>
        <p:spPr>
          <a:xfrm>
            <a:off x="5410200" y="6400800"/>
            <a:ext cx="3352800" cy="274929"/>
          </a:xfrm>
          <a:prstGeom prst="rect">
            <a:avLst/>
          </a:prstGeom>
        </p:spPr>
      </p:pic>
      <p:sp>
        <p:nvSpPr>
          <p:cNvPr id="2" name="TextBox 1"/>
          <p:cNvSpPr txBox="1"/>
          <p:nvPr/>
        </p:nvSpPr>
        <p:spPr>
          <a:xfrm>
            <a:off x="274320" y="381000"/>
            <a:ext cx="8331798" cy="1661993"/>
          </a:xfrm>
          <a:prstGeom prst="rect">
            <a:avLst/>
          </a:prstGeom>
          <a:noFill/>
        </p:spPr>
        <p:txBody>
          <a:bodyPr wrap="square" rtlCol="0">
            <a:spAutoFit/>
          </a:bodyPr>
          <a:lstStyle/>
          <a:p>
            <a:pPr lvl="0" defTabSz="457200"/>
            <a:r>
              <a:rPr lang="zh-CN" altLang="en-US" sz="2800" b="1" spc="-20" dirty="0">
                <a:solidFill>
                  <a:srgbClr val="000000"/>
                </a:solidFill>
                <a:latin typeface="Arial" pitchFamily="34" charset="0"/>
                <a:cs typeface="Arial" pitchFamily="34" charset="0"/>
              </a:rPr>
              <a:t>可再</a:t>
            </a:r>
            <a:r>
              <a:rPr lang="zh-CN" altLang="en-US" sz="2800" b="1" spc="-20" dirty="0" smtClean="0">
                <a:solidFill>
                  <a:srgbClr val="000000"/>
                </a:solidFill>
                <a:latin typeface="Arial" pitchFamily="34" charset="0"/>
                <a:cs typeface="Arial" pitchFamily="34" charset="0"/>
              </a:rPr>
              <a:t>生能源装机容量</a:t>
            </a:r>
            <a:endParaRPr lang="en-US" sz="2800" b="1" spc="-20" dirty="0" smtClean="0">
              <a:solidFill>
                <a:srgbClr val="000000"/>
              </a:solidFill>
              <a:latin typeface="Arial" pitchFamily="34" charset="0"/>
              <a:cs typeface="Arial" pitchFamily="34" charset="0"/>
            </a:endParaRPr>
          </a:p>
          <a:p>
            <a:pPr lvl="0" defTabSz="457200"/>
            <a:r>
              <a:rPr lang="en-US" sz="2800" b="1" spc="-20" dirty="0" smtClean="0">
                <a:solidFill>
                  <a:srgbClr val="000000"/>
                </a:solidFill>
                <a:latin typeface="Arial" pitchFamily="34" charset="0"/>
                <a:cs typeface="Arial" pitchFamily="34" charset="0"/>
              </a:rPr>
              <a:t>RENEWABLE </a:t>
            </a:r>
            <a:r>
              <a:rPr lang="en-US" sz="2800" b="1" spc="-20" dirty="0">
                <a:solidFill>
                  <a:srgbClr val="000000"/>
                </a:solidFill>
                <a:latin typeface="Arial" pitchFamily="34" charset="0"/>
                <a:cs typeface="Arial" pitchFamily="34" charset="0"/>
              </a:rPr>
              <a:t>ENERGY INSTALLED CAPACITY IN CHINA</a:t>
            </a:r>
          </a:p>
          <a:p>
            <a:endParaRPr lang="en-US" dirty="0"/>
          </a:p>
        </p:txBody>
      </p:sp>
    </p:spTree>
    <p:extLst>
      <p:ext uri="{BB962C8B-B14F-4D97-AF65-F5344CB8AC3E}">
        <p14:creationId xmlns:p14="http://schemas.microsoft.com/office/powerpoint/2010/main" val="229308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16" name="Straight Connector 15"/>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3796" y="375806"/>
            <a:ext cx="8496301" cy="1200329"/>
          </a:xfrm>
          <a:prstGeom prst="rect">
            <a:avLst/>
          </a:prstGeom>
          <a:noFill/>
        </p:spPr>
        <p:txBody>
          <a:bodyPr wrap="square" rtlCol="0">
            <a:spAutoFit/>
          </a:bodyPr>
          <a:lstStyle/>
          <a:p>
            <a:pPr defTabSz="457200"/>
            <a:r>
              <a:rPr lang="en-US" sz="2400" b="1" spc="-20" dirty="0" smtClean="0">
                <a:solidFill>
                  <a:srgbClr val="F0AB00"/>
                </a:solidFill>
                <a:latin typeface="Arial" pitchFamily="34" charset="0"/>
                <a:cs typeface="Arial" pitchFamily="34" charset="0"/>
              </a:rPr>
              <a:t>RENEWABLE ENERGY	|   </a:t>
            </a:r>
            <a:r>
              <a:rPr lang="en-US" sz="2400" b="1" spc="-20" dirty="0" smtClean="0">
                <a:latin typeface="Arial" pitchFamily="34" charset="0"/>
                <a:cs typeface="Arial" pitchFamily="34" charset="0"/>
              </a:rPr>
              <a:t>INSTALLED WIND CAPACITY</a:t>
            </a:r>
          </a:p>
          <a:p>
            <a:pPr defTabSz="457200"/>
            <a:r>
              <a:rPr lang="zh-CN" altLang="en-US" sz="2400" b="1" spc="-20" dirty="0">
                <a:solidFill>
                  <a:srgbClr val="F0AB00"/>
                </a:solidFill>
                <a:latin typeface="黑体" pitchFamily="49" charset="-122"/>
                <a:ea typeface="黑体" pitchFamily="49" charset="-122"/>
                <a:cs typeface="Arial" pitchFamily="34" charset="0"/>
              </a:rPr>
              <a:t>可再生能</a:t>
            </a:r>
            <a:r>
              <a:rPr lang="zh-CN" altLang="en-US" sz="2400" b="1" spc="-20" dirty="0" smtClean="0">
                <a:solidFill>
                  <a:srgbClr val="F0AB00"/>
                </a:solidFill>
                <a:latin typeface="黑体" pitchFamily="49" charset="-122"/>
                <a:ea typeface="黑体" pitchFamily="49" charset="-122"/>
                <a:cs typeface="Arial" pitchFamily="34" charset="0"/>
              </a:rPr>
              <a:t>源</a:t>
            </a:r>
            <a:r>
              <a:rPr lang="en-US" altLang="zh-CN" sz="2400" b="1" spc="-20" dirty="0">
                <a:solidFill>
                  <a:srgbClr val="F0AB00"/>
                </a:solidFill>
                <a:latin typeface="黑体" pitchFamily="49" charset="-122"/>
                <a:ea typeface="黑体" pitchFamily="49" charset="-122"/>
                <a:cs typeface="Arial" pitchFamily="34" charset="0"/>
              </a:rPr>
              <a:t>	</a:t>
            </a:r>
            <a:r>
              <a:rPr lang="en-US" altLang="zh-CN" sz="2400" b="1" spc="-20" dirty="0" smtClean="0">
                <a:solidFill>
                  <a:srgbClr val="F0AB00"/>
                </a:solidFill>
                <a:latin typeface="黑体" pitchFamily="49" charset="-122"/>
                <a:ea typeface="黑体" pitchFamily="49" charset="-122"/>
                <a:cs typeface="Arial" pitchFamily="34" charset="0"/>
              </a:rPr>
              <a:t>				| </a:t>
            </a:r>
            <a:r>
              <a:rPr lang="zh-CN" altLang="en-US" sz="2400" b="1" spc="-20" dirty="0" smtClean="0">
                <a:latin typeface="黑体" pitchFamily="49" charset="-122"/>
                <a:ea typeface="黑体" pitchFamily="49" charset="-122"/>
                <a:cs typeface="Arial" pitchFamily="34" charset="0"/>
              </a:rPr>
              <a:t>风电装机容量</a:t>
            </a:r>
            <a:endParaRPr lang="en-US" b="1" spc="-20" dirty="0">
              <a:latin typeface="黑体" pitchFamily="49" charset="-122"/>
              <a:ea typeface="黑体" pitchFamily="49" charset="-122"/>
              <a:cs typeface="Arial" pitchFamily="34" charset="0"/>
            </a:endParaRPr>
          </a:p>
          <a:p>
            <a:pPr defTabSz="457200"/>
            <a:r>
              <a:rPr lang="en-US" sz="2400" b="1" spc="-20" dirty="0" smtClean="0">
                <a:latin typeface="Arial" pitchFamily="34" charset="0"/>
                <a:cs typeface="Arial" pitchFamily="34" charset="0"/>
              </a:rPr>
              <a:t> </a:t>
            </a:r>
            <a:endParaRPr lang="en-US" sz="2400" b="1" spc="-20" dirty="0" smtClean="0">
              <a:solidFill>
                <a:srgbClr val="141313"/>
              </a:solidFill>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4127142006"/>
              </p:ext>
            </p:extLst>
          </p:nvPr>
        </p:nvGraphicFramePr>
        <p:xfrm>
          <a:off x="440596" y="1143000"/>
          <a:ext cx="8170004"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685800" y="6386679"/>
            <a:ext cx="1183144" cy="369332"/>
          </a:xfrm>
          <a:prstGeom prst="rect">
            <a:avLst/>
          </a:prstGeom>
        </p:spPr>
        <p:txBody>
          <a:bodyPr wrap="none">
            <a:spAutoFit/>
          </a:bodyPr>
          <a:lstStyle/>
          <a:p>
            <a:r>
              <a:rPr lang="en-US" dirty="0"/>
              <a:t>Source: BP</a:t>
            </a:r>
          </a:p>
        </p:txBody>
      </p:sp>
    </p:spTree>
    <p:extLst>
      <p:ext uri="{BB962C8B-B14F-4D97-AF65-F5344CB8AC3E}">
        <p14:creationId xmlns:p14="http://schemas.microsoft.com/office/powerpoint/2010/main" val="4242484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199"/>
            <a:ext cx="8229600" cy="6000829"/>
          </a:xfrm>
        </p:spPr>
        <p:txBody>
          <a:bodyPr>
            <a:normAutofit/>
          </a:bodyPr>
          <a:lstStyle/>
          <a:p>
            <a:r>
              <a:rPr lang="zh-CN" altLang="en-US" sz="4000" b="1" dirty="0">
                <a:solidFill>
                  <a:srgbClr val="000000"/>
                </a:solidFill>
                <a:latin typeface="Arial" pitchFamily="34" charset="0"/>
                <a:cs typeface="Arial" pitchFamily="34" charset="0"/>
              </a:rPr>
              <a:t>两大挑战：</a:t>
            </a:r>
            <a:r>
              <a:rPr lang="en-US" altLang="zh-CN" sz="4000" b="1" dirty="0">
                <a:solidFill>
                  <a:srgbClr val="000000"/>
                </a:solidFill>
                <a:latin typeface="Arial" pitchFamily="34" charset="0"/>
                <a:cs typeface="Arial" pitchFamily="34" charset="0"/>
              </a:rPr>
              <a:t/>
            </a:r>
            <a:br>
              <a:rPr lang="en-US" altLang="zh-CN" sz="4000" b="1" dirty="0">
                <a:solidFill>
                  <a:srgbClr val="000000"/>
                </a:solidFill>
                <a:latin typeface="Arial" pitchFamily="34" charset="0"/>
                <a:cs typeface="Arial" pitchFamily="34" charset="0"/>
              </a:rPr>
            </a:br>
            <a:r>
              <a:rPr lang="zh-CN" altLang="en-US" sz="4000" b="1" dirty="0">
                <a:solidFill>
                  <a:srgbClr val="000000"/>
                </a:solidFill>
                <a:latin typeface="Arial" pitchFamily="34" charset="0"/>
                <a:cs typeface="Arial" pitchFamily="34" charset="0"/>
              </a:rPr>
              <a:t>（</a:t>
            </a:r>
            <a:r>
              <a:rPr lang="en-US" altLang="zh-CN" sz="4000" b="1" dirty="0" err="1">
                <a:solidFill>
                  <a:srgbClr val="000000"/>
                </a:solidFill>
                <a:latin typeface="Arial" pitchFamily="34" charset="0"/>
                <a:cs typeface="Arial" pitchFamily="34" charset="0"/>
              </a:rPr>
              <a:t>i</a:t>
            </a:r>
            <a:r>
              <a:rPr lang="zh-CN" altLang="en-US" sz="4000" b="1" dirty="0">
                <a:solidFill>
                  <a:srgbClr val="000000"/>
                </a:solidFill>
                <a:latin typeface="Arial" pitchFamily="34" charset="0"/>
                <a:cs typeface="Arial" pitchFamily="34" charset="0"/>
              </a:rPr>
              <a:t>）城镇化</a:t>
            </a:r>
            <a:r>
              <a:rPr lang="en-US" altLang="zh-CN" sz="4000" b="1" dirty="0">
                <a:solidFill>
                  <a:srgbClr val="000000"/>
                </a:solidFill>
                <a:latin typeface="Arial" pitchFamily="34" charset="0"/>
                <a:cs typeface="Arial" pitchFamily="34" charset="0"/>
              </a:rPr>
              <a:t/>
            </a:r>
            <a:br>
              <a:rPr lang="en-US" altLang="zh-CN" sz="4000" b="1" dirty="0">
                <a:solidFill>
                  <a:srgbClr val="000000"/>
                </a:solidFill>
                <a:latin typeface="Arial" pitchFamily="34" charset="0"/>
                <a:cs typeface="Arial" pitchFamily="34" charset="0"/>
              </a:rPr>
            </a:br>
            <a:r>
              <a:rPr lang="zh-CN" altLang="en-US" sz="4000" b="1" dirty="0">
                <a:solidFill>
                  <a:srgbClr val="000000"/>
                </a:solidFill>
                <a:latin typeface="Arial" pitchFamily="34" charset="0"/>
                <a:cs typeface="Arial" pitchFamily="34" charset="0"/>
              </a:rPr>
              <a:t>（</a:t>
            </a:r>
            <a:r>
              <a:rPr lang="en-US" altLang="zh-CN" sz="4000" b="1" dirty="0">
                <a:solidFill>
                  <a:srgbClr val="000000"/>
                </a:solidFill>
                <a:latin typeface="Arial" pitchFamily="34" charset="0"/>
                <a:cs typeface="Arial" pitchFamily="34" charset="0"/>
              </a:rPr>
              <a:t>ii</a:t>
            </a:r>
            <a:r>
              <a:rPr lang="zh-CN" altLang="en-US" sz="4000" b="1" dirty="0">
                <a:solidFill>
                  <a:srgbClr val="000000"/>
                </a:solidFill>
                <a:latin typeface="Arial" pitchFamily="34" charset="0"/>
                <a:cs typeface="Arial" pitchFamily="34" charset="0"/>
              </a:rPr>
              <a:t>）摆脱“煤炭依赖</a:t>
            </a:r>
            <a:r>
              <a:rPr lang="zh-CN" altLang="en-US" sz="4000" b="1" dirty="0" smtClean="0">
                <a:solidFill>
                  <a:srgbClr val="000000"/>
                </a:solidFill>
                <a:latin typeface="Arial" pitchFamily="34" charset="0"/>
                <a:cs typeface="Arial" pitchFamily="34" charset="0"/>
              </a:rPr>
              <a:t>”</a:t>
            </a:r>
            <a:r>
              <a:rPr lang="en-US" altLang="zh-CN" sz="4000" b="1" dirty="0" smtClean="0">
                <a:solidFill>
                  <a:srgbClr val="000000"/>
                </a:solidFill>
                <a:latin typeface="Arial" pitchFamily="34" charset="0"/>
                <a:cs typeface="Arial" pitchFamily="34" charset="0"/>
              </a:rPr>
              <a:t/>
            </a:r>
            <a:br>
              <a:rPr lang="en-US" altLang="zh-CN" sz="4000" b="1" dirty="0" smtClean="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
            </a:r>
            <a:br>
              <a:rPr lang="en-US" sz="4000" b="1" dirty="0" smtClean="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Two Crucial Test Cases for these hypotheses:</a:t>
            </a:r>
            <a:br>
              <a:rPr lang="en-US" sz="4000" b="1" dirty="0" smtClean="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(i) Urbanization</a:t>
            </a:r>
            <a:br>
              <a:rPr lang="en-US" sz="4000" b="1" dirty="0" smtClean="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(ii) The transition from Coal</a:t>
            </a:r>
            <a:br>
              <a:rPr lang="en-US" sz="4000" b="1" dirty="0" smtClean="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 </a:t>
            </a:r>
            <a:endParaRPr lang="en-US" sz="4000" b="1" dirty="0">
              <a:solidFill>
                <a:srgbClr val="000000"/>
              </a:solidFill>
              <a:latin typeface="Arial" pitchFamily="34" charset="0"/>
              <a:cs typeface="Arial" pitchFamily="34" charset="0"/>
            </a:endParaRPr>
          </a:p>
        </p:txBody>
      </p:sp>
      <p:cxnSp>
        <p:nvCxnSpPr>
          <p:cNvPr id="3" name="Straight Connector 2"/>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398" y="6458029"/>
            <a:ext cx="2774933" cy="226632"/>
          </a:xfrm>
          <a:prstGeom prst="rect">
            <a:avLst/>
          </a:prstGeom>
        </p:spPr>
      </p:pic>
    </p:spTree>
    <p:extLst>
      <p:ext uri="{BB962C8B-B14F-4D97-AF65-F5344CB8AC3E}">
        <p14:creationId xmlns:p14="http://schemas.microsoft.com/office/powerpoint/2010/main" val="353500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1.cdn.autoevolution.com/images/news/how-to-avoid-traffic-jams-35319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102204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18" y="5334000"/>
            <a:ext cx="8793481" cy="954107"/>
          </a:xfrm>
          <a:prstGeom prst="rect">
            <a:avLst/>
          </a:prstGeom>
          <a:solidFill>
            <a:srgbClr val="000000">
              <a:alpha val="80000"/>
            </a:srgbClr>
          </a:solidFill>
        </p:spPr>
        <p:txBody>
          <a:bodyPr wrap="square">
            <a:spAutoFit/>
          </a:bodyPr>
          <a:lstStyle/>
          <a:p>
            <a:pPr marL="514350" indent="-514350">
              <a:buFontTx/>
              <a:buAutoNum type="arabicPeriod"/>
            </a:pPr>
            <a:r>
              <a:rPr lang="zh-CN" altLang="en-US" sz="2800" b="1" dirty="0">
                <a:solidFill>
                  <a:schemeClr val="bg1"/>
                </a:solidFill>
                <a:cs typeface="Tahoma" pitchFamily="34" charset="0"/>
              </a:rPr>
              <a:t>可持续城镇化</a:t>
            </a:r>
            <a:endParaRPr lang="en-US" sz="2800" dirty="0">
              <a:solidFill>
                <a:schemeClr val="bg1"/>
              </a:solidFill>
              <a:cs typeface="Tahoma" pitchFamily="34" charset="0"/>
            </a:endParaRPr>
          </a:p>
          <a:p>
            <a:pPr lvl="0"/>
            <a:r>
              <a:rPr lang="en-US" sz="2800" b="1" dirty="0" smtClean="0">
                <a:solidFill>
                  <a:schemeClr val="bg1"/>
                </a:solidFill>
                <a:cs typeface="Tahoma" pitchFamily="34" charset="0"/>
              </a:rPr>
              <a:t>URBANIZATION TOWARD SUSTAINABLITY</a:t>
            </a:r>
          </a:p>
        </p:txBody>
      </p:sp>
      <p:sp>
        <p:nvSpPr>
          <p:cNvPr id="6" name="Rectangle 5"/>
          <p:cNvSpPr/>
          <p:nvPr/>
        </p:nvSpPr>
        <p:spPr>
          <a:xfrm>
            <a:off x="198118" y="4151293"/>
            <a:ext cx="5821682" cy="954107"/>
          </a:xfrm>
          <a:prstGeom prst="rect">
            <a:avLst/>
          </a:prstGeom>
          <a:solidFill>
            <a:srgbClr val="000000">
              <a:alpha val="80000"/>
            </a:srgbClr>
          </a:solidFill>
        </p:spPr>
        <p:txBody>
          <a:bodyPr wrap="square">
            <a:spAutoFit/>
          </a:bodyPr>
          <a:lstStyle/>
          <a:p>
            <a:r>
              <a:rPr lang="zh-CN" altLang="en-US" sz="2800" b="1" dirty="0">
                <a:solidFill>
                  <a:srgbClr val="F0AB00"/>
                </a:solidFill>
                <a:cs typeface="Arial"/>
              </a:rPr>
              <a:t>中</a:t>
            </a:r>
            <a:r>
              <a:rPr lang="zh-CN" altLang="en-US" sz="2800" b="1" dirty="0" smtClean="0">
                <a:solidFill>
                  <a:srgbClr val="F0AB00"/>
                </a:solidFill>
                <a:cs typeface="Arial"/>
              </a:rPr>
              <a:t>国面</a:t>
            </a:r>
            <a:r>
              <a:rPr lang="zh-CN" altLang="en-US" sz="2800" b="1" dirty="0">
                <a:solidFill>
                  <a:srgbClr val="F0AB00"/>
                </a:solidFill>
                <a:cs typeface="Arial"/>
              </a:rPr>
              <a:t>临的挑战</a:t>
            </a:r>
            <a:endParaRPr lang="en-US" sz="2800" b="1" dirty="0">
              <a:solidFill>
                <a:srgbClr val="F0AB00"/>
              </a:solidFill>
              <a:cs typeface="Arial"/>
            </a:endParaRPr>
          </a:p>
          <a:p>
            <a:r>
              <a:rPr lang="en-US" sz="2800" b="1" dirty="0" smtClean="0">
                <a:solidFill>
                  <a:srgbClr val="F0AB00"/>
                </a:solidFill>
                <a:cs typeface="Arial"/>
              </a:rPr>
              <a:t>CHINA’S </a:t>
            </a:r>
            <a:r>
              <a:rPr lang="en-US" sz="2800" b="1" dirty="0">
                <a:solidFill>
                  <a:srgbClr val="F0AB00"/>
                </a:solidFill>
                <a:cs typeface="Arial"/>
              </a:rPr>
              <a:t>COMING </a:t>
            </a:r>
            <a:r>
              <a:rPr lang="en-US" sz="2800" b="1" dirty="0" smtClean="0">
                <a:solidFill>
                  <a:srgbClr val="F0AB00"/>
                </a:solidFill>
                <a:cs typeface="Arial"/>
              </a:rPr>
              <a:t>CHALLENGES</a:t>
            </a:r>
          </a:p>
        </p:txBody>
      </p:sp>
    </p:spTree>
    <p:extLst>
      <p:ext uri="{BB962C8B-B14F-4D97-AF65-F5344CB8AC3E}">
        <p14:creationId xmlns:p14="http://schemas.microsoft.com/office/powerpoint/2010/main" val="15217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7129" y="1100436"/>
            <a:ext cx="4871001" cy="1107996"/>
          </a:xfrm>
          <a:prstGeom prst="rect">
            <a:avLst/>
          </a:prstGeom>
          <a:noFill/>
          <a:ln>
            <a:noFill/>
          </a:ln>
        </p:spPr>
        <p:txBody>
          <a:bodyPr wrap="square" rtlCol="0">
            <a:spAutoFit/>
          </a:bodyPr>
          <a:lstStyle/>
          <a:p>
            <a:pPr marL="1887538" indent="-1887538"/>
            <a:r>
              <a:rPr lang="en-US" sz="6600" b="1" dirty="0" smtClean="0">
                <a:solidFill>
                  <a:srgbClr val="F0AB00"/>
                </a:solidFill>
                <a:latin typeface="Arial"/>
              </a:rPr>
              <a:t>530 	</a:t>
            </a:r>
            <a:endParaRPr lang="en-US" sz="2400" b="1" dirty="0">
              <a:solidFill>
                <a:srgbClr val="F0AB00"/>
              </a:solidFill>
              <a:latin typeface="Arial"/>
            </a:endParaRPr>
          </a:p>
        </p:txBody>
      </p:sp>
      <p:sp>
        <p:nvSpPr>
          <p:cNvPr id="11" name="TextBox 10"/>
          <p:cNvSpPr txBox="1"/>
          <p:nvPr/>
        </p:nvSpPr>
        <p:spPr>
          <a:xfrm>
            <a:off x="2289731" y="1286068"/>
            <a:ext cx="3149371" cy="425758"/>
          </a:xfrm>
          <a:prstGeom prst="rect">
            <a:avLst/>
          </a:prstGeom>
          <a:noFill/>
        </p:spPr>
        <p:txBody>
          <a:bodyPr wrap="square" rtlCol="0">
            <a:spAutoFit/>
          </a:bodyPr>
          <a:lstStyle/>
          <a:p>
            <a:pPr>
              <a:lnSpc>
                <a:spcPts val="2600"/>
              </a:lnSpc>
            </a:pPr>
            <a:r>
              <a:rPr lang="en-US" sz="2400" dirty="0" smtClean="0">
                <a:solidFill>
                  <a:srgbClr val="58595B"/>
                </a:solidFill>
                <a:latin typeface="Arial"/>
              </a:rPr>
              <a:t>Million in 2005</a:t>
            </a:r>
            <a:endParaRPr lang="en-US" sz="2400" dirty="0">
              <a:solidFill>
                <a:srgbClr val="58595B"/>
              </a:solidFill>
            </a:endParaRPr>
          </a:p>
        </p:txBody>
      </p:sp>
      <p:grpSp>
        <p:nvGrpSpPr>
          <p:cNvPr id="18" name="Group 17"/>
          <p:cNvGrpSpPr/>
          <p:nvPr/>
        </p:nvGrpSpPr>
        <p:grpSpPr>
          <a:xfrm>
            <a:off x="357129" y="3950011"/>
            <a:ext cx="4773671" cy="1107996"/>
            <a:chOff x="5050338" y="400821"/>
            <a:chExt cx="8670735" cy="1021393"/>
          </a:xfrm>
        </p:grpSpPr>
        <p:sp>
          <p:nvSpPr>
            <p:cNvPr id="19" name="TextBox 18"/>
            <p:cNvSpPr txBox="1"/>
            <p:nvPr/>
          </p:nvSpPr>
          <p:spPr>
            <a:xfrm>
              <a:off x="5050338" y="400821"/>
              <a:ext cx="3411263" cy="1021393"/>
            </a:xfrm>
            <a:prstGeom prst="rect">
              <a:avLst/>
            </a:prstGeom>
            <a:noFill/>
            <a:ln>
              <a:noFill/>
            </a:ln>
          </p:spPr>
          <p:txBody>
            <a:bodyPr wrap="square" rtlCol="0">
              <a:spAutoFit/>
            </a:bodyPr>
            <a:lstStyle/>
            <a:p>
              <a:pPr marL="1887538" indent="-1887538"/>
              <a:r>
                <a:rPr lang="en-US" sz="6600" b="1" dirty="0" smtClean="0">
                  <a:solidFill>
                    <a:srgbClr val="F0AB00"/>
                  </a:solidFill>
                  <a:latin typeface="Arial"/>
                </a:rPr>
                <a:t>315</a:t>
              </a:r>
              <a:endParaRPr lang="en-US" sz="2400" b="1" dirty="0">
                <a:solidFill>
                  <a:srgbClr val="F0AB00"/>
                </a:solidFill>
                <a:latin typeface="Arial"/>
              </a:endParaRPr>
            </a:p>
          </p:txBody>
        </p:sp>
        <p:sp>
          <p:nvSpPr>
            <p:cNvPr id="20" name="TextBox 19"/>
            <p:cNvSpPr txBox="1"/>
            <p:nvPr/>
          </p:nvSpPr>
          <p:spPr>
            <a:xfrm>
              <a:off x="8560651" y="574342"/>
              <a:ext cx="5160422" cy="392480"/>
            </a:xfrm>
            <a:prstGeom prst="rect">
              <a:avLst/>
            </a:prstGeom>
            <a:noFill/>
          </p:spPr>
          <p:txBody>
            <a:bodyPr wrap="square" rtlCol="0">
              <a:spAutoFit/>
            </a:bodyPr>
            <a:lstStyle/>
            <a:p>
              <a:pPr>
                <a:lnSpc>
                  <a:spcPts val="2600"/>
                </a:lnSpc>
              </a:pPr>
              <a:r>
                <a:rPr lang="en-US" sz="2400" dirty="0" smtClean="0">
                  <a:solidFill>
                    <a:srgbClr val="58595B"/>
                  </a:solidFill>
                  <a:latin typeface="Arial"/>
                </a:rPr>
                <a:t>Million in 2008</a:t>
              </a:r>
              <a:endParaRPr lang="en-US" sz="2400" dirty="0">
                <a:solidFill>
                  <a:srgbClr val="58595B"/>
                </a:solidFill>
              </a:endParaRPr>
            </a:p>
          </p:txBody>
        </p:sp>
      </p:grpSp>
      <p:sp>
        <p:nvSpPr>
          <p:cNvPr id="22" name="TextBox 21"/>
          <p:cNvSpPr txBox="1"/>
          <p:nvPr/>
        </p:nvSpPr>
        <p:spPr>
          <a:xfrm>
            <a:off x="357129" y="6428601"/>
            <a:ext cx="6487016" cy="276999"/>
          </a:xfrm>
          <a:prstGeom prst="rect">
            <a:avLst/>
          </a:prstGeom>
          <a:noFill/>
        </p:spPr>
        <p:txBody>
          <a:bodyPr wrap="square" rtlCol="0">
            <a:spAutoFit/>
          </a:bodyPr>
          <a:lstStyle/>
          <a:p>
            <a:r>
              <a:rPr lang="en-US" sz="1200" dirty="0" smtClean="0">
                <a:solidFill>
                  <a:prstClr val="black"/>
                </a:solidFill>
                <a:latin typeface="Arial" pitchFamily="34" charset="0"/>
                <a:cs typeface="Arial" pitchFamily="34" charset="0"/>
              </a:rPr>
              <a:t>(McKinsey Global Institute 2012, )</a:t>
            </a:r>
            <a:endParaRPr lang="en-US" sz="1200" dirty="0">
              <a:solidFill>
                <a:prstClr val="black"/>
              </a:solidFill>
              <a:latin typeface="Arial" pitchFamily="34" charset="0"/>
              <a:cs typeface="Arial" pitchFamily="34" charset="0"/>
            </a:endParaRPr>
          </a:p>
        </p:txBody>
      </p:sp>
      <p:sp>
        <p:nvSpPr>
          <p:cNvPr id="23" name="TextBox 22"/>
          <p:cNvSpPr txBox="1"/>
          <p:nvPr/>
        </p:nvSpPr>
        <p:spPr>
          <a:xfrm>
            <a:off x="440597" y="304800"/>
            <a:ext cx="8496301" cy="954107"/>
          </a:xfrm>
          <a:prstGeom prst="rect">
            <a:avLst/>
          </a:prstGeom>
          <a:noFill/>
        </p:spPr>
        <p:txBody>
          <a:bodyPr wrap="square" rtlCol="0">
            <a:spAutoFit/>
          </a:bodyPr>
          <a:lstStyle/>
          <a:p>
            <a:pPr defTabSz="457200"/>
            <a:r>
              <a:rPr lang="zh-CN" altLang="en-US" sz="2800" b="1" spc="-20" dirty="0" smtClean="0">
                <a:solidFill>
                  <a:srgbClr val="141313"/>
                </a:solidFill>
                <a:latin typeface="Arial" panose="020B0604020202020204" pitchFamily="34" charset="0"/>
                <a:ea typeface="黑体" panose="02010609060101010101" pitchFamily="49" charset="-122"/>
                <a:cs typeface="Arial" panose="020B0604020202020204" pitchFamily="34" charset="0"/>
              </a:rPr>
              <a:t>前所未有的城镇化进程</a:t>
            </a:r>
            <a:endParaRPr lang="en-US" altLang="zh-CN" sz="2800" spc="-20" dirty="0" smtClean="0">
              <a:solidFill>
                <a:srgbClr val="000000"/>
              </a:solidFill>
              <a:latin typeface="Arial" panose="020B0604020202020204" pitchFamily="34" charset="0"/>
              <a:ea typeface="黑体" panose="02010609060101010101" pitchFamily="49" charset="-122"/>
              <a:cs typeface="Arial" panose="020B0604020202020204" pitchFamily="34" charset="0"/>
            </a:endParaRPr>
          </a:p>
          <a:p>
            <a:pPr defTabSz="457200"/>
            <a:r>
              <a:rPr lang="en-US" sz="2800" b="1" spc="-20" dirty="0" smtClean="0">
                <a:solidFill>
                  <a:srgbClr val="000000"/>
                </a:solidFill>
                <a:latin typeface="Arial" panose="020B0604020202020204" pitchFamily="34" charset="0"/>
                <a:ea typeface="黑体" panose="02010609060101010101" pitchFamily="49" charset="-122"/>
                <a:cs typeface="Arial" panose="020B0604020202020204" pitchFamily="34" charset="0"/>
              </a:rPr>
              <a:t>CHINESE </a:t>
            </a:r>
            <a:r>
              <a:rPr lang="en-US" sz="2800" b="1" spc="-20" dirty="0" smtClean="0">
                <a:solidFill>
                  <a:srgbClr val="141313"/>
                </a:solidFill>
                <a:latin typeface="Arial" panose="020B0604020202020204" pitchFamily="34" charset="0"/>
                <a:ea typeface="黑体" panose="02010609060101010101" pitchFamily="49" charset="-122"/>
                <a:cs typeface="Arial" panose="020B0604020202020204" pitchFamily="34" charset="0"/>
              </a:rPr>
              <a:t>URBANIZATION UNPRECEDENTED</a:t>
            </a:r>
          </a:p>
        </p:txBody>
      </p:sp>
      <p:sp>
        <p:nvSpPr>
          <p:cNvPr id="24" name="TextBox 23"/>
          <p:cNvSpPr txBox="1"/>
          <p:nvPr/>
        </p:nvSpPr>
        <p:spPr>
          <a:xfrm>
            <a:off x="357129" y="3552807"/>
            <a:ext cx="8496301" cy="461665"/>
          </a:xfrm>
          <a:prstGeom prst="rect">
            <a:avLst/>
          </a:prstGeom>
          <a:noFill/>
        </p:spPr>
        <p:txBody>
          <a:bodyPr wrap="square" rtlCol="0">
            <a:spAutoFit/>
          </a:bodyPr>
          <a:lstStyle/>
          <a:p>
            <a:pPr defTabSz="457200"/>
            <a:r>
              <a:rPr lang="en-US" sz="2400" b="1" spc="-20" dirty="0" smtClean="0">
                <a:solidFill>
                  <a:srgbClr val="141313"/>
                </a:solidFill>
                <a:latin typeface="Arial" pitchFamily="34" charset="0"/>
                <a:cs typeface="Arial" pitchFamily="34" charset="0"/>
              </a:rPr>
              <a:t>INDIAN CITIES SLOWER</a:t>
            </a:r>
            <a:endParaRPr lang="en-US" sz="2400" spc="-20" dirty="0" smtClean="0">
              <a:solidFill>
                <a:srgbClr val="141313"/>
              </a:solidFill>
              <a:latin typeface="Arial" pitchFamily="34" charset="0"/>
              <a:cs typeface="Arial" pitchFamily="34" charset="0"/>
            </a:endParaRPr>
          </a:p>
        </p:txBody>
      </p:sp>
      <p:cxnSp>
        <p:nvCxnSpPr>
          <p:cNvPr id="25" name="Straight Connector 24"/>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Gold-Bl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398" y="6458029"/>
            <a:ext cx="2774933" cy="226632"/>
          </a:xfrm>
          <a:prstGeom prst="rect">
            <a:avLst/>
          </a:prstGeom>
        </p:spPr>
      </p:pic>
      <p:sp>
        <p:nvSpPr>
          <p:cNvPr id="21" name="TextBox 20"/>
          <p:cNvSpPr txBox="1"/>
          <p:nvPr/>
        </p:nvSpPr>
        <p:spPr>
          <a:xfrm>
            <a:off x="6399464" y="2380923"/>
            <a:ext cx="1958799" cy="1092607"/>
          </a:xfrm>
          <a:prstGeom prst="rect">
            <a:avLst/>
          </a:prstGeom>
          <a:noFill/>
        </p:spPr>
        <p:txBody>
          <a:bodyPr wrap="square" rtlCol="0">
            <a:spAutoFit/>
          </a:bodyPr>
          <a:lstStyle/>
          <a:p>
            <a:pPr>
              <a:lnSpc>
                <a:spcPts val="2600"/>
              </a:lnSpc>
            </a:pPr>
            <a:r>
              <a:rPr lang="en-US" sz="2400" dirty="0" smtClean="0">
                <a:solidFill>
                  <a:srgbClr val="58595B"/>
                </a:solidFill>
                <a:latin typeface="Arial"/>
              </a:rPr>
              <a:t>urban </a:t>
            </a:r>
            <a:br>
              <a:rPr lang="en-US" sz="2400" dirty="0" smtClean="0">
                <a:solidFill>
                  <a:srgbClr val="58595B"/>
                </a:solidFill>
                <a:latin typeface="Arial"/>
              </a:rPr>
            </a:br>
            <a:r>
              <a:rPr lang="en-US" sz="2400" dirty="0" smtClean="0">
                <a:solidFill>
                  <a:srgbClr val="58595B"/>
                </a:solidFill>
                <a:latin typeface="Arial"/>
              </a:rPr>
              <a:t>contribution to GDP</a:t>
            </a:r>
            <a:endParaRPr lang="en-US" sz="2400" dirty="0">
              <a:solidFill>
                <a:srgbClr val="58595B"/>
              </a:solidFill>
            </a:endParaRPr>
          </a:p>
        </p:txBody>
      </p:sp>
      <p:grpSp>
        <p:nvGrpSpPr>
          <p:cNvPr id="27" name="Group 26"/>
          <p:cNvGrpSpPr/>
          <p:nvPr/>
        </p:nvGrpSpPr>
        <p:grpSpPr>
          <a:xfrm>
            <a:off x="6207681" y="3950011"/>
            <a:ext cx="2705099" cy="2069790"/>
            <a:chOff x="5050341" y="390152"/>
            <a:chExt cx="3411263" cy="1908010"/>
          </a:xfrm>
        </p:grpSpPr>
        <p:sp>
          <p:nvSpPr>
            <p:cNvPr id="28" name="TextBox 27"/>
            <p:cNvSpPr txBox="1"/>
            <p:nvPr/>
          </p:nvSpPr>
          <p:spPr>
            <a:xfrm>
              <a:off x="5050341" y="390152"/>
              <a:ext cx="3411263" cy="1021393"/>
            </a:xfrm>
            <a:prstGeom prst="rect">
              <a:avLst/>
            </a:prstGeom>
            <a:noFill/>
            <a:ln>
              <a:noFill/>
            </a:ln>
          </p:spPr>
          <p:txBody>
            <a:bodyPr wrap="square" rtlCol="0">
              <a:spAutoFit/>
            </a:bodyPr>
            <a:lstStyle/>
            <a:p>
              <a:pPr marL="1887538" indent="-1887538"/>
              <a:r>
                <a:rPr lang="en-US" sz="6600" b="1" dirty="0" smtClean="0">
                  <a:solidFill>
                    <a:srgbClr val="C51F24"/>
                  </a:solidFill>
                  <a:latin typeface="Arial"/>
                </a:rPr>
                <a:t>39%</a:t>
              </a:r>
              <a:endParaRPr lang="en-US" sz="2400" b="1" dirty="0">
                <a:solidFill>
                  <a:srgbClr val="C51F24"/>
                </a:solidFill>
                <a:latin typeface="Arial"/>
              </a:endParaRPr>
            </a:p>
          </p:txBody>
        </p:sp>
        <p:sp>
          <p:nvSpPr>
            <p:cNvPr id="32" name="TextBox 31"/>
            <p:cNvSpPr txBox="1"/>
            <p:nvPr/>
          </p:nvSpPr>
          <p:spPr>
            <a:xfrm>
              <a:off x="5050342" y="1290956"/>
              <a:ext cx="3023198" cy="1007206"/>
            </a:xfrm>
            <a:prstGeom prst="rect">
              <a:avLst/>
            </a:prstGeom>
            <a:noFill/>
          </p:spPr>
          <p:txBody>
            <a:bodyPr wrap="square" rtlCol="0">
              <a:spAutoFit/>
            </a:bodyPr>
            <a:lstStyle/>
            <a:p>
              <a:pPr>
                <a:lnSpc>
                  <a:spcPts val="2600"/>
                </a:lnSpc>
              </a:pPr>
              <a:r>
                <a:rPr lang="en-US" sz="2400" dirty="0" smtClean="0">
                  <a:solidFill>
                    <a:srgbClr val="58595B"/>
                  </a:solidFill>
                  <a:latin typeface="Arial"/>
                </a:rPr>
                <a:t>Urban contribution to GDP</a:t>
              </a:r>
              <a:endParaRPr lang="en-US" sz="2400" dirty="0">
                <a:solidFill>
                  <a:srgbClr val="58595B"/>
                </a:solidFill>
              </a:endParaRPr>
            </a:p>
          </p:txBody>
        </p:sp>
      </p:grpSp>
      <p:sp>
        <p:nvSpPr>
          <p:cNvPr id="3" name="Rectangle 2"/>
          <p:cNvSpPr/>
          <p:nvPr/>
        </p:nvSpPr>
        <p:spPr>
          <a:xfrm>
            <a:off x="6272770" y="1250381"/>
            <a:ext cx="1879041" cy="1107996"/>
          </a:xfrm>
          <a:prstGeom prst="rect">
            <a:avLst/>
          </a:prstGeom>
        </p:spPr>
        <p:txBody>
          <a:bodyPr wrap="none">
            <a:spAutoFit/>
          </a:bodyPr>
          <a:lstStyle/>
          <a:p>
            <a:pPr marL="1887538" lvl="0" indent="-1887538"/>
            <a:r>
              <a:rPr lang="en-US" sz="6600" b="1" dirty="0">
                <a:solidFill>
                  <a:srgbClr val="C51F24"/>
                </a:solidFill>
                <a:latin typeface="Arial"/>
              </a:rPr>
              <a:t>78%</a:t>
            </a:r>
            <a:endParaRPr lang="en-US" sz="2400" b="1" dirty="0">
              <a:solidFill>
                <a:srgbClr val="C51F24"/>
              </a:solidFill>
              <a:latin typeface="Arial"/>
            </a:endParaRPr>
          </a:p>
        </p:txBody>
      </p:sp>
      <p:sp>
        <p:nvSpPr>
          <p:cNvPr id="29" name="TextBox 28"/>
          <p:cNvSpPr txBox="1"/>
          <p:nvPr/>
        </p:nvSpPr>
        <p:spPr>
          <a:xfrm>
            <a:off x="2286798" y="2619218"/>
            <a:ext cx="3152304" cy="759182"/>
          </a:xfrm>
          <a:prstGeom prst="rect">
            <a:avLst/>
          </a:prstGeom>
          <a:noFill/>
        </p:spPr>
        <p:txBody>
          <a:bodyPr wrap="square" rtlCol="0">
            <a:spAutoFit/>
          </a:bodyPr>
          <a:lstStyle/>
          <a:p>
            <a:pPr>
              <a:lnSpc>
                <a:spcPts val="2600"/>
              </a:lnSpc>
            </a:pPr>
            <a:r>
              <a:rPr lang="en-US" sz="2400" dirty="0">
                <a:solidFill>
                  <a:srgbClr val="58595B"/>
                </a:solidFill>
                <a:latin typeface="Arial"/>
              </a:rPr>
              <a:t>Million people living in cities in </a:t>
            </a:r>
            <a:r>
              <a:rPr lang="en-US" sz="2400" dirty="0" smtClean="0">
                <a:solidFill>
                  <a:srgbClr val="58595B"/>
                </a:solidFill>
                <a:latin typeface="Arial"/>
              </a:rPr>
              <a:t>2025</a:t>
            </a:r>
            <a:endParaRPr lang="en-US" sz="2400" dirty="0">
              <a:solidFill>
                <a:srgbClr val="58595B"/>
              </a:solidFill>
            </a:endParaRPr>
          </a:p>
        </p:txBody>
      </p:sp>
      <p:sp>
        <p:nvSpPr>
          <p:cNvPr id="30" name="TextBox 29"/>
          <p:cNvSpPr txBox="1"/>
          <p:nvPr/>
        </p:nvSpPr>
        <p:spPr>
          <a:xfrm>
            <a:off x="357131" y="2378830"/>
            <a:ext cx="4871001" cy="1107996"/>
          </a:xfrm>
          <a:prstGeom prst="rect">
            <a:avLst/>
          </a:prstGeom>
          <a:noFill/>
          <a:ln>
            <a:noFill/>
          </a:ln>
        </p:spPr>
        <p:txBody>
          <a:bodyPr wrap="square" rtlCol="0">
            <a:spAutoFit/>
          </a:bodyPr>
          <a:lstStyle/>
          <a:p>
            <a:pPr marL="1887538" indent="-1887538"/>
            <a:r>
              <a:rPr lang="en-US" sz="6600" b="1" dirty="0" smtClean="0">
                <a:solidFill>
                  <a:srgbClr val="F0AB00"/>
                </a:solidFill>
                <a:latin typeface="Arial"/>
              </a:rPr>
              <a:t>930 	</a:t>
            </a:r>
            <a:endParaRPr lang="en-US" sz="2400" b="1" dirty="0">
              <a:solidFill>
                <a:srgbClr val="F0AB00"/>
              </a:solidFill>
              <a:latin typeface="Arial"/>
            </a:endParaRPr>
          </a:p>
        </p:txBody>
      </p:sp>
      <p:sp>
        <p:nvSpPr>
          <p:cNvPr id="4" name="Down Arrow 3"/>
          <p:cNvSpPr/>
          <p:nvPr/>
        </p:nvSpPr>
        <p:spPr>
          <a:xfrm>
            <a:off x="865168" y="2163439"/>
            <a:ext cx="484632" cy="430782"/>
          </a:xfrm>
          <a:prstGeom prst="downArrow">
            <a:avLst/>
          </a:prstGeom>
          <a:solidFill>
            <a:srgbClr val="F0AB00"/>
          </a:solid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05794" y="5189950"/>
            <a:ext cx="4773669" cy="1107996"/>
            <a:chOff x="5050342" y="377782"/>
            <a:chExt cx="8670731" cy="1021393"/>
          </a:xfrm>
        </p:grpSpPr>
        <p:sp>
          <p:nvSpPr>
            <p:cNvPr id="33" name="TextBox 32"/>
            <p:cNvSpPr txBox="1"/>
            <p:nvPr/>
          </p:nvSpPr>
          <p:spPr>
            <a:xfrm>
              <a:off x="5050342" y="377782"/>
              <a:ext cx="3411263" cy="1021393"/>
            </a:xfrm>
            <a:prstGeom prst="rect">
              <a:avLst/>
            </a:prstGeom>
            <a:noFill/>
            <a:ln>
              <a:noFill/>
            </a:ln>
          </p:spPr>
          <p:txBody>
            <a:bodyPr wrap="square" rtlCol="0">
              <a:spAutoFit/>
            </a:bodyPr>
            <a:lstStyle/>
            <a:p>
              <a:pPr marL="1887538" indent="-1887538"/>
              <a:r>
                <a:rPr lang="en-US" sz="6600" b="1" dirty="0" smtClean="0">
                  <a:solidFill>
                    <a:srgbClr val="F0AB00"/>
                  </a:solidFill>
                  <a:latin typeface="Arial"/>
                </a:rPr>
                <a:t>530</a:t>
              </a:r>
              <a:endParaRPr lang="en-US" sz="2400" b="1" dirty="0">
                <a:solidFill>
                  <a:srgbClr val="F0AB00"/>
                </a:solidFill>
                <a:latin typeface="Arial"/>
              </a:endParaRPr>
            </a:p>
          </p:txBody>
        </p:sp>
        <p:sp>
          <p:nvSpPr>
            <p:cNvPr id="34" name="TextBox 33"/>
            <p:cNvSpPr txBox="1"/>
            <p:nvPr/>
          </p:nvSpPr>
          <p:spPr>
            <a:xfrm>
              <a:off x="8560651" y="574342"/>
              <a:ext cx="5160422" cy="392480"/>
            </a:xfrm>
            <a:prstGeom prst="rect">
              <a:avLst/>
            </a:prstGeom>
            <a:noFill/>
          </p:spPr>
          <p:txBody>
            <a:bodyPr wrap="square" rtlCol="0">
              <a:spAutoFit/>
            </a:bodyPr>
            <a:lstStyle/>
            <a:p>
              <a:pPr>
                <a:lnSpc>
                  <a:spcPts val="2600"/>
                </a:lnSpc>
              </a:pPr>
              <a:r>
                <a:rPr lang="en-US" sz="2400" dirty="0" smtClean="0">
                  <a:solidFill>
                    <a:srgbClr val="58595B"/>
                  </a:solidFill>
                  <a:latin typeface="Arial"/>
                </a:rPr>
                <a:t>Million in 2025</a:t>
              </a:r>
              <a:endParaRPr lang="en-US" sz="2400" dirty="0">
                <a:solidFill>
                  <a:srgbClr val="58595B"/>
                </a:solidFill>
              </a:endParaRPr>
            </a:p>
          </p:txBody>
        </p:sp>
      </p:grpSp>
      <p:sp>
        <p:nvSpPr>
          <p:cNvPr id="35" name="Down Arrow 34"/>
          <p:cNvSpPr/>
          <p:nvPr/>
        </p:nvSpPr>
        <p:spPr>
          <a:xfrm>
            <a:off x="876497" y="4927194"/>
            <a:ext cx="484632" cy="430782"/>
          </a:xfrm>
          <a:prstGeom prst="downArrow">
            <a:avLst/>
          </a:prstGeom>
          <a:solidFill>
            <a:srgbClr val="F0AB00"/>
          </a:solidFill>
          <a:ln>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3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5410200" y="6400800"/>
            <a:ext cx="3352800" cy="274929"/>
          </a:xfrm>
          <a:prstGeom prst="rect">
            <a:avLst/>
          </a:prstGeom>
        </p:spPr>
      </p:pic>
      <p:grpSp>
        <p:nvGrpSpPr>
          <p:cNvPr id="8" name="Group 7"/>
          <p:cNvGrpSpPr>
            <a:grpSpLocks/>
          </p:cNvGrpSpPr>
          <p:nvPr/>
        </p:nvGrpSpPr>
        <p:grpSpPr bwMode="auto">
          <a:xfrm>
            <a:off x="304800" y="2590801"/>
            <a:ext cx="2874104" cy="2057400"/>
            <a:chOff x="7816" y="2957805"/>
            <a:chExt cx="2875150" cy="1804425"/>
          </a:xfrm>
        </p:grpSpPr>
        <p:sp>
          <p:nvSpPr>
            <p:cNvPr id="9" name="Right Arrow 8"/>
            <p:cNvSpPr/>
            <p:nvPr/>
          </p:nvSpPr>
          <p:spPr bwMode="auto">
            <a:xfrm>
              <a:off x="7816" y="2957805"/>
              <a:ext cx="2763985" cy="1804425"/>
            </a:xfrm>
            <a:prstGeom prst="rightArrow">
              <a:avLst>
                <a:gd name="adj1" fmla="val 50000"/>
                <a:gd name="adj2" fmla="val 36111"/>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a:lstStyle/>
            <a:p>
              <a:pPr>
                <a:defRPr/>
              </a:pPr>
              <a:endParaRPr lang="zh-CN" altLang="en-US" sz="2000" dirty="0">
                <a:latin typeface="+mj-lt"/>
              </a:endParaRPr>
            </a:p>
          </p:txBody>
        </p:sp>
        <p:sp>
          <p:nvSpPr>
            <p:cNvPr id="10" name="TextBox 5"/>
            <p:cNvSpPr txBox="1">
              <a:spLocks noChangeArrowheads="1"/>
            </p:cNvSpPr>
            <p:nvPr/>
          </p:nvSpPr>
          <p:spPr bwMode="auto">
            <a:xfrm>
              <a:off x="24425" y="3411837"/>
              <a:ext cx="2858541" cy="101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dirty="0" smtClean="0">
                  <a:latin typeface="+mj-lt"/>
                </a:rPr>
                <a:t>自然资源</a:t>
              </a:r>
              <a:r>
                <a:rPr lang="en-US" altLang="zh-CN" sz="2000" dirty="0" smtClean="0">
                  <a:latin typeface="+mj-lt"/>
                </a:rPr>
                <a:t>&amp; </a:t>
              </a:r>
              <a:r>
                <a:rPr lang="zh-CN" altLang="en-US" sz="2000" dirty="0" smtClean="0">
                  <a:latin typeface="+mj-lt"/>
                </a:rPr>
                <a:t>环境容量</a:t>
              </a:r>
              <a:r>
                <a:rPr lang="en-US" altLang="zh-CN" sz="2000" dirty="0" smtClean="0">
                  <a:latin typeface="+mj-lt"/>
                </a:rPr>
                <a:t>Natural </a:t>
              </a:r>
              <a:r>
                <a:rPr lang="en-US" altLang="zh-CN" sz="2000" dirty="0">
                  <a:latin typeface="+mj-lt"/>
                </a:rPr>
                <a:t>resource &amp; environment capacity</a:t>
              </a:r>
              <a:endParaRPr lang="zh-CN" altLang="en-US" sz="2000" dirty="0">
                <a:latin typeface="+mj-lt"/>
              </a:endParaRPr>
            </a:p>
          </p:txBody>
        </p:sp>
      </p:grpSp>
      <p:grpSp>
        <p:nvGrpSpPr>
          <p:cNvPr id="11" name="Group 10"/>
          <p:cNvGrpSpPr>
            <a:grpSpLocks/>
          </p:cNvGrpSpPr>
          <p:nvPr/>
        </p:nvGrpSpPr>
        <p:grpSpPr bwMode="auto">
          <a:xfrm>
            <a:off x="6172200" y="2590800"/>
            <a:ext cx="2895600" cy="2209798"/>
            <a:chOff x="4860031" y="2873542"/>
            <a:chExt cx="2894829" cy="1982322"/>
          </a:xfrm>
        </p:grpSpPr>
        <p:sp>
          <p:nvSpPr>
            <p:cNvPr id="12" name="Right Arrow 11"/>
            <p:cNvSpPr/>
            <p:nvPr/>
          </p:nvSpPr>
          <p:spPr bwMode="auto">
            <a:xfrm>
              <a:off x="4860031" y="2873542"/>
              <a:ext cx="2894829" cy="1982322"/>
            </a:xfrm>
            <a:prstGeom prst="rightArrow">
              <a:avLst>
                <a:gd name="adj1" fmla="val 50000"/>
                <a:gd name="adj2" fmla="val 36111"/>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a:lstStyle/>
            <a:p>
              <a:pPr>
                <a:defRPr/>
              </a:pPr>
              <a:endParaRPr lang="zh-CN" altLang="en-US" sz="2000" dirty="0">
                <a:latin typeface="+mj-lt"/>
              </a:endParaRPr>
            </a:p>
          </p:txBody>
        </p:sp>
        <p:sp>
          <p:nvSpPr>
            <p:cNvPr id="13" name="TextBox 9"/>
            <p:cNvSpPr txBox="1">
              <a:spLocks noChangeArrowheads="1"/>
            </p:cNvSpPr>
            <p:nvPr/>
          </p:nvSpPr>
          <p:spPr bwMode="auto">
            <a:xfrm>
              <a:off x="4936210" y="3461387"/>
              <a:ext cx="2590111" cy="7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dirty="0" smtClean="0">
                  <a:latin typeface="+mj-lt"/>
                </a:rPr>
                <a:t>废弃物</a:t>
              </a:r>
              <a:r>
                <a:rPr lang="en-US" altLang="zh-CN" sz="2000" dirty="0" smtClean="0">
                  <a:latin typeface="+mj-lt"/>
                </a:rPr>
                <a:t>&amp;</a:t>
              </a:r>
              <a:r>
                <a:rPr lang="zh-CN" altLang="en-US" sz="2000" dirty="0" smtClean="0">
                  <a:latin typeface="+mj-lt"/>
                </a:rPr>
                <a:t>污染</a:t>
              </a:r>
              <a:endParaRPr lang="en-US" altLang="zh-CN" sz="2000" dirty="0" smtClean="0">
                <a:latin typeface="+mj-lt"/>
              </a:endParaRPr>
            </a:p>
            <a:p>
              <a:pPr eaLnBrk="1" hangingPunct="1"/>
              <a:r>
                <a:rPr lang="en-US" altLang="zh-CN" sz="2000" dirty="0" smtClean="0">
                  <a:latin typeface="+mj-lt"/>
                </a:rPr>
                <a:t>Wastes &amp;pollutants</a:t>
              </a:r>
              <a:r>
                <a:rPr lang="en-US" altLang="zh-CN" sz="2000" dirty="0">
                  <a:latin typeface="+mj-lt"/>
                </a:rPr>
                <a:t>...</a:t>
              </a:r>
              <a:endParaRPr lang="zh-CN" altLang="en-US" sz="2000" dirty="0">
                <a:latin typeface="+mj-lt"/>
              </a:endParaRPr>
            </a:p>
          </p:txBody>
        </p:sp>
      </p:grpSp>
      <p:sp>
        <p:nvSpPr>
          <p:cNvPr id="14" name="Rectangle 12"/>
          <p:cNvSpPr>
            <a:spLocks noChangeArrowheads="1"/>
          </p:cNvSpPr>
          <p:nvPr/>
        </p:nvSpPr>
        <p:spPr bwMode="auto">
          <a:xfrm>
            <a:off x="3067779" y="2971800"/>
            <a:ext cx="3104421" cy="938212"/>
          </a:xfrm>
          <a:prstGeom prst="rect">
            <a:avLst/>
          </a:prstGeom>
          <a:solidFill>
            <a:schemeClr val="bg1"/>
          </a:solidFill>
          <a:ln w="9525" algn="ctr">
            <a:solidFill>
              <a:schemeClr val="tx1"/>
            </a:solidFill>
            <a:round/>
            <a:headEnd/>
            <a:tailEnd/>
          </a:ln>
        </p:spPr>
        <p:txBody>
          <a:bodyPr/>
          <a:lstStyle/>
          <a:p>
            <a:pPr algn="ctr"/>
            <a:r>
              <a:rPr lang="zh-CN" altLang="en-US" sz="2000" dirty="0" smtClean="0">
                <a:latin typeface="+mj-lt"/>
              </a:rPr>
              <a:t>生产</a:t>
            </a:r>
            <a:r>
              <a:rPr lang="en-US" altLang="zh-CN" sz="2000" dirty="0" smtClean="0">
                <a:latin typeface="+mj-lt"/>
              </a:rPr>
              <a:t>&amp;</a:t>
            </a:r>
            <a:r>
              <a:rPr lang="zh-CN" altLang="en-US" sz="2000" dirty="0" smtClean="0">
                <a:latin typeface="+mj-lt"/>
              </a:rPr>
              <a:t>消费</a:t>
            </a:r>
            <a:endParaRPr lang="en-US" altLang="zh-CN" sz="2000" dirty="0" smtClean="0">
              <a:latin typeface="+mj-lt"/>
            </a:endParaRPr>
          </a:p>
          <a:p>
            <a:pPr algn="ctr"/>
            <a:r>
              <a:rPr lang="en-US" altLang="zh-CN" sz="2000" dirty="0" smtClean="0">
                <a:latin typeface="+mj-lt"/>
              </a:rPr>
              <a:t>Production &amp;consumption</a:t>
            </a:r>
            <a:endParaRPr lang="zh-CN" altLang="en-US" sz="2000" dirty="0">
              <a:latin typeface="+mj-lt"/>
            </a:endParaRPr>
          </a:p>
        </p:txBody>
      </p:sp>
      <p:sp>
        <p:nvSpPr>
          <p:cNvPr id="15" name="Curved Left Arrow 14"/>
          <p:cNvSpPr/>
          <p:nvPr/>
        </p:nvSpPr>
        <p:spPr bwMode="auto">
          <a:xfrm rot="5400000">
            <a:off x="3924301" y="3144837"/>
            <a:ext cx="1314450" cy="4587875"/>
          </a:xfrm>
          <a:prstGeom prst="curvedLeftArrow">
            <a:avLst>
              <a:gd name="adj1" fmla="val 25000"/>
              <a:gd name="adj2" fmla="val 52707"/>
              <a:gd name="adj3" fmla="val 25000"/>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a:lstStyle/>
          <a:p>
            <a:pPr>
              <a:defRPr/>
            </a:pPr>
            <a:endParaRPr lang="zh-CN" altLang="en-US" dirty="0">
              <a:latin typeface="+mj-lt"/>
            </a:endParaRPr>
          </a:p>
        </p:txBody>
      </p:sp>
      <p:sp>
        <p:nvSpPr>
          <p:cNvPr id="16" name="TextBox 15"/>
          <p:cNvSpPr txBox="1"/>
          <p:nvPr/>
        </p:nvSpPr>
        <p:spPr>
          <a:xfrm>
            <a:off x="3200400" y="4267200"/>
            <a:ext cx="2819399"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zh-CN" altLang="en-US" sz="2000" b="1" dirty="0" smtClean="0">
                <a:latin typeface="+mj-lt"/>
              </a:rPr>
              <a:t>回收和控制废弃物</a:t>
            </a:r>
            <a:r>
              <a:rPr lang="en-US" altLang="zh-CN" sz="2000" b="1" dirty="0" smtClean="0">
                <a:latin typeface="+mj-lt"/>
              </a:rPr>
              <a:t>&amp;</a:t>
            </a:r>
            <a:r>
              <a:rPr lang="zh-CN" altLang="en-US" sz="2000" b="1" dirty="0">
                <a:latin typeface="+mj-lt"/>
              </a:rPr>
              <a:t>减</a:t>
            </a:r>
            <a:r>
              <a:rPr lang="zh-CN" altLang="en-US" sz="2000" b="1" dirty="0" smtClean="0">
                <a:latin typeface="+mj-lt"/>
              </a:rPr>
              <a:t>少污染</a:t>
            </a:r>
            <a:endParaRPr lang="en-US" altLang="zh-CN" sz="2000" b="1" dirty="0" smtClean="0">
              <a:latin typeface="+mj-lt"/>
            </a:endParaRPr>
          </a:p>
          <a:p>
            <a:pPr>
              <a:defRPr/>
            </a:pPr>
            <a:r>
              <a:rPr lang="en-US" altLang="zh-CN" sz="2000" b="1" dirty="0" smtClean="0">
                <a:latin typeface="+mj-lt"/>
              </a:rPr>
              <a:t>Recycle </a:t>
            </a:r>
            <a:r>
              <a:rPr lang="en-US" altLang="zh-CN" sz="2000" b="1" dirty="0">
                <a:latin typeface="+mj-lt"/>
              </a:rPr>
              <a:t>and control wastes &amp; pollutants</a:t>
            </a:r>
            <a:endParaRPr lang="zh-CN" altLang="en-US" sz="2000" b="1" dirty="0">
              <a:latin typeface="+mj-lt"/>
            </a:endParaRPr>
          </a:p>
        </p:txBody>
      </p:sp>
      <p:sp>
        <p:nvSpPr>
          <p:cNvPr id="17" name="TextBox 16"/>
          <p:cNvSpPr txBox="1"/>
          <p:nvPr/>
        </p:nvSpPr>
        <p:spPr>
          <a:xfrm>
            <a:off x="3203575" y="1371600"/>
            <a:ext cx="2816223"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zh-CN" altLang="en-US" sz="2000" b="1" dirty="0" smtClean="0">
                <a:latin typeface="+mj-lt"/>
              </a:rPr>
              <a:t>提高效率</a:t>
            </a:r>
            <a:endParaRPr lang="en-US" altLang="zh-CN" sz="2000" b="1" dirty="0" smtClean="0">
              <a:latin typeface="+mj-lt"/>
            </a:endParaRPr>
          </a:p>
          <a:p>
            <a:pPr>
              <a:defRPr/>
            </a:pPr>
            <a:r>
              <a:rPr lang="en-US" altLang="zh-CN" sz="2000" b="1" dirty="0" smtClean="0">
                <a:latin typeface="+mj-lt"/>
              </a:rPr>
              <a:t>Improve </a:t>
            </a:r>
            <a:r>
              <a:rPr lang="en-US" altLang="zh-CN" sz="2000" b="1" dirty="0">
                <a:latin typeface="+mj-lt"/>
              </a:rPr>
              <a:t>efficiency</a:t>
            </a:r>
          </a:p>
          <a:p>
            <a:pPr>
              <a:defRPr/>
            </a:pPr>
            <a:r>
              <a:rPr lang="en-US" altLang="zh-CN" sz="2000" b="1" dirty="0">
                <a:latin typeface="+mj-lt"/>
              </a:rPr>
              <a:t>&amp; consumption</a:t>
            </a:r>
            <a:endParaRPr lang="zh-CN" altLang="en-US" sz="2000" b="1" dirty="0">
              <a:latin typeface="+mj-lt"/>
            </a:endParaRPr>
          </a:p>
        </p:txBody>
      </p:sp>
      <p:sp>
        <p:nvSpPr>
          <p:cNvPr id="18" name="Down Arrow 17"/>
          <p:cNvSpPr>
            <a:spLocks noChangeArrowheads="1"/>
          </p:cNvSpPr>
          <p:nvPr/>
        </p:nvSpPr>
        <p:spPr bwMode="auto">
          <a:xfrm>
            <a:off x="4297363" y="2590800"/>
            <a:ext cx="433387" cy="293688"/>
          </a:xfrm>
          <a:prstGeom prst="downArrow">
            <a:avLst>
              <a:gd name="adj1" fmla="val 50000"/>
              <a:gd name="adj2"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ndParaRPr>
          </a:p>
        </p:txBody>
      </p:sp>
      <p:sp>
        <p:nvSpPr>
          <p:cNvPr id="19" name="Down Arrow 18"/>
          <p:cNvSpPr>
            <a:spLocks noChangeArrowheads="1"/>
          </p:cNvSpPr>
          <p:nvPr/>
        </p:nvSpPr>
        <p:spPr bwMode="auto">
          <a:xfrm flipV="1">
            <a:off x="4297363" y="3944937"/>
            <a:ext cx="433387" cy="293688"/>
          </a:xfrm>
          <a:prstGeom prst="downArrow">
            <a:avLst>
              <a:gd name="adj1" fmla="val 50000"/>
              <a:gd name="adj2"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lt"/>
            </a:endParaRPr>
          </a:p>
        </p:txBody>
      </p:sp>
      <p:sp>
        <p:nvSpPr>
          <p:cNvPr id="20" name="Title 1"/>
          <p:cNvSpPr txBox="1">
            <a:spLocks/>
          </p:cNvSpPr>
          <p:nvPr/>
        </p:nvSpPr>
        <p:spPr>
          <a:xfrm>
            <a:off x="457200" y="228600"/>
            <a:ext cx="7772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F0AB00"/>
                </a:solidFill>
                <a:latin typeface="+mn-lt"/>
                <a:ea typeface="+mn-ea"/>
                <a:cs typeface="Arial"/>
              </a:rPr>
              <a:t>城市是生态系统的一个</a:t>
            </a:r>
            <a:r>
              <a:rPr lang="zh-CN" altLang="en-US" sz="2800" b="1" dirty="0">
                <a:solidFill>
                  <a:srgbClr val="F0AB00"/>
                </a:solidFill>
                <a:latin typeface="+mn-lt"/>
                <a:ea typeface="+mn-ea"/>
                <a:cs typeface="Arial"/>
              </a:rPr>
              <a:t>熵</a:t>
            </a:r>
            <a:r>
              <a:rPr lang="zh-CN" altLang="en-US" sz="2800" b="1" dirty="0" smtClean="0">
                <a:solidFill>
                  <a:srgbClr val="F0AB00"/>
                </a:solidFill>
                <a:latin typeface="+mn-lt"/>
                <a:ea typeface="+mn-ea"/>
                <a:cs typeface="Arial"/>
              </a:rPr>
              <a:t>增系统</a:t>
            </a:r>
            <a:r>
              <a:rPr lang="en-US" altLang="zh-CN" sz="2800" b="1" dirty="0" smtClean="0">
                <a:solidFill>
                  <a:srgbClr val="F0AB00"/>
                </a:solidFill>
                <a:latin typeface="+mn-lt"/>
                <a:ea typeface="+mn-ea"/>
                <a:cs typeface="Arial"/>
              </a:rPr>
              <a:t/>
            </a:r>
            <a:br>
              <a:rPr lang="en-US" altLang="zh-CN" sz="2800" b="1" dirty="0" smtClean="0">
                <a:solidFill>
                  <a:srgbClr val="F0AB00"/>
                </a:solidFill>
                <a:latin typeface="+mn-lt"/>
                <a:ea typeface="+mn-ea"/>
                <a:cs typeface="Arial"/>
              </a:rPr>
            </a:br>
            <a:r>
              <a:rPr lang="en-US" altLang="zh-CN" sz="2800" b="1" dirty="0" smtClean="0">
                <a:solidFill>
                  <a:srgbClr val="F0AB00"/>
                </a:solidFill>
                <a:latin typeface="+mn-lt"/>
                <a:ea typeface="+mn-ea"/>
                <a:cs typeface="Arial"/>
              </a:rPr>
              <a:t>CITY AS A SYSTEM OF ENTROPY</a:t>
            </a:r>
            <a:endParaRPr lang="zh-CN" altLang="en-US" sz="2800" b="1" dirty="0">
              <a:solidFill>
                <a:srgbClr val="F0AB00"/>
              </a:solidFill>
              <a:latin typeface="+mn-lt"/>
              <a:ea typeface="+mn-ea"/>
              <a:cs typeface="Arial"/>
            </a:endParaRPr>
          </a:p>
        </p:txBody>
      </p:sp>
    </p:spTree>
    <p:extLst>
      <p:ext uri="{BB962C8B-B14F-4D97-AF65-F5344CB8AC3E}">
        <p14:creationId xmlns:p14="http://schemas.microsoft.com/office/powerpoint/2010/main" val="8655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ld-Black.png"/>
          <p:cNvPicPr>
            <a:picLocks noChangeAspect="1"/>
          </p:cNvPicPr>
          <p:nvPr/>
        </p:nvPicPr>
        <p:blipFill>
          <a:blip r:embed="rId3" cstate="email"/>
          <a:stretch>
            <a:fillRect/>
          </a:stretch>
        </p:blipFill>
        <p:spPr>
          <a:xfrm>
            <a:off x="5991398" y="6458922"/>
            <a:ext cx="2774933" cy="22484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066800"/>
            <a:ext cx="797345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4320" y="274320"/>
            <a:ext cx="9448800" cy="954107"/>
          </a:xfrm>
          <a:prstGeom prst="rect">
            <a:avLst/>
          </a:prstGeom>
          <a:noFill/>
        </p:spPr>
        <p:txBody>
          <a:bodyPr wrap="square" rtlCol="0">
            <a:spAutoFit/>
          </a:bodyPr>
          <a:lstStyle/>
          <a:p>
            <a:r>
              <a:rPr lang="zh-CN" altLang="en-US" sz="2800" b="1" dirty="0" smtClean="0">
                <a:solidFill>
                  <a:srgbClr val="F0AB00"/>
                </a:solidFill>
                <a:latin typeface="Arial"/>
                <a:cs typeface="Arial"/>
              </a:rPr>
              <a:t>六大全球挑战     </a:t>
            </a:r>
            <a:endParaRPr lang="en-US" altLang="zh-CN" sz="2800" b="1" dirty="0" smtClean="0">
              <a:solidFill>
                <a:srgbClr val="F0AB00"/>
              </a:solidFill>
              <a:latin typeface="Arial"/>
              <a:cs typeface="Arial"/>
            </a:endParaRPr>
          </a:p>
          <a:p>
            <a:r>
              <a:rPr lang="en-US" sz="2800" b="1" dirty="0" smtClean="0">
                <a:solidFill>
                  <a:srgbClr val="F0AB00"/>
                </a:solidFill>
                <a:latin typeface="Arial"/>
                <a:cs typeface="Arial"/>
              </a:rPr>
              <a:t>SIX </a:t>
            </a:r>
            <a:r>
              <a:rPr lang="en-US" sz="2800" b="1" dirty="0">
                <a:solidFill>
                  <a:srgbClr val="F0AB00"/>
                </a:solidFill>
                <a:latin typeface="Arial"/>
                <a:cs typeface="Arial"/>
              </a:rPr>
              <a:t>GLOBAL CHALLENGES</a:t>
            </a:r>
            <a:endParaRPr lang="en-US" sz="2800" dirty="0">
              <a:solidFill>
                <a:srgbClr val="F0AB00"/>
              </a:solidFill>
            </a:endParaRPr>
          </a:p>
        </p:txBody>
      </p:sp>
      <p:cxnSp>
        <p:nvCxnSpPr>
          <p:cNvPr id="7" name="Straight Connector 6"/>
          <p:cNvCxnSpPr/>
          <p:nvPr/>
        </p:nvCxnSpPr>
        <p:spPr>
          <a:xfrm>
            <a:off x="440597" y="6262128"/>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a:stretch>
            <a:fillRect/>
          </a:stretch>
        </p:blipFill>
        <p:spPr>
          <a:xfrm>
            <a:off x="5410200" y="6400800"/>
            <a:ext cx="3352800" cy="274929"/>
          </a:xfrm>
          <a:prstGeom prst="rect">
            <a:avLst/>
          </a:prstGeom>
        </p:spPr>
      </p:pic>
      <p:cxnSp>
        <p:nvCxnSpPr>
          <p:cNvPr id="18" name="Straight Connector 17"/>
          <p:cNvCxnSpPr/>
          <p:nvPr/>
        </p:nvCxnSpPr>
        <p:spPr>
          <a:xfrm>
            <a:off x="438912" y="6263640"/>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564217" y="1447800"/>
            <a:ext cx="800219" cy="461665"/>
          </a:xfrm>
          <a:prstGeom prst="rect">
            <a:avLst/>
          </a:prstGeom>
          <a:solidFill>
            <a:schemeClr val="tx1"/>
          </a:solidFill>
        </p:spPr>
        <p:txBody>
          <a:bodyPr wrap="none" rtlCol="0">
            <a:spAutoFit/>
          </a:bodyPr>
          <a:lstStyle/>
          <a:p>
            <a:pPr algn="ctr"/>
            <a:r>
              <a:rPr lang="zh-CN" altLang="en-US" sz="2400" b="1" dirty="0">
                <a:solidFill>
                  <a:schemeClr val="bg1"/>
                </a:solidFill>
              </a:rPr>
              <a:t>森林</a:t>
            </a:r>
            <a:endParaRPr lang="en-US" sz="2400" b="1" dirty="0">
              <a:solidFill>
                <a:schemeClr val="bg1"/>
              </a:solidFill>
            </a:endParaRPr>
          </a:p>
        </p:txBody>
      </p:sp>
      <p:sp>
        <p:nvSpPr>
          <p:cNvPr id="10" name="TextBox 9"/>
          <p:cNvSpPr txBox="1"/>
          <p:nvPr/>
        </p:nvSpPr>
        <p:spPr>
          <a:xfrm>
            <a:off x="3558949" y="2209800"/>
            <a:ext cx="800219" cy="461665"/>
          </a:xfrm>
          <a:prstGeom prst="rect">
            <a:avLst/>
          </a:prstGeom>
          <a:solidFill>
            <a:schemeClr val="tx1"/>
          </a:solidFill>
        </p:spPr>
        <p:txBody>
          <a:bodyPr wrap="none" rtlCol="0">
            <a:spAutoFit/>
          </a:bodyPr>
          <a:lstStyle/>
          <a:p>
            <a:pPr algn="ctr"/>
            <a:r>
              <a:rPr lang="zh-CN" altLang="en-US" sz="2400" b="1" dirty="0">
                <a:solidFill>
                  <a:schemeClr val="bg1"/>
                </a:solidFill>
              </a:rPr>
              <a:t>粮食</a:t>
            </a:r>
            <a:endParaRPr lang="en-US" sz="2400" b="1" dirty="0">
              <a:solidFill>
                <a:schemeClr val="bg1"/>
              </a:solidFill>
            </a:endParaRPr>
          </a:p>
        </p:txBody>
      </p:sp>
      <p:sp>
        <p:nvSpPr>
          <p:cNvPr id="11" name="TextBox 10"/>
          <p:cNvSpPr txBox="1"/>
          <p:nvPr/>
        </p:nvSpPr>
        <p:spPr>
          <a:xfrm>
            <a:off x="3403572" y="2971800"/>
            <a:ext cx="1107996" cy="461665"/>
          </a:xfrm>
          <a:prstGeom prst="rect">
            <a:avLst/>
          </a:prstGeom>
          <a:solidFill>
            <a:schemeClr val="tx1"/>
          </a:solidFill>
        </p:spPr>
        <p:txBody>
          <a:bodyPr wrap="none" rtlCol="0">
            <a:spAutoFit/>
          </a:bodyPr>
          <a:lstStyle/>
          <a:p>
            <a:pPr algn="ctr"/>
            <a:r>
              <a:rPr lang="zh-CN" altLang="en-US" sz="2400" b="1" dirty="0" smtClean="0">
                <a:solidFill>
                  <a:schemeClr val="bg1"/>
                </a:solidFill>
              </a:rPr>
              <a:t>水资源</a:t>
            </a:r>
            <a:endParaRPr lang="en-US" sz="2400" b="1" dirty="0">
              <a:solidFill>
                <a:schemeClr val="bg1"/>
              </a:solidFill>
            </a:endParaRPr>
          </a:p>
        </p:txBody>
      </p:sp>
      <p:sp>
        <p:nvSpPr>
          <p:cNvPr id="13" name="TextBox 12"/>
          <p:cNvSpPr txBox="1"/>
          <p:nvPr/>
        </p:nvSpPr>
        <p:spPr>
          <a:xfrm>
            <a:off x="3352800" y="3810000"/>
            <a:ext cx="1415772" cy="461665"/>
          </a:xfrm>
          <a:prstGeom prst="rect">
            <a:avLst/>
          </a:prstGeom>
          <a:solidFill>
            <a:schemeClr val="tx1"/>
          </a:solidFill>
        </p:spPr>
        <p:txBody>
          <a:bodyPr wrap="none" rtlCol="0">
            <a:spAutoFit/>
          </a:bodyPr>
          <a:lstStyle/>
          <a:p>
            <a:pPr algn="ctr"/>
            <a:r>
              <a:rPr lang="zh-CN" altLang="en-US" sz="2400" b="1" dirty="0">
                <a:solidFill>
                  <a:schemeClr val="bg1"/>
                </a:solidFill>
              </a:rPr>
              <a:t>气</a:t>
            </a:r>
            <a:r>
              <a:rPr lang="zh-CN" altLang="en-US" sz="2400" b="1" dirty="0" smtClean="0">
                <a:solidFill>
                  <a:schemeClr val="bg1"/>
                </a:solidFill>
              </a:rPr>
              <a:t>候变化</a:t>
            </a:r>
            <a:endParaRPr lang="en-US" sz="2400" b="1" dirty="0">
              <a:solidFill>
                <a:schemeClr val="bg1"/>
              </a:solidFill>
            </a:endParaRPr>
          </a:p>
        </p:txBody>
      </p:sp>
      <p:sp>
        <p:nvSpPr>
          <p:cNvPr id="15" name="TextBox 14"/>
          <p:cNvSpPr txBox="1"/>
          <p:nvPr/>
        </p:nvSpPr>
        <p:spPr>
          <a:xfrm>
            <a:off x="3200400" y="5334000"/>
            <a:ext cx="1731564" cy="461665"/>
          </a:xfrm>
          <a:prstGeom prst="rect">
            <a:avLst/>
          </a:prstGeom>
          <a:solidFill>
            <a:schemeClr val="tx1"/>
          </a:solidFill>
        </p:spPr>
        <p:txBody>
          <a:bodyPr wrap="none" rtlCol="0">
            <a:spAutoFit/>
          </a:bodyPr>
          <a:lstStyle/>
          <a:p>
            <a:pPr algn="ctr"/>
            <a:r>
              <a:rPr lang="zh-CN" altLang="en-US" sz="2400" b="1" dirty="0">
                <a:solidFill>
                  <a:schemeClr val="bg1"/>
                </a:solidFill>
              </a:rPr>
              <a:t>城</a:t>
            </a:r>
            <a:r>
              <a:rPr lang="zh-CN" altLang="en-US" sz="2400" b="1" dirty="0" smtClean="0">
                <a:solidFill>
                  <a:schemeClr val="bg1"/>
                </a:solidFill>
              </a:rPr>
              <a:t>市与交通</a:t>
            </a:r>
            <a:endParaRPr lang="en-US" sz="2400" b="1" dirty="0">
              <a:solidFill>
                <a:schemeClr val="bg1"/>
              </a:solidFill>
            </a:endParaRPr>
          </a:p>
        </p:txBody>
      </p:sp>
      <p:sp>
        <p:nvSpPr>
          <p:cNvPr id="16" name="TextBox 15"/>
          <p:cNvSpPr txBox="1"/>
          <p:nvPr/>
        </p:nvSpPr>
        <p:spPr>
          <a:xfrm>
            <a:off x="3581400" y="4567535"/>
            <a:ext cx="803425" cy="461665"/>
          </a:xfrm>
          <a:prstGeom prst="rect">
            <a:avLst/>
          </a:prstGeom>
          <a:solidFill>
            <a:schemeClr val="tx1"/>
          </a:solidFill>
        </p:spPr>
        <p:txBody>
          <a:bodyPr wrap="none" rtlCol="0">
            <a:spAutoFit/>
          </a:bodyPr>
          <a:lstStyle/>
          <a:p>
            <a:pPr algn="ctr"/>
            <a:r>
              <a:rPr lang="zh-CN" altLang="en-US" sz="2400" b="1" dirty="0">
                <a:solidFill>
                  <a:schemeClr val="bg1"/>
                </a:solidFill>
              </a:rPr>
              <a:t>能源</a:t>
            </a:r>
            <a:endParaRPr lang="en-US" sz="2400" b="1" dirty="0">
              <a:solidFill>
                <a:schemeClr val="bg1"/>
              </a:solidFill>
            </a:endParaRPr>
          </a:p>
        </p:txBody>
      </p:sp>
    </p:spTree>
    <p:extLst>
      <p:ext uri="{BB962C8B-B14F-4D97-AF65-F5344CB8AC3E}">
        <p14:creationId xmlns:p14="http://schemas.microsoft.com/office/powerpoint/2010/main" val="111740119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06" r="2344" b="12846"/>
          <a:stretch/>
        </p:blipFill>
        <p:spPr bwMode="auto">
          <a:xfrm>
            <a:off x="0" y="1171575"/>
            <a:ext cx="91440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320" y="274320"/>
            <a:ext cx="7647980" cy="954107"/>
          </a:xfrm>
          <a:prstGeom prst="rect">
            <a:avLst/>
          </a:prstGeom>
          <a:noFill/>
        </p:spPr>
        <p:txBody>
          <a:bodyPr wrap="square" rtlCol="0">
            <a:spAutoFit/>
          </a:bodyPr>
          <a:lstStyle/>
          <a:p>
            <a:r>
              <a:rPr lang="zh-CN" altLang="en-US" sz="2800" b="1" dirty="0">
                <a:solidFill>
                  <a:srgbClr val="F0AB00"/>
                </a:solidFill>
                <a:latin typeface="Arial" pitchFamily="34" charset="0"/>
                <a:cs typeface="Arial" pitchFamily="34" charset="0"/>
              </a:rPr>
              <a:t>创建低碳城市典范</a:t>
            </a:r>
            <a:endParaRPr lang="en-US" sz="2800" b="1" dirty="0">
              <a:solidFill>
                <a:srgbClr val="F0AB00"/>
              </a:solidFill>
              <a:latin typeface="Arial" pitchFamily="34" charset="0"/>
              <a:cs typeface="Arial" pitchFamily="34" charset="0"/>
            </a:endParaRPr>
          </a:p>
          <a:p>
            <a:r>
              <a:rPr lang="en-US" sz="2800" b="1" dirty="0" smtClean="0">
                <a:solidFill>
                  <a:srgbClr val="F0AB00"/>
                </a:solidFill>
                <a:latin typeface="Arial" pitchFamily="34" charset="0"/>
                <a:cs typeface="Arial" pitchFamily="34" charset="0"/>
              </a:rPr>
              <a:t>CREATING LOW CARBON CITY MODELS</a:t>
            </a:r>
          </a:p>
        </p:txBody>
      </p:sp>
      <p:sp>
        <p:nvSpPr>
          <p:cNvPr id="4" name="TextBox 3"/>
          <p:cNvSpPr txBox="1"/>
          <p:nvPr/>
        </p:nvSpPr>
        <p:spPr>
          <a:xfrm>
            <a:off x="381000" y="1295400"/>
            <a:ext cx="4023359" cy="2246769"/>
          </a:xfrm>
          <a:prstGeom prst="rect">
            <a:avLst/>
          </a:prstGeom>
          <a:solidFill>
            <a:srgbClr val="000000">
              <a:alpha val="80000"/>
            </a:srgbClr>
          </a:solid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CHENGDU, </a:t>
            </a:r>
          </a:p>
          <a:p>
            <a:r>
              <a:rPr lang="zh-CN" altLang="en-US" sz="2800" b="1" dirty="0">
                <a:solidFill>
                  <a:schemeClr val="bg1"/>
                </a:solidFill>
                <a:latin typeface="Arial" panose="020B0604020202020204" pitchFamily="34" charset="0"/>
                <a:cs typeface="Arial" panose="020B0604020202020204" pitchFamily="34" charset="0"/>
              </a:rPr>
              <a:t>中国成都 </a:t>
            </a:r>
            <a:endParaRPr lang="en-US" altLang="zh-CN" sz="2800" b="1" dirty="0" smtClean="0">
              <a:solidFill>
                <a:schemeClr val="bg1"/>
              </a:solidFill>
              <a:latin typeface="Arial" panose="020B0604020202020204" pitchFamily="34" charset="0"/>
              <a:cs typeface="Arial" panose="020B0604020202020204" pitchFamily="34" charset="0"/>
            </a:endParaRPr>
          </a:p>
          <a:p>
            <a:endParaRPr lang="en-US" altLang="zh-CN" sz="2800" b="1" dirty="0">
              <a:solidFill>
                <a:schemeClr val="bg1"/>
              </a:solidFill>
              <a:latin typeface="Arial" panose="020B0604020202020204" pitchFamily="34" charset="0"/>
              <a:cs typeface="Arial" panose="020B0604020202020204" pitchFamily="34" charset="0"/>
            </a:endParaRPr>
          </a:p>
          <a:p>
            <a:r>
              <a:rPr lang="en-US" altLang="zh-CN" sz="2800" b="1" dirty="0" smtClean="0">
                <a:solidFill>
                  <a:schemeClr val="bg1"/>
                </a:solidFill>
                <a:latin typeface="Arial" panose="020B0604020202020204" pitchFamily="34" charset="0"/>
                <a:cs typeface="Arial" panose="020B0604020202020204" pitchFamily="34" charset="0"/>
              </a:rPr>
              <a:t>QINGDAO</a:t>
            </a:r>
          </a:p>
          <a:p>
            <a:r>
              <a:rPr lang="zh-CN" altLang="en-US" sz="2800" b="1" dirty="0">
                <a:solidFill>
                  <a:schemeClr val="bg1"/>
                </a:solidFill>
                <a:latin typeface="Arial" panose="020B0604020202020204" pitchFamily="34" charset="0"/>
                <a:cs typeface="Arial" panose="020B0604020202020204" pitchFamily="34" charset="0"/>
              </a:rPr>
              <a:t>青岛</a:t>
            </a:r>
          </a:p>
        </p:txBody>
      </p:sp>
    </p:spTree>
    <p:extLst>
      <p:ext uri="{BB962C8B-B14F-4D97-AF65-F5344CB8AC3E}">
        <p14:creationId xmlns:p14="http://schemas.microsoft.com/office/powerpoint/2010/main" val="387198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04800" y="5943600"/>
          <a:ext cx="86868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p:cNvGrpSpPr/>
          <p:nvPr/>
        </p:nvGrpSpPr>
        <p:grpSpPr>
          <a:xfrm>
            <a:off x="2209800" y="331788"/>
            <a:ext cx="6629400" cy="5721766"/>
            <a:chOff x="2209800" y="331788"/>
            <a:chExt cx="6629400" cy="5721766"/>
          </a:xfrm>
        </p:grpSpPr>
        <p:sp>
          <p:nvSpPr>
            <p:cNvPr id="21507" name="AutoShape 3"/>
            <p:cNvSpPr>
              <a:spLocks noChangeArrowheads="1"/>
            </p:cNvSpPr>
            <p:nvPr/>
          </p:nvSpPr>
          <p:spPr bwMode="auto">
            <a:xfrm>
              <a:off x="2671763" y="677863"/>
              <a:ext cx="4405312" cy="4732337"/>
            </a:xfrm>
            <a:custGeom>
              <a:avLst/>
              <a:gdLst>
                <a:gd name="T0" fmla="*/ 862876715 w 21600"/>
                <a:gd name="T1" fmla="*/ 315983833 h 21600"/>
                <a:gd name="T2" fmla="*/ 62730422 w 21600"/>
                <a:gd name="T3" fmla="*/ 579319560 h 21600"/>
                <a:gd name="T4" fmla="*/ 753930330 w 21600"/>
                <a:gd name="T5" fmla="*/ 369255688 h 21600"/>
                <a:gd name="T6" fmla="*/ 7695632 w 21600"/>
                <a:gd name="T7" fmla="*/ 918628000 h 21600"/>
                <a:gd name="T8" fmla="*/ 36565109 w 21600"/>
                <a:gd name="T9" fmla="*/ 640846053 h 21600"/>
                <a:gd name="T10" fmla="*/ 277336827 w 21600"/>
                <a:gd name="T11" fmla="*/ 67415293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44" y="15715"/>
                  </a:moveTo>
                  <a:cubicBezTo>
                    <a:pt x="6052" y="17635"/>
                    <a:pt x="8358" y="18756"/>
                    <a:pt x="10800" y="18756"/>
                  </a:cubicBezTo>
                  <a:cubicBezTo>
                    <a:pt x="15193" y="18756"/>
                    <a:pt x="18756" y="15193"/>
                    <a:pt x="18756" y="10800"/>
                  </a:cubicBezTo>
                  <a:cubicBezTo>
                    <a:pt x="18756" y="6406"/>
                    <a:pt x="15193" y="2844"/>
                    <a:pt x="10800" y="2844"/>
                  </a:cubicBezTo>
                  <a:cubicBezTo>
                    <a:pt x="6406" y="2844"/>
                    <a:pt x="2844" y="6406"/>
                    <a:pt x="2844" y="10800"/>
                  </a:cubicBezTo>
                  <a:cubicBezTo>
                    <a:pt x="2843" y="11160"/>
                    <a:pt x="2868" y="11521"/>
                    <a:pt x="2917" y="11878"/>
                  </a:cubicBezTo>
                  <a:lnTo>
                    <a:pt x="99" y="12264"/>
                  </a:lnTo>
                  <a:cubicBezTo>
                    <a:pt x="33" y="11779"/>
                    <a:pt x="0" y="11289"/>
                    <a:pt x="0" y="10800"/>
                  </a:cubicBezTo>
                  <a:cubicBezTo>
                    <a:pt x="0" y="4835"/>
                    <a:pt x="4835" y="0"/>
                    <a:pt x="10800" y="0"/>
                  </a:cubicBezTo>
                  <a:cubicBezTo>
                    <a:pt x="16764" y="0"/>
                    <a:pt x="21600" y="4835"/>
                    <a:pt x="21600" y="10800"/>
                  </a:cubicBezTo>
                  <a:cubicBezTo>
                    <a:pt x="21600" y="16764"/>
                    <a:pt x="16764" y="21600"/>
                    <a:pt x="10800" y="21600"/>
                  </a:cubicBezTo>
                  <a:cubicBezTo>
                    <a:pt x="7486" y="21600"/>
                    <a:pt x="4355" y="20078"/>
                    <a:pt x="2308" y="17472"/>
                  </a:cubicBezTo>
                  <a:lnTo>
                    <a:pt x="185" y="19141"/>
                  </a:lnTo>
                  <a:lnTo>
                    <a:pt x="879" y="13353"/>
                  </a:lnTo>
                  <a:lnTo>
                    <a:pt x="6667" y="14047"/>
                  </a:lnTo>
                  <a:lnTo>
                    <a:pt x="4544" y="15715"/>
                  </a:lnTo>
                  <a:close/>
                </a:path>
              </a:pathLst>
            </a:custGeom>
            <a:solidFill>
              <a:srgbClr val="996633"/>
            </a:solidFill>
            <a:ln w="9525">
              <a:noFill/>
              <a:miter lim="800000"/>
              <a:headEnd/>
              <a:tailEnd/>
            </a:ln>
          </p:spPr>
          <p:txBody>
            <a:bodyPr/>
            <a:lstStyle/>
            <a:p>
              <a:endParaRPr lang="en-US" altLang="zh-CN">
                <a:latin typeface="+mj-lt"/>
                <a:ea typeface="+mj-ea"/>
              </a:endParaRPr>
            </a:p>
          </p:txBody>
        </p:sp>
        <p:sp>
          <p:nvSpPr>
            <p:cNvPr id="45" name="Oval 44"/>
            <p:cNvSpPr/>
            <p:nvPr/>
          </p:nvSpPr>
          <p:spPr>
            <a:xfrm>
              <a:off x="4419600" y="4572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46" name="Oval 45"/>
            <p:cNvSpPr/>
            <p:nvPr/>
          </p:nvSpPr>
          <p:spPr>
            <a:xfrm>
              <a:off x="5791200" y="10668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47" name="Oval 46"/>
            <p:cNvSpPr/>
            <p:nvPr/>
          </p:nvSpPr>
          <p:spPr>
            <a:xfrm>
              <a:off x="6248400" y="23622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48" name="Oval 47"/>
            <p:cNvSpPr/>
            <p:nvPr/>
          </p:nvSpPr>
          <p:spPr>
            <a:xfrm>
              <a:off x="4724400" y="44958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49" name="Oval 48"/>
            <p:cNvSpPr/>
            <p:nvPr/>
          </p:nvSpPr>
          <p:spPr>
            <a:xfrm>
              <a:off x="3352800" y="42672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50" name="Oval 49"/>
            <p:cNvSpPr/>
            <p:nvPr/>
          </p:nvSpPr>
          <p:spPr>
            <a:xfrm>
              <a:off x="2438400" y="2202612"/>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51" name="TextBox 50"/>
            <p:cNvSpPr txBox="1"/>
            <p:nvPr/>
          </p:nvSpPr>
          <p:spPr>
            <a:xfrm>
              <a:off x="2362200" y="2590800"/>
              <a:ext cx="1219200" cy="461665"/>
            </a:xfrm>
            <a:prstGeom prst="rect">
              <a:avLst/>
            </a:prstGeom>
            <a:noFill/>
            <a:ln>
              <a:noFill/>
            </a:ln>
          </p:spPr>
          <p:txBody>
            <a:bodyPr>
              <a:spAutoFit/>
            </a:bodyPr>
            <a:lstStyle/>
            <a:p>
              <a:pPr algn="ctr"/>
              <a:r>
                <a:rPr lang="zh-CN" altLang="en-US" sz="1200" b="1" dirty="0" smtClean="0">
                  <a:solidFill>
                    <a:srgbClr val="160F09"/>
                  </a:solidFill>
                  <a:latin typeface="+mj-lt"/>
                  <a:ea typeface="+mj-ea"/>
                </a:rPr>
                <a:t>基准线</a:t>
              </a:r>
              <a:endParaRPr lang="en-US" altLang="zh-CN" sz="1200" b="1" dirty="0" smtClean="0">
                <a:solidFill>
                  <a:srgbClr val="160F09"/>
                </a:solidFill>
                <a:latin typeface="+mj-lt"/>
                <a:ea typeface="+mj-ea"/>
              </a:endParaRPr>
            </a:p>
            <a:p>
              <a:pPr algn="ctr"/>
              <a:r>
                <a:rPr lang="en-US" altLang="zh-CN" sz="1200" b="1" dirty="0" smtClean="0">
                  <a:solidFill>
                    <a:srgbClr val="160F09"/>
                  </a:solidFill>
                  <a:latin typeface="+mj-lt"/>
                  <a:ea typeface="+mj-ea"/>
                </a:rPr>
                <a:t>Baseline</a:t>
              </a:r>
              <a:endParaRPr lang="en-US" altLang="zh-CN" sz="1200" b="1" dirty="0">
                <a:solidFill>
                  <a:srgbClr val="160F09"/>
                </a:solidFill>
                <a:latin typeface="+mj-lt"/>
                <a:ea typeface="+mj-ea"/>
              </a:endParaRPr>
            </a:p>
          </p:txBody>
        </p:sp>
        <p:sp>
          <p:nvSpPr>
            <p:cNvPr id="54" name="TextBox 53"/>
            <p:cNvSpPr txBox="1"/>
            <p:nvPr/>
          </p:nvSpPr>
          <p:spPr>
            <a:xfrm>
              <a:off x="5791200" y="1293595"/>
              <a:ext cx="1066800" cy="646331"/>
            </a:xfrm>
            <a:prstGeom prst="rect">
              <a:avLst/>
            </a:prstGeom>
            <a:noFill/>
            <a:ln>
              <a:noFill/>
            </a:ln>
          </p:spPr>
          <p:txBody>
            <a:bodyPr>
              <a:spAutoFit/>
            </a:bodyPr>
            <a:lstStyle/>
            <a:p>
              <a:pPr algn="ctr" fontAlgn="auto">
                <a:spcBef>
                  <a:spcPts val="0"/>
                </a:spcBef>
                <a:spcAft>
                  <a:spcPts val="0"/>
                </a:spcAft>
                <a:defRPr/>
              </a:pPr>
              <a:r>
                <a:rPr lang="zh-CN" altLang="en-US" sz="1200" b="1" dirty="0" smtClean="0">
                  <a:solidFill>
                    <a:schemeClr val="accent4">
                      <a:lumMod val="10000"/>
                    </a:schemeClr>
                  </a:solidFill>
                  <a:latin typeface="+mj-lt"/>
                  <a:ea typeface="+mj-ea"/>
                </a:rPr>
                <a:t>技术路线图</a:t>
              </a:r>
              <a:r>
                <a:rPr lang="en-US" sz="1200" b="1" dirty="0" smtClean="0">
                  <a:solidFill>
                    <a:schemeClr val="accent4">
                      <a:lumMod val="10000"/>
                    </a:schemeClr>
                  </a:solidFill>
                  <a:latin typeface="+mj-lt"/>
                  <a:ea typeface="+mj-ea"/>
                </a:rPr>
                <a:t>Technology </a:t>
              </a:r>
              <a:r>
                <a:rPr lang="en-US" sz="1200" b="1" dirty="0">
                  <a:solidFill>
                    <a:schemeClr val="accent4">
                      <a:lumMod val="10000"/>
                    </a:schemeClr>
                  </a:solidFill>
                  <a:latin typeface="+mj-lt"/>
                  <a:ea typeface="+mj-ea"/>
                </a:rPr>
                <a:t>Roadmap</a:t>
              </a:r>
            </a:p>
          </p:txBody>
        </p:sp>
        <p:sp>
          <p:nvSpPr>
            <p:cNvPr id="55" name="TextBox 54"/>
            <p:cNvSpPr txBox="1"/>
            <p:nvPr/>
          </p:nvSpPr>
          <p:spPr>
            <a:xfrm>
              <a:off x="3276600" y="4572000"/>
              <a:ext cx="1143000" cy="646331"/>
            </a:xfrm>
            <a:prstGeom prst="rect">
              <a:avLst/>
            </a:prstGeom>
            <a:noFill/>
            <a:ln>
              <a:noFill/>
            </a:ln>
          </p:spPr>
          <p:txBody>
            <a:bodyPr>
              <a:spAutoFit/>
            </a:bodyPr>
            <a:lstStyle/>
            <a:p>
              <a:pPr algn="ctr"/>
              <a:r>
                <a:rPr lang="zh-CN" altLang="en-US" sz="1200" b="1" dirty="0" smtClean="0">
                  <a:solidFill>
                    <a:srgbClr val="160F09"/>
                  </a:solidFill>
                  <a:latin typeface="+mj-lt"/>
                  <a:ea typeface="+mj-ea"/>
                </a:rPr>
                <a:t>跟踪评估</a:t>
              </a:r>
              <a:r>
                <a:rPr lang="en-US" altLang="zh-CN" sz="1200" b="1" dirty="0" smtClean="0">
                  <a:solidFill>
                    <a:srgbClr val="160F09"/>
                  </a:solidFill>
                  <a:latin typeface="+mj-lt"/>
                  <a:ea typeface="+mj-ea"/>
                </a:rPr>
                <a:t>Performance </a:t>
              </a:r>
              <a:r>
                <a:rPr lang="en-US" altLang="zh-CN" sz="1200" b="1" dirty="0">
                  <a:solidFill>
                    <a:srgbClr val="160F09"/>
                  </a:solidFill>
                  <a:latin typeface="+mj-lt"/>
                  <a:ea typeface="+mj-ea"/>
                </a:rPr>
                <a:t>tracking</a:t>
              </a:r>
            </a:p>
          </p:txBody>
        </p:sp>
        <p:sp>
          <p:nvSpPr>
            <p:cNvPr id="56" name="TextBox 55"/>
            <p:cNvSpPr txBox="1"/>
            <p:nvPr/>
          </p:nvSpPr>
          <p:spPr>
            <a:xfrm>
              <a:off x="4724400" y="4800600"/>
              <a:ext cx="1066800" cy="646331"/>
            </a:xfrm>
            <a:prstGeom prst="rect">
              <a:avLst/>
            </a:prstGeom>
            <a:noFill/>
            <a:ln>
              <a:noFill/>
            </a:ln>
          </p:spPr>
          <p:txBody>
            <a:bodyPr>
              <a:spAutoFit/>
            </a:bodyPr>
            <a:lstStyle/>
            <a:p>
              <a:pPr algn="ctr"/>
              <a:r>
                <a:rPr lang="zh-CN" altLang="en-US" sz="1200" b="1" dirty="0" smtClean="0">
                  <a:solidFill>
                    <a:srgbClr val="160F09"/>
                  </a:solidFill>
                  <a:latin typeface="+mj-lt"/>
                  <a:ea typeface="+mj-ea"/>
                </a:rPr>
                <a:t>实施</a:t>
              </a:r>
              <a:r>
                <a:rPr lang="en-US" altLang="zh-CN" sz="1200" b="1" dirty="0" err="1" smtClean="0">
                  <a:solidFill>
                    <a:srgbClr val="160F09"/>
                  </a:solidFill>
                  <a:latin typeface="+mj-lt"/>
                  <a:ea typeface="+mj-ea"/>
                </a:rPr>
                <a:t>Implemen-tation</a:t>
              </a:r>
              <a:endParaRPr lang="en-US" altLang="zh-CN" sz="1200" b="1" dirty="0">
                <a:solidFill>
                  <a:srgbClr val="160F09"/>
                </a:solidFill>
                <a:latin typeface="+mj-lt"/>
                <a:ea typeface="+mj-ea"/>
              </a:endParaRPr>
            </a:p>
          </p:txBody>
        </p:sp>
        <p:sp>
          <p:nvSpPr>
            <p:cNvPr id="57" name="Oval 56"/>
            <p:cNvSpPr/>
            <p:nvPr/>
          </p:nvSpPr>
          <p:spPr>
            <a:xfrm>
              <a:off x="3124200" y="990600"/>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21536" name="TextBox 62"/>
            <p:cNvSpPr txBox="1">
              <a:spLocks noChangeArrowheads="1"/>
            </p:cNvSpPr>
            <p:nvPr/>
          </p:nvSpPr>
          <p:spPr bwMode="auto">
            <a:xfrm>
              <a:off x="3733800" y="2409825"/>
              <a:ext cx="2286000" cy="769441"/>
            </a:xfrm>
            <a:prstGeom prst="rect">
              <a:avLst/>
            </a:prstGeom>
            <a:noFill/>
            <a:ln w="9525">
              <a:noFill/>
              <a:miter lim="800000"/>
              <a:headEnd/>
              <a:tailEnd/>
            </a:ln>
          </p:spPr>
          <p:txBody>
            <a:bodyPr>
              <a:spAutoFit/>
            </a:bodyPr>
            <a:lstStyle/>
            <a:p>
              <a:pPr algn="ctr"/>
              <a:r>
                <a:rPr lang="zh-CN" altLang="en-US" sz="1600" b="1" dirty="0" smtClean="0">
                  <a:latin typeface="+mj-lt"/>
                  <a:ea typeface="+mj-ea"/>
                </a:rPr>
                <a:t>规划蓝图的编制和实施过程</a:t>
              </a:r>
              <a:r>
                <a:rPr lang="en-US" altLang="zh-CN" sz="1200" b="1" dirty="0" smtClean="0">
                  <a:latin typeface="+mj-lt"/>
                  <a:ea typeface="+mj-ea"/>
                </a:rPr>
                <a:t>Blueprint preparation and implementation process</a:t>
              </a:r>
              <a:endParaRPr lang="en-US" altLang="zh-CN" sz="1900" b="1" dirty="0" smtClean="0">
                <a:latin typeface="+mj-lt"/>
                <a:ea typeface="+mj-ea"/>
              </a:endParaRPr>
            </a:p>
          </p:txBody>
        </p:sp>
        <p:sp>
          <p:nvSpPr>
            <p:cNvPr id="21537" name="TextBox 63"/>
            <p:cNvSpPr txBox="1">
              <a:spLocks noChangeArrowheads="1"/>
            </p:cNvSpPr>
            <p:nvPr/>
          </p:nvSpPr>
          <p:spPr bwMode="auto">
            <a:xfrm>
              <a:off x="5486400" y="5715000"/>
              <a:ext cx="3352800" cy="338554"/>
            </a:xfrm>
            <a:prstGeom prst="rect">
              <a:avLst/>
            </a:prstGeom>
            <a:noFill/>
            <a:ln w="9525">
              <a:noFill/>
              <a:miter lim="800000"/>
              <a:headEnd/>
              <a:tailEnd/>
            </a:ln>
          </p:spPr>
          <p:txBody>
            <a:bodyPr wrap="square">
              <a:spAutoFit/>
            </a:bodyPr>
            <a:lstStyle/>
            <a:p>
              <a:r>
                <a:rPr lang="zh-CN" altLang="en-US" sz="1600" dirty="0" smtClean="0">
                  <a:solidFill>
                    <a:schemeClr val="accent6"/>
                  </a:solidFill>
                  <a:latin typeface="+mj-lt"/>
                  <a:ea typeface="+mj-ea"/>
                </a:rPr>
                <a:t>示范项目</a:t>
              </a:r>
              <a:r>
                <a:rPr lang="en-US" altLang="zh-CN" sz="1600" dirty="0" smtClean="0">
                  <a:solidFill>
                    <a:schemeClr val="accent6"/>
                  </a:solidFill>
                  <a:latin typeface="+mj-lt"/>
                  <a:ea typeface="+mj-ea"/>
                </a:rPr>
                <a:t>Demonstration </a:t>
              </a:r>
              <a:r>
                <a:rPr lang="en-US" altLang="zh-CN" sz="1600" dirty="0">
                  <a:solidFill>
                    <a:schemeClr val="accent6"/>
                  </a:solidFill>
                  <a:latin typeface="+mj-lt"/>
                  <a:ea typeface="+mj-ea"/>
                </a:rPr>
                <a:t>projects</a:t>
              </a:r>
            </a:p>
          </p:txBody>
        </p:sp>
        <p:cxnSp>
          <p:nvCxnSpPr>
            <p:cNvPr id="69" name="Straight Arrow Connector 68"/>
            <p:cNvCxnSpPr/>
            <p:nvPr/>
          </p:nvCxnSpPr>
          <p:spPr>
            <a:xfrm rot="10800000">
              <a:off x="6096000" y="45974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39" name="TextBox 70"/>
            <p:cNvSpPr txBox="1">
              <a:spLocks noChangeArrowheads="1"/>
            </p:cNvSpPr>
            <p:nvPr/>
          </p:nvSpPr>
          <p:spPr bwMode="auto">
            <a:xfrm>
              <a:off x="7620000" y="1752600"/>
              <a:ext cx="1219200" cy="584775"/>
            </a:xfrm>
            <a:prstGeom prst="rect">
              <a:avLst/>
            </a:prstGeom>
            <a:noFill/>
            <a:ln w="9525">
              <a:noFill/>
              <a:miter lim="800000"/>
              <a:headEnd/>
              <a:tailEnd/>
            </a:ln>
          </p:spPr>
          <p:txBody>
            <a:bodyPr>
              <a:spAutoFit/>
            </a:bodyPr>
            <a:lstStyle/>
            <a:p>
              <a:r>
                <a:rPr lang="zh-CN" altLang="en-US" sz="1600" dirty="0" smtClean="0">
                  <a:latin typeface="+mj-lt"/>
                  <a:ea typeface="+mj-ea"/>
                </a:rPr>
                <a:t>规划蓝图</a:t>
              </a:r>
              <a:r>
                <a:rPr lang="en-US" altLang="zh-CN" sz="1600" dirty="0" smtClean="0">
                  <a:latin typeface="+mj-lt"/>
                  <a:ea typeface="+mj-ea"/>
                </a:rPr>
                <a:t>Blueprints</a:t>
              </a:r>
              <a:endParaRPr lang="en-US" altLang="zh-CN" sz="1600" dirty="0">
                <a:latin typeface="+mj-lt"/>
                <a:ea typeface="+mj-ea"/>
              </a:endParaRPr>
            </a:p>
          </p:txBody>
        </p:sp>
        <p:cxnSp>
          <p:nvCxnSpPr>
            <p:cNvPr id="72" name="Straight Arrow Connector 71"/>
            <p:cNvCxnSpPr/>
            <p:nvPr/>
          </p:nvCxnSpPr>
          <p:spPr>
            <a:xfrm rot="10800000">
              <a:off x="7239000" y="1905000"/>
              <a:ext cx="381000" cy="1588"/>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943600" y="3758625"/>
              <a:ext cx="1066800" cy="1066800"/>
            </a:xfrm>
            <a:prstGeom prst="ellipse">
              <a:avLst/>
            </a:prstGeom>
            <a:solidFill>
              <a:schemeClr val="bg2"/>
            </a:solidFill>
            <a:ln>
              <a:noFill/>
            </a:ln>
            <a:effectLst>
              <a:outerShdw blurRad="40000" dist="23000" dir="5400000" rotWithShape="0">
                <a:srgbClr val="000000">
                  <a:alpha val="45000"/>
                </a:srgb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CN">
                <a:solidFill>
                  <a:srgbClr val="FFFFFF"/>
                </a:solidFill>
                <a:latin typeface="+mj-lt"/>
                <a:ea typeface="+mj-ea"/>
              </a:endParaRPr>
            </a:p>
          </p:txBody>
        </p:sp>
        <p:sp>
          <p:nvSpPr>
            <p:cNvPr id="24" name="TextBox 23"/>
            <p:cNvSpPr txBox="1"/>
            <p:nvPr/>
          </p:nvSpPr>
          <p:spPr>
            <a:xfrm>
              <a:off x="5943600" y="4059238"/>
              <a:ext cx="1066800" cy="646331"/>
            </a:xfrm>
            <a:prstGeom prst="rect">
              <a:avLst/>
            </a:prstGeom>
            <a:noFill/>
            <a:ln>
              <a:noFill/>
            </a:ln>
          </p:spPr>
          <p:txBody>
            <a:bodyPr>
              <a:spAutoFit/>
            </a:bodyPr>
            <a:lstStyle/>
            <a:p>
              <a:pPr algn="ctr"/>
              <a:r>
                <a:rPr lang="zh-CN" altLang="en-US" sz="1200" b="1" dirty="0" smtClean="0">
                  <a:solidFill>
                    <a:srgbClr val="160F09"/>
                  </a:solidFill>
                  <a:latin typeface="+mj-lt"/>
                  <a:ea typeface="+mj-ea"/>
                </a:rPr>
                <a:t>行动计划</a:t>
              </a:r>
              <a:r>
                <a:rPr lang="en-US" altLang="zh-CN" sz="1200" b="1" dirty="0" smtClean="0">
                  <a:solidFill>
                    <a:srgbClr val="160F09"/>
                  </a:solidFill>
                  <a:latin typeface="+mj-lt"/>
                  <a:ea typeface="+mj-ea"/>
                </a:rPr>
                <a:t>Action</a:t>
              </a:r>
              <a:endParaRPr lang="en-US" altLang="zh-CN" sz="1200" b="1" dirty="0">
                <a:solidFill>
                  <a:srgbClr val="160F09"/>
                </a:solidFill>
                <a:latin typeface="+mj-lt"/>
                <a:ea typeface="+mj-ea"/>
              </a:endParaRPr>
            </a:p>
            <a:p>
              <a:pPr algn="ctr"/>
              <a:r>
                <a:rPr lang="en-US" altLang="zh-CN" sz="1200" b="1" dirty="0">
                  <a:solidFill>
                    <a:srgbClr val="160F09"/>
                  </a:solidFill>
                  <a:latin typeface="+mj-lt"/>
                  <a:ea typeface="+mj-ea"/>
                </a:rPr>
                <a:t>Plan</a:t>
              </a:r>
            </a:p>
          </p:txBody>
        </p:sp>
        <p:cxnSp>
          <p:nvCxnSpPr>
            <p:cNvPr id="25" name="Straight Arrow Connector 24"/>
            <p:cNvCxnSpPr/>
            <p:nvPr/>
          </p:nvCxnSpPr>
          <p:spPr>
            <a:xfrm rot="5400000" flipH="1" flipV="1">
              <a:off x="5181600" y="5715000"/>
              <a:ext cx="304800" cy="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a:off x="2286000" y="331788"/>
              <a:ext cx="5181600" cy="5486400"/>
            </a:xfrm>
            <a:prstGeom prst="arc">
              <a:avLst>
                <a:gd name="adj1" fmla="val 10411433"/>
                <a:gd name="adj2" fmla="val 2801164"/>
              </a:avLst>
            </a:prstGeom>
            <a:ln>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en-US" altLang="zh-CN">
                <a:latin typeface="+mj-lt"/>
                <a:ea typeface="+mj-ea"/>
              </a:endParaRPr>
            </a:p>
          </p:txBody>
        </p:sp>
        <p:cxnSp>
          <p:nvCxnSpPr>
            <p:cNvPr id="28" name="Straight Connector 27"/>
            <p:cNvCxnSpPr/>
            <p:nvPr/>
          </p:nvCxnSpPr>
          <p:spPr>
            <a:xfrm>
              <a:off x="2209800" y="3352800"/>
              <a:ext cx="214313" cy="158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6664325" y="4913313"/>
              <a:ext cx="166688" cy="15081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34000" y="5867400"/>
              <a:ext cx="214313" cy="158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6829" y="169711"/>
            <a:ext cx="2443163" cy="1569660"/>
          </a:xfrm>
          <a:prstGeom prst="rect">
            <a:avLst/>
          </a:prstGeom>
          <a:solidFill>
            <a:srgbClr val="FFFF00"/>
          </a:solidFill>
        </p:spPr>
        <p:txBody>
          <a:bodyPr wrap="square" rtlCol="0">
            <a:spAutoFit/>
          </a:bodyPr>
          <a:lstStyle/>
          <a:p>
            <a:r>
              <a:rPr lang="zh-CN" altLang="en-US" sz="2400" dirty="0" smtClean="0">
                <a:latin typeface="+mj-lt"/>
                <a:ea typeface="+mj-ea"/>
              </a:rPr>
              <a:t>成都市低碳发展规划蓝图研究</a:t>
            </a:r>
            <a:endParaRPr lang="en-US" altLang="zh-CN" sz="2400" dirty="0" smtClean="0">
              <a:latin typeface="+mj-lt"/>
              <a:ea typeface="+mj-ea"/>
            </a:endParaRPr>
          </a:p>
          <a:p>
            <a:r>
              <a:rPr lang="en-US" altLang="zh-CN" sz="2400" dirty="0" smtClean="0">
                <a:latin typeface="+mj-lt"/>
                <a:ea typeface="+mj-ea"/>
              </a:rPr>
              <a:t>Chengdu LC blueprint study</a:t>
            </a:r>
            <a:endParaRPr lang="zh-CN" altLang="en-US" sz="2400" dirty="0">
              <a:latin typeface="+mj-lt"/>
              <a:ea typeface="+mj-ea"/>
            </a:endParaRPr>
          </a:p>
        </p:txBody>
      </p:sp>
      <p:sp>
        <p:nvSpPr>
          <p:cNvPr id="34" name="TextBox 33"/>
          <p:cNvSpPr txBox="1"/>
          <p:nvPr/>
        </p:nvSpPr>
        <p:spPr>
          <a:xfrm>
            <a:off x="3048000" y="1106269"/>
            <a:ext cx="1371600" cy="646331"/>
          </a:xfrm>
          <a:prstGeom prst="rect">
            <a:avLst/>
          </a:prstGeom>
          <a:noFill/>
          <a:ln>
            <a:noFill/>
          </a:ln>
        </p:spPr>
        <p:txBody>
          <a:bodyPr>
            <a:spAutoFit/>
          </a:bodyPr>
          <a:lstStyle/>
          <a:p>
            <a:pPr algn="ctr"/>
            <a:r>
              <a:rPr lang="zh-CN" altLang="en-US" sz="1200" b="1" dirty="0" smtClean="0">
                <a:solidFill>
                  <a:srgbClr val="160F09"/>
                </a:solidFill>
                <a:latin typeface="+mj-lt"/>
                <a:ea typeface="+mj-ea"/>
              </a:rPr>
              <a:t>情景分析</a:t>
            </a:r>
            <a:endParaRPr lang="en-US" altLang="zh-CN" sz="1200" b="1" dirty="0" smtClean="0">
              <a:solidFill>
                <a:srgbClr val="160F09"/>
              </a:solidFill>
              <a:latin typeface="+mj-lt"/>
              <a:ea typeface="+mj-ea"/>
            </a:endParaRPr>
          </a:p>
          <a:p>
            <a:pPr algn="ctr"/>
            <a:r>
              <a:rPr lang="en-US" altLang="zh-CN" sz="1200" b="1" dirty="0" smtClean="0">
                <a:solidFill>
                  <a:srgbClr val="160F09"/>
                </a:solidFill>
                <a:latin typeface="+mj-lt"/>
                <a:ea typeface="+mj-ea"/>
              </a:rPr>
              <a:t>Scenario </a:t>
            </a:r>
            <a:r>
              <a:rPr lang="en-US" altLang="zh-CN" sz="1200" b="1" dirty="0">
                <a:solidFill>
                  <a:srgbClr val="160F09"/>
                </a:solidFill>
                <a:latin typeface="+mj-lt"/>
                <a:ea typeface="+mj-ea"/>
              </a:rPr>
              <a:t>Development</a:t>
            </a:r>
          </a:p>
        </p:txBody>
      </p:sp>
      <p:sp>
        <p:nvSpPr>
          <p:cNvPr id="35" name="TextBox 34"/>
          <p:cNvSpPr txBox="1"/>
          <p:nvPr/>
        </p:nvSpPr>
        <p:spPr>
          <a:xfrm>
            <a:off x="4374356" y="575101"/>
            <a:ext cx="1066800" cy="830997"/>
          </a:xfrm>
          <a:prstGeom prst="rect">
            <a:avLst/>
          </a:prstGeom>
          <a:noFill/>
          <a:ln>
            <a:noFill/>
          </a:ln>
        </p:spPr>
        <p:txBody>
          <a:bodyPr>
            <a:spAutoFit/>
          </a:bodyPr>
          <a:lstStyle/>
          <a:p>
            <a:pPr algn="ctr"/>
            <a:r>
              <a:rPr lang="zh-CN" altLang="en-US" sz="1200" b="1" dirty="0" smtClean="0">
                <a:solidFill>
                  <a:srgbClr val="160F09"/>
                </a:solidFill>
                <a:latin typeface="+mj-lt"/>
                <a:ea typeface="+mj-ea"/>
              </a:rPr>
              <a:t>设定和分解目标</a:t>
            </a:r>
            <a:r>
              <a:rPr lang="en-US" altLang="zh-CN" sz="1200" b="1" dirty="0" smtClean="0">
                <a:solidFill>
                  <a:srgbClr val="160F09"/>
                </a:solidFill>
                <a:latin typeface="+mj-lt"/>
                <a:ea typeface="+mj-ea"/>
              </a:rPr>
              <a:t>Target </a:t>
            </a:r>
            <a:r>
              <a:rPr lang="en-US" altLang="zh-CN" sz="1200" b="1" dirty="0">
                <a:solidFill>
                  <a:srgbClr val="160F09"/>
                </a:solidFill>
                <a:latin typeface="+mj-lt"/>
                <a:ea typeface="+mj-ea"/>
              </a:rPr>
              <a:t>Setting &amp; Allocation</a:t>
            </a:r>
          </a:p>
        </p:txBody>
      </p:sp>
      <p:sp>
        <p:nvSpPr>
          <p:cNvPr id="37" name="TextBox 36"/>
          <p:cNvSpPr txBox="1"/>
          <p:nvPr/>
        </p:nvSpPr>
        <p:spPr>
          <a:xfrm>
            <a:off x="6340929" y="2498466"/>
            <a:ext cx="1066800" cy="646331"/>
          </a:xfrm>
          <a:prstGeom prst="rect">
            <a:avLst/>
          </a:prstGeom>
          <a:noFill/>
          <a:ln>
            <a:noFill/>
          </a:ln>
        </p:spPr>
        <p:txBody>
          <a:bodyPr>
            <a:spAutoFit/>
          </a:bodyPr>
          <a:lstStyle/>
          <a:p>
            <a:pPr algn="ctr" fontAlgn="auto">
              <a:spcBef>
                <a:spcPts val="0"/>
              </a:spcBef>
              <a:spcAft>
                <a:spcPts val="0"/>
              </a:spcAft>
              <a:defRPr/>
            </a:pPr>
            <a:r>
              <a:rPr lang="zh-CN" altLang="en-US" sz="1200" b="1" dirty="0">
                <a:solidFill>
                  <a:schemeClr val="accent4">
                    <a:lumMod val="10000"/>
                  </a:schemeClr>
                </a:solidFill>
                <a:latin typeface="+mj-lt"/>
                <a:ea typeface="+mj-ea"/>
              </a:rPr>
              <a:t>投</a:t>
            </a:r>
            <a:r>
              <a:rPr lang="zh-CN" altLang="en-US" sz="1200" b="1" dirty="0" smtClean="0">
                <a:solidFill>
                  <a:schemeClr val="accent4">
                    <a:lumMod val="10000"/>
                  </a:schemeClr>
                </a:solidFill>
                <a:latin typeface="+mj-lt"/>
                <a:ea typeface="+mj-ea"/>
              </a:rPr>
              <a:t>资分析</a:t>
            </a:r>
            <a:r>
              <a:rPr lang="en-US" altLang="zh-CN" sz="1200" b="1" dirty="0" smtClean="0">
                <a:solidFill>
                  <a:schemeClr val="accent4">
                    <a:lumMod val="10000"/>
                  </a:schemeClr>
                </a:solidFill>
                <a:latin typeface="+mj-lt"/>
                <a:ea typeface="+mj-ea"/>
              </a:rPr>
              <a:t>Investment analysis</a:t>
            </a:r>
            <a:endParaRPr lang="en-US" sz="1200" b="1" dirty="0">
              <a:solidFill>
                <a:schemeClr val="accent4">
                  <a:lumMod val="10000"/>
                </a:schemeClr>
              </a:solidFill>
              <a:latin typeface="+mj-lt"/>
              <a:ea typeface="+mj-ea"/>
            </a:endParaRPr>
          </a:p>
        </p:txBody>
      </p:sp>
    </p:spTree>
    <p:extLst>
      <p:ext uri="{BB962C8B-B14F-4D97-AF65-F5344CB8AC3E}">
        <p14:creationId xmlns:p14="http://schemas.microsoft.com/office/powerpoint/2010/main" val="1550244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nick.price\Dropbox\_WRI Projects\WRI13_Stories to Watch\PPT\ximages\1072393454_814c5ed019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4320" y="274320"/>
            <a:ext cx="4343400" cy="954107"/>
          </a:xfrm>
          <a:prstGeom prst="rect">
            <a:avLst/>
          </a:prstGeom>
          <a:solidFill>
            <a:srgbClr val="000000">
              <a:alpha val="78039"/>
            </a:srgbClr>
          </a:solidFill>
        </p:spPr>
        <p:txBody>
          <a:bodyPr wrap="square" rtlCol="0">
            <a:spAutoFit/>
          </a:bodyPr>
          <a:lstStyle/>
          <a:p>
            <a:pPr defTabSz="457200"/>
            <a:r>
              <a:rPr lang="zh-CN" altLang="en-US" sz="2800" b="1" dirty="0">
                <a:solidFill>
                  <a:srgbClr val="F0AB00"/>
                </a:solidFill>
                <a:latin typeface="Arial"/>
                <a:cs typeface="Arial"/>
              </a:rPr>
              <a:t>进展</a:t>
            </a:r>
            <a:endParaRPr lang="en-US" sz="2800" b="1" dirty="0">
              <a:solidFill>
                <a:srgbClr val="F0AB00"/>
              </a:solidFill>
              <a:latin typeface="Arial"/>
              <a:cs typeface="Arial"/>
            </a:endParaRPr>
          </a:p>
          <a:p>
            <a:pPr defTabSz="457200"/>
            <a:r>
              <a:rPr lang="en-US" sz="2800" b="1" dirty="0" smtClean="0">
                <a:solidFill>
                  <a:srgbClr val="F0AB00"/>
                </a:solidFill>
                <a:latin typeface="Arial"/>
                <a:cs typeface="Arial"/>
              </a:rPr>
              <a:t>SIGNS OF PROGRESS </a:t>
            </a:r>
            <a:endParaRPr lang="en-US" sz="2800" b="1" dirty="0">
              <a:solidFill>
                <a:srgbClr val="F0AB00"/>
              </a:solidFill>
              <a:latin typeface="Arial"/>
              <a:cs typeface="Arial"/>
            </a:endParaRPr>
          </a:p>
        </p:txBody>
      </p:sp>
      <p:sp>
        <p:nvSpPr>
          <p:cNvPr id="2" name="TextBox 1"/>
          <p:cNvSpPr txBox="1"/>
          <p:nvPr/>
        </p:nvSpPr>
        <p:spPr>
          <a:xfrm>
            <a:off x="268688" y="2521058"/>
            <a:ext cx="3465112" cy="3539430"/>
          </a:xfrm>
          <a:prstGeom prst="rect">
            <a:avLst/>
          </a:prstGeom>
          <a:solidFill>
            <a:srgbClr val="000000">
              <a:alpha val="80000"/>
            </a:srgbClr>
          </a:solidFill>
        </p:spPr>
        <p:txBody>
          <a:bodyPr wrap="square" rtlCol="0">
            <a:spAutoFit/>
          </a:bodyPr>
          <a:lstStyle/>
          <a:p>
            <a:r>
              <a:rPr lang="en-US" sz="2800" dirty="0">
                <a:solidFill>
                  <a:schemeClr val="bg1"/>
                </a:solidFill>
                <a:latin typeface="Arial" panose="020B0604020202020204" pitchFamily="34" charset="0"/>
                <a:ea typeface="黑体" panose="02010609060101010101" pitchFamily="49" charset="-122"/>
                <a:cs typeface="Arial" panose="020B0604020202020204" pitchFamily="34" charset="0"/>
              </a:rPr>
              <a:t>2013</a:t>
            </a:r>
            <a:r>
              <a:rPr lang="zh-CN" altLang="en-US" sz="2800" dirty="0">
                <a:solidFill>
                  <a:schemeClr val="bg1"/>
                </a:solidFill>
                <a:latin typeface="Arial" panose="020B0604020202020204" pitchFamily="34" charset="0"/>
                <a:ea typeface="黑体" panose="02010609060101010101" pitchFamily="49" charset="-122"/>
                <a:cs typeface="Arial" panose="020B0604020202020204" pitchFamily="34" charset="0"/>
              </a:rPr>
              <a:t>年</a:t>
            </a:r>
            <a:r>
              <a:rPr lang="en-US" altLang="zh-CN" sz="2800" dirty="0">
                <a:solidFill>
                  <a:schemeClr val="bg1"/>
                </a:solidFill>
                <a:latin typeface="Arial" panose="020B0604020202020204" pitchFamily="34" charset="0"/>
                <a:ea typeface="黑体" panose="02010609060101010101" pitchFamily="49" charset="-122"/>
                <a:cs typeface="Arial" panose="020B0604020202020204" pitchFamily="34" charset="0"/>
              </a:rPr>
              <a:t>9</a:t>
            </a:r>
            <a:r>
              <a:rPr lang="zh-CN" altLang="en-US" sz="2800" dirty="0">
                <a:solidFill>
                  <a:schemeClr val="bg1"/>
                </a:solidFill>
                <a:latin typeface="Arial" panose="020B0604020202020204" pitchFamily="34" charset="0"/>
                <a:ea typeface="黑体" panose="02010609060101010101" pitchFamily="49" charset="-122"/>
                <a:cs typeface="Arial" panose="020B0604020202020204" pitchFamily="34" charset="0"/>
              </a:rPr>
              <a:t>月</a:t>
            </a:r>
            <a:r>
              <a:rPr lang="zh-CN" altLang="en-US" sz="2800" dirty="0" smtClean="0">
                <a:solidFill>
                  <a:schemeClr val="bg1"/>
                </a:solidFill>
                <a:latin typeface="Arial" panose="020B0604020202020204" pitchFamily="34" charset="0"/>
                <a:ea typeface="黑体" panose="02010609060101010101" pitchFamily="49" charset="-122"/>
                <a:cs typeface="Arial" panose="020B0604020202020204" pitchFamily="34" charset="0"/>
              </a:rPr>
              <a:t>：</a:t>
            </a:r>
            <a:endParaRPr lang="en-US" altLang="zh-CN" sz="2800" dirty="0" smtClean="0">
              <a:solidFill>
                <a:schemeClr val="bg1"/>
              </a:solidFill>
              <a:latin typeface="Arial" panose="020B0604020202020204" pitchFamily="34" charset="0"/>
              <a:ea typeface="黑体" panose="02010609060101010101" pitchFamily="49" charset="-122"/>
              <a:cs typeface="Arial" panose="020B0604020202020204" pitchFamily="34" charset="0"/>
            </a:endParaRPr>
          </a:p>
          <a:p>
            <a:r>
              <a:rPr lang="zh-CN" altLang="en-US" sz="2800" dirty="0" smtClean="0">
                <a:solidFill>
                  <a:schemeClr val="bg1"/>
                </a:solidFill>
                <a:latin typeface="Arial" panose="020B0604020202020204" pitchFamily="34" charset="0"/>
                <a:ea typeface="黑体" panose="02010609060101010101" pitchFamily="49" charset="-122"/>
                <a:cs typeface="Arial" panose="020B0604020202020204" pitchFamily="34" charset="0"/>
              </a:rPr>
              <a:t>中</a:t>
            </a:r>
            <a:r>
              <a:rPr lang="zh-CN" altLang="en-US" sz="2800" dirty="0">
                <a:solidFill>
                  <a:schemeClr val="bg1"/>
                </a:solidFill>
                <a:latin typeface="Arial" panose="020B0604020202020204" pitchFamily="34" charset="0"/>
                <a:ea typeface="黑体" panose="02010609060101010101" pitchFamily="49" charset="-122"/>
                <a:cs typeface="Arial" panose="020B0604020202020204" pitchFamily="34" charset="0"/>
              </a:rPr>
              <a:t>国政府颁布</a:t>
            </a:r>
            <a:r>
              <a:rPr lang="en-US" altLang="zh-CN" sz="2800" dirty="0">
                <a:solidFill>
                  <a:schemeClr val="bg1"/>
                </a:solidFill>
                <a:latin typeface="Arial" panose="020B0604020202020204" pitchFamily="34" charset="0"/>
                <a:ea typeface="黑体" panose="02010609060101010101" pitchFamily="49" charset="-122"/>
                <a:cs typeface="Arial" panose="020B0604020202020204" pitchFamily="34" charset="0"/>
              </a:rPr>
              <a:t>《</a:t>
            </a:r>
            <a:r>
              <a:rPr lang="zh-CN" altLang="en-US" sz="2800" dirty="0">
                <a:solidFill>
                  <a:schemeClr val="bg1"/>
                </a:solidFill>
                <a:latin typeface="Arial" panose="020B0604020202020204" pitchFamily="34" charset="0"/>
                <a:ea typeface="黑体" panose="02010609060101010101" pitchFamily="49" charset="-122"/>
                <a:cs typeface="Arial" panose="020B0604020202020204" pitchFamily="34" charset="0"/>
              </a:rPr>
              <a:t>大气污染防治行动计划</a:t>
            </a:r>
            <a:r>
              <a:rPr lang="en-US" altLang="zh-CN" sz="2800" dirty="0">
                <a:solidFill>
                  <a:schemeClr val="bg1"/>
                </a:solidFill>
                <a:latin typeface="Arial" panose="020B0604020202020204" pitchFamily="34" charset="0"/>
                <a:ea typeface="黑体" panose="02010609060101010101" pitchFamily="49" charset="-122"/>
                <a:cs typeface="Arial" panose="020B0604020202020204" pitchFamily="34" charset="0"/>
              </a:rPr>
              <a:t>》</a:t>
            </a:r>
            <a:endParaRPr lang="en-US" sz="2800" dirty="0">
              <a:solidFill>
                <a:schemeClr val="bg1"/>
              </a:solidFill>
              <a:latin typeface="Arial" panose="020B0604020202020204" pitchFamily="34" charset="0"/>
              <a:ea typeface="黑体" panose="02010609060101010101" pitchFamily="49" charset="-122"/>
              <a:cs typeface="Arial" panose="020B0604020202020204" pitchFamily="34" charset="0"/>
            </a:endParaRPr>
          </a:p>
          <a:p>
            <a:r>
              <a:rPr lang="en-US" sz="2800" i="1" dirty="0" smtClean="0">
                <a:solidFill>
                  <a:schemeClr val="bg1"/>
                </a:solidFill>
                <a:latin typeface="Arial" panose="020B0604020202020204" pitchFamily="34" charset="0"/>
                <a:ea typeface="黑体" panose="02010609060101010101" pitchFamily="49" charset="-122"/>
                <a:cs typeface="Arial" panose="020B0604020202020204" pitchFamily="34" charset="0"/>
              </a:rPr>
              <a:t>September 2013: </a:t>
            </a:r>
          </a:p>
          <a:p>
            <a:r>
              <a:rPr lang="en-US" sz="2800" dirty="0" smtClean="0">
                <a:solidFill>
                  <a:schemeClr val="bg1"/>
                </a:solidFill>
                <a:latin typeface="Arial" panose="020B0604020202020204" pitchFamily="34" charset="0"/>
                <a:ea typeface="黑体" panose="02010609060101010101" pitchFamily="49" charset="-122"/>
                <a:cs typeface="Arial" panose="020B0604020202020204" pitchFamily="34" charset="0"/>
              </a:rPr>
              <a:t>Government of China announced national plan to curb air pollution</a:t>
            </a:r>
          </a:p>
        </p:txBody>
      </p:sp>
    </p:spTree>
    <p:extLst>
      <p:ext uri="{BB962C8B-B14F-4D97-AF65-F5344CB8AC3E}">
        <p14:creationId xmlns:p14="http://schemas.microsoft.com/office/powerpoint/2010/main" val="1206067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2142" r="3393" b="5652"/>
          <a:stretch/>
        </p:blipFill>
        <p:spPr>
          <a:xfrm>
            <a:off x="0" y="0"/>
            <a:ext cx="9144000" cy="6934200"/>
          </a:xfrm>
        </p:spPr>
      </p:pic>
      <p:sp>
        <p:nvSpPr>
          <p:cNvPr id="8" name="TextBox 7"/>
          <p:cNvSpPr txBox="1"/>
          <p:nvPr/>
        </p:nvSpPr>
        <p:spPr>
          <a:xfrm>
            <a:off x="274321" y="274320"/>
            <a:ext cx="5745480" cy="954107"/>
          </a:xfrm>
          <a:prstGeom prst="rect">
            <a:avLst/>
          </a:prstGeom>
          <a:solidFill>
            <a:schemeClr val="tx1">
              <a:alpha val="51000"/>
            </a:schemeClr>
          </a:solidFill>
        </p:spPr>
        <p:txBody>
          <a:bodyPr wrap="square" rtlCol="0">
            <a:spAutoFit/>
          </a:bodyPr>
          <a:lstStyle/>
          <a:p>
            <a:pPr defTabSz="457200"/>
            <a:endParaRPr lang="en-US" sz="2800" b="1" dirty="0" smtClean="0">
              <a:solidFill>
                <a:srgbClr val="F0AB00"/>
              </a:solidFill>
              <a:latin typeface="Arial"/>
              <a:cs typeface="Arial"/>
            </a:endParaRPr>
          </a:p>
          <a:p>
            <a:pPr defTabSz="457200"/>
            <a:endParaRPr lang="en-US" sz="2800" b="1" dirty="0" smtClean="0">
              <a:solidFill>
                <a:srgbClr val="F0AB00"/>
              </a:solidFill>
              <a:latin typeface="Arial"/>
              <a:cs typeface="Arial"/>
            </a:endParaRPr>
          </a:p>
        </p:txBody>
      </p:sp>
      <p:sp>
        <p:nvSpPr>
          <p:cNvPr id="9" name="TextBox 8"/>
          <p:cNvSpPr txBox="1"/>
          <p:nvPr/>
        </p:nvSpPr>
        <p:spPr>
          <a:xfrm>
            <a:off x="274320" y="1229380"/>
            <a:ext cx="5821680" cy="954107"/>
          </a:xfrm>
          <a:prstGeom prst="rect">
            <a:avLst/>
          </a:prstGeom>
          <a:solidFill>
            <a:schemeClr val="tx1">
              <a:alpha val="69000"/>
            </a:schemeClr>
          </a:solidFill>
        </p:spPr>
        <p:txBody>
          <a:bodyPr wrap="square" rtlCol="0">
            <a:spAutoFit/>
          </a:bodyPr>
          <a:lstStyle/>
          <a:p>
            <a:pPr defTabSz="457200"/>
            <a:r>
              <a:rPr lang="en-US" altLang="zh-CN" sz="2800" b="1" dirty="0" smtClean="0">
                <a:solidFill>
                  <a:schemeClr val="bg1"/>
                </a:solidFill>
                <a:latin typeface="黑体" panose="02010609060101010101" pitchFamily="49" charset="-122"/>
                <a:ea typeface="黑体" panose="02010609060101010101" pitchFamily="49" charset="-122"/>
                <a:cs typeface="Arial"/>
              </a:rPr>
              <a:t>2.</a:t>
            </a:r>
            <a:r>
              <a:rPr lang="zh-CN" altLang="en-US" sz="2800" b="1" dirty="0" smtClean="0">
                <a:solidFill>
                  <a:schemeClr val="bg1"/>
                </a:solidFill>
                <a:latin typeface="黑体" panose="02010609060101010101" pitchFamily="49" charset="-122"/>
                <a:ea typeface="黑体" panose="02010609060101010101" pitchFamily="49" charset="-122"/>
                <a:cs typeface="Arial"/>
              </a:rPr>
              <a:t>降低煤炭使用</a:t>
            </a:r>
            <a:endParaRPr lang="en-US" altLang="zh-CN" sz="2800" b="1" dirty="0" smtClean="0">
              <a:solidFill>
                <a:schemeClr val="bg1"/>
              </a:solidFill>
              <a:latin typeface="黑体" panose="02010609060101010101" pitchFamily="49" charset="-122"/>
              <a:ea typeface="黑体" panose="02010609060101010101" pitchFamily="49" charset="-122"/>
              <a:cs typeface="Arial"/>
            </a:endParaRPr>
          </a:p>
          <a:p>
            <a:pPr defTabSz="457200"/>
            <a:r>
              <a:rPr lang="en-US" sz="2800" b="1" dirty="0" smtClean="0">
                <a:solidFill>
                  <a:schemeClr val="bg1"/>
                </a:solidFill>
                <a:latin typeface="Arial"/>
                <a:cs typeface="Arial"/>
              </a:rPr>
              <a:t>2. SHIFTING AWAY FROM COAL</a:t>
            </a:r>
          </a:p>
        </p:txBody>
      </p:sp>
    </p:spTree>
    <p:extLst>
      <p:ext uri="{BB962C8B-B14F-4D97-AF65-F5344CB8AC3E}">
        <p14:creationId xmlns:p14="http://schemas.microsoft.com/office/powerpoint/2010/main" val="486631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 y="6400800"/>
            <a:ext cx="6487016" cy="261610"/>
          </a:xfrm>
          <a:prstGeom prst="rect">
            <a:avLst/>
          </a:prstGeom>
          <a:noFill/>
        </p:spPr>
        <p:txBody>
          <a:bodyPr wrap="square" rtlCol="0">
            <a:spAutoFit/>
          </a:bodyPr>
          <a:lstStyle/>
          <a:p>
            <a:r>
              <a:rPr lang="en-US" sz="1100" dirty="0">
                <a:solidFill>
                  <a:prstClr val="black"/>
                </a:solidFill>
                <a:latin typeface="Arial" pitchFamily="34" charset="0"/>
                <a:cs typeface="Arial" pitchFamily="34" charset="0"/>
              </a:rPr>
              <a:t>(WRI 2012)</a:t>
            </a:r>
          </a:p>
        </p:txBody>
      </p:sp>
      <p:sp>
        <p:nvSpPr>
          <p:cNvPr id="10" name="TextBox 9"/>
          <p:cNvSpPr txBox="1"/>
          <p:nvPr/>
        </p:nvSpPr>
        <p:spPr>
          <a:xfrm>
            <a:off x="274320" y="274320"/>
            <a:ext cx="8496301" cy="954107"/>
          </a:xfrm>
          <a:prstGeom prst="rect">
            <a:avLst/>
          </a:prstGeom>
          <a:noFill/>
        </p:spPr>
        <p:txBody>
          <a:bodyPr wrap="square" rtlCol="0">
            <a:spAutoFit/>
          </a:bodyPr>
          <a:lstStyle/>
          <a:p>
            <a:pPr defTabSz="457200"/>
            <a:r>
              <a:rPr lang="zh-CN" altLang="en-US" sz="2800" b="1" spc="-20" dirty="0" smtClean="0">
                <a:solidFill>
                  <a:srgbClr val="F0AB00"/>
                </a:solidFill>
                <a:latin typeface="黑体" panose="02010609060101010101" pitchFamily="49" charset="-122"/>
                <a:ea typeface="黑体" panose="02010609060101010101" pitchFamily="49" charset="-122"/>
                <a:cs typeface="Arial" pitchFamily="34" charset="0"/>
              </a:rPr>
              <a:t>计划新增煤电产能</a:t>
            </a:r>
            <a:endParaRPr lang="en-US" sz="2800" b="1" spc="-20" dirty="0" smtClean="0">
              <a:solidFill>
                <a:srgbClr val="F0AB00"/>
              </a:solidFill>
              <a:latin typeface="黑体" panose="02010609060101010101" pitchFamily="49" charset="-122"/>
              <a:ea typeface="黑体" panose="02010609060101010101" pitchFamily="49" charset="-122"/>
              <a:cs typeface="Arial" pitchFamily="34" charset="0"/>
            </a:endParaRPr>
          </a:p>
          <a:p>
            <a:pPr defTabSz="457200"/>
            <a:r>
              <a:rPr lang="en-US" sz="2800" b="1" spc="-20" dirty="0" smtClean="0">
                <a:solidFill>
                  <a:srgbClr val="F0AB00"/>
                </a:solidFill>
                <a:latin typeface="Arial" pitchFamily="34" charset="0"/>
                <a:cs typeface="Arial" pitchFamily="34" charset="0"/>
              </a:rPr>
              <a:t>PROPOSED NEW COAL POWER CAPACITY</a:t>
            </a:r>
          </a:p>
        </p:txBody>
      </p:sp>
      <p:cxnSp>
        <p:nvCxnSpPr>
          <p:cNvPr id="7" name="Straight Connector 6"/>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5410200" y="6400800"/>
            <a:ext cx="3352800" cy="274929"/>
          </a:xfrm>
          <a:prstGeom prst="rect">
            <a:avLst/>
          </a:prstGeom>
        </p:spPr>
      </p:pic>
    </p:spTree>
    <p:extLst>
      <p:ext uri="{BB962C8B-B14F-4D97-AF65-F5344CB8AC3E}">
        <p14:creationId xmlns:p14="http://schemas.microsoft.com/office/powerpoint/2010/main" val="2896148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5760" y="6400800"/>
            <a:ext cx="6487016" cy="261610"/>
          </a:xfrm>
          <a:prstGeom prst="rect">
            <a:avLst/>
          </a:prstGeom>
          <a:noFill/>
        </p:spPr>
        <p:txBody>
          <a:bodyPr wrap="square" rtlCol="0">
            <a:spAutoFit/>
          </a:bodyPr>
          <a:lstStyle/>
          <a:p>
            <a:r>
              <a:rPr lang="en-US" sz="1100" dirty="0">
                <a:solidFill>
                  <a:prstClr val="black"/>
                </a:solidFill>
                <a:latin typeface="Arial" pitchFamily="34" charset="0"/>
                <a:cs typeface="Arial" pitchFamily="34" charset="0"/>
              </a:rPr>
              <a:t>(</a:t>
            </a:r>
            <a:r>
              <a:rPr lang="en-US" sz="1100" dirty="0" smtClean="0">
                <a:solidFill>
                  <a:prstClr val="black"/>
                </a:solidFill>
                <a:latin typeface="Arial" pitchFamily="34" charset="0"/>
                <a:cs typeface="Arial" pitchFamily="34" charset="0"/>
              </a:rPr>
              <a:t>WRI 2012</a:t>
            </a:r>
            <a:r>
              <a:rPr lang="en-US" sz="1100" dirty="0">
                <a:solidFill>
                  <a:prstClr val="black"/>
                </a:solidFill>
                <a:latin typeface="Arial" pitchFamily="34" charset="0"/>
                <a:cs typeface="Arial" pitchFamily="34" charset="0"/>
              </a:rPr>
              <a:t>)</a:t>
            </a:r>
          </a:p>
        </p:txBody>
      </p:sp>
      <p:sp>
        <p:nvSpPr>
          <p:cNvPr id="2" name="TextBox 1"/>
          <p:cNvSpPr txBox="1"/>
          <p:nvPr/>
        </p:nvSpPr>
        <p:spPr>
          <a:xfrm>
            <a:off x="5638800" y="3275985"/>
            <a:ext cx="873760" cy="584775"/>
          </a:xfrm>
          <a:prstGeom prst="rect">
            <a:avLst/>
          </a:prstGeom>
          <a:noFill/>
        </p:spPr>
        <p:txBody>
          <a:bodyPr wrap="square" rtlCol="0">
            <a:spAutoFit/>
          </a:bodyPr>
          <a:lstStyle/>
          <a:p>
            <a:pPr algn="ctr"/>
            <a:r>
              <a:rPr lang="zh-CN" altLang="en-US" sz="1600" b="1" dirty="0">
                <a:solidFill>
                  <a:prstClr val="white"/>
                </a:solidFill>
                <a:latin typeface="Arial" pitchFamily="34" charset="0"/>
                <a:cs typeface="Arial" pitchFamily="34" charset="0"/>
              </a:rPr>
              <a:t>印度</a:t>
            </a:r>
            <a:r>
              <a:rPr lang="en-US" sz="1600" b="1" dirty="0" smtClean="0">
                <a:solidFill>
                  <a:prstClr val="white"/>
                </a:solidFill>
                <a:latin typeface="Arial" pitchFamily="34" charset="0"/>
                <a:cs typeface="Arial" pitchFamily="34" charset="0"/>
              </a:rPr>
              <a:t>INDIA</a:t>
            </a:r>
            <a:endParaRPr lang="en-US" sz="1600" b="1" dirty="0">
              <a:solidFill>
                <a:prstClr val="white"/>
              </a:solidFill>
              <a:latin typeface="Arial" pitchFamily="34" charset="0"/>
              <a:cs typeface="Arial" pitchFamily="34" charset="0"/>
            </a:endParaRPr>
          </a:p>
        </p:txBody>
      </p:sp>
      <p:sp>
        <p:nvSpPr>
          <p:cNvPr id="8" name="TextBox 7"/>
          <p:cNvSpPr txBox="1"/>
          <p:nvPr/>
        </p:nvSpPr>
        <p:spPr>
          <a:xfrm>
            <a:off x="274320" y="274320"/>
            <a:ext cx="8496301" cy="954107"/>
          </a:xfrm>
          <a:prstGeom prst="rect">
            <a:avLst/>
          </a:prstGeom>
          <a:noFill/>
        </p:spPr>
        <p:txBody>
          <a:bodyPr wrap="square" rtlCol="0">
            <a:spAutoFit/>
          </a:bodyPr>
          <a:lstStyle/>
          <a:p>
            <a:pPr lvl="0" defTabSz="457200"/>
            <a:r>
              <a:rPr lang="zh-CN" altLang="en-US" sz="2800" b="1" spc="-20" dirty="0" smtClean="0">
                <a:solidFill>
                  <a:srgbClr val="F0AB00"/>
                </a:solidFill>
                <a:latin typeface="黑体" panose="02010609060101010101" pitchFamily="49" charset="-122"/>
                <a:ea typeface="黑体" panose="02010609060101010101" pitchFamily="49" charset="-122"/>
                <a:cs typeface="Arial" pitchFamily="34" charset="0"/>
              </a:rPr>
              <a:t>计划新增煤电产能</a:t>
            </a:r>
            <a:endParaRPr lang="en-US" sz="2800" b="1" spc="-20" dirty="0" smtClean="0">
              <a:solidFill>
                <a:srgbClr val="F0AB00"/>
              </a:solidFill>
              <a:latin typeface="黑体" panose="02010609060101010101" pitchFamily="49" charset="-122"/>
              <a:ea typeface="黑体" panose="02010609060101010101" pitchFamily="49" charset="-122"/>
              <a:cs typeface="Arial" pitchFamily="34" charset="0"/>
            </a:endParaRPr>
          </a:p>
          <a:p>
            <a:pPr lvl="0" defTabSz="457200"/>
            <a:r>
              <a:rPr lang="en-US" sz="2800" b="1" spc="-20" dirty="0" smtClean="0">
                <a:solidFill>
                  <a:srgbClr val="F0AB00"/>
                </a:solidFill>
                <a:latin typeface="Arial" pitchFamily="34" charset="0"/>
                <a:cs typeface="Arial" pitchFamily="34" charset="0"/>
              </a:rPr>
              <a:t>PROPOSED </a:t>
            </a:r>
            <a:r>
              <a:rPr lang="en-US" sz="2800" b="1" spc="-20" dirty="0">
                <a:solidFill>
                  <a:srgbClr val="F0AB00"/>
                </a:solidFill>
                <a:latin typeface="Arial" pitchFamily="34" charset="0"/>
                <a:cs typeface="Arial" pitchFamily="34" charset="0"/>
              </a:rPr>
              <a:t>NEW COAL POWER CAPACITY</a:t>
            </a:r>
          </a:p>
        </p:txBody>
      </p:sp>
      <p:pic>
        <p:nvPicPr>
          <p:cNvPr id="10" name="Picture 9"/>
          <p:cNvPicPr>
            <a:picLocks noChangeAspect="1"/>
          </p:cNvPicPr>
          <p:nvPr/>
        </p:nvPicPr>
        <p:blipFill>
          <a:blip r:embed="rId4"/>
          <a:stretch>
            <a:fillRect/>
          </a:stretch>
        </p:blipFill>
        <p:spPr>
          <a:xfrm>
            <a:off x="5410200" y="6400800"/>
            <a:ext cx="3352800" cy="274929"/>
          </a:xfrm>
          <a:prstGeom prst="rect">
            <a:avLst/>
          </a:prstGeom>
        </p:spPr>
      </p:pic>
    </p:spTree>
    <p:extLst>
      <p:ext uri="{BB962C8B-B14F-4D97-AF65-F5344CB8AC3E}">
        <p14:creationId xmlns:p14="http://schemas.microsoft.com/office/powerpoint/2010/main" val="3718927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22860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5760" y="6400800"/>
            <a:ext cx="6487016" cy="261610"/>
          </a:xfrm>
          <a:prstGeom prst="rect">
            <a:avLst/>
          </a:prstGeom>
          <a:noFill/>
        </p:spPr>
        <p:txBody>
          <a:bodyPr wrap="square" rtlCol="0">
            <a:spAutoFit/>
          </a:bodyPr>
          <a:lstStyle/>
          <a:p>
            <a:r>
              <a:rPr lang="en-US" sz="1100" dirty="0">
                <a:solidFill>
                  <a:prstClr val="black"/>
                </a:solidFill>
                <a:latin typeface="Arial" pitchFamily="34" charset="0"/>
                <a:cs typeface="Arial" pitchFamily="34" charset="0"/>
              </a:rPr>
              <a:t>(WRI 2012)</a:t>
            </a:r>
          </a:p>
        </p:txBody>
      </p:sp>
      <p:sp>
        <p:nvSpPr>
          <p:cNvPr id="11" name="TextBox 10"/>
          <p:cNvSpPr txBox="1"/>
          <p:nvPr/>
        </p:nvSpPr>
        <p:spPr>
          <a:xfrm>
            <a:off x="5638800" y="3275985"/>
            <a:ext cx="873760" cy="584775"/>
          </a:xfrm>
          <a:prstGeom prst="rect">
            <a:avLst/>
          </a:prstGeom>
          <a:noFill/>
        </p:spPr>
        <p:txBody>
          <a:bodyPr wrap="square" rtlCol="0">
            <a:spAutoFit/>
          </a:bodyPr>
          <a:lstStyle/>
          <a:p>
            <a:pPr algn="ctr"/>
            <a:r>
              <a:rPr lang="zh-CN" altLang="en-US" sz="1600" b="1" dirty="0" smtClean="0">
                <a:solidFill>
                  <a:prstClr val="white"/>
                </a:solidFill>
                <a:latin typeface="Arial" pitchFamily="34" charset="0"/>
                <a:cs typeface="Arial" pitchFamily="34" charset="0"/>
              </a:rPr>
              <a:t>印度</a:t>
            </a:r>
            <a:r>
              <a:rPr lang="en-US" sz="1600" b="1" dirty="0" smtClean="0">
                <a:solidFill>
                  <a:prstClr val="white"/>
                </a:solidFill>
                <a:latin typeface="Arial" pitchFamily="34" charset="0"/>
                <a:cs typeface="Arial" pitchFamily="34" charset="0"/>
              </a:rPr>
              <a:t>INDIA</a:t>
            </a:r>
            <a:endParaRPr lang="en-US" sz="1600" b="1" dirty="0">
              <a:solidFill>
                <a:prstClr val="white"/>
              </a:solidFill>
              <a:latin typeface="Arial" pitchFamily="34" charset="0"/>
              <a:cs typeface="Arial" pitchFamily="34" charset="0"/>
            </a:endParaRPr>
          </a:p>
        </p:txBody>
      </p:sp>
      <p:sp>
        <p:nvSpPr>
          <p:cNvPr id="12" name="TextBox 11"/>
          <p:cNvSpPr txBox="1"/>
          <p:nvPr/>
        </p:nvSpPr>
        <p:spPr>
          <a:xfrm>
            <a:off x="6315825" y="2791371"/>
            <a:ext cx="873760" cy="584775"/>
          </a:xfrm>
          <a:prstGeom prst="rect">
            <a:avLst/>
          </a:prstGeom>
          <a:noFill/>
        </p:spPr>
        <p:txBody>
          <a:bodyPr wrap="square" rtlCol="0">
            <a:spAutoFit/>
          </a:bodyPr>
          <a:lstStyle/>
          <a:p>
            <a:pPr algn="ctr"/>
            <a:r>
              <a:rPr lang="zh-CN" altLang="en-US" sz="1600" b="1" dirty="0" smtClean="0">
                <a:solidFill>
                  <a:prstClr val="white"/>
                </a:solidFill>
                <a:latin typeface="Arial" pitchFamily="34" charset="0"/>
                <a:cs typeface="Arial" pitchFamily="34" charset="0"/>
              </a:rPr>
              <a:t>中国</a:t>
            </a:r>
            <a:endParaRPr lang="en-US" sz="1600" b="1" dirty="0" smtClean="0">
              <a:solidFill>
                <a:prstClr val="white"/>
              </a:solidFill>
              <a:latin typeface="Arial" pitchFamily="34" charset="0"/>
              <a:cs typeface="Arial" pitchFamily="34" charset="0"/>
            </a:endParaRPr>
          </a:p>
          <a:p>
            <a:pPr algn="ctr"/>
            <a:r>
              <a:rPr lang="en-US" sz="1600" b="1" dirty="0" smtClean="0">
                <a:solidFill>
                  <a:prstClr val="white"/>
                </a:solidFill>
                <a:latin typeface="Arial" pitchFamily="34" charset="0"/>
                <a:cs typeface="Arial" pitchFamily="34" charset="0"/>
              </a:rPr>
              <a:t>CHINA</a:t>
            </a:r>
          </a:p>
        </p:txBody>
      </p:sp>
      <p:sp>
        <p:nvSpPr>
          <p:cNvPr id="13" name="TextBox 12"/>
          <p:cNvSpPr txBox="1"/>
          <p:nvPr/>
        </p:nvSpPr>
        <p:spPr>
          <a:xfrm>
            <a:off x="274320" y="274320"/>
            <a:ext cx="8496301" cy="954107"/>
          </a:xfrm>
          <a:prstGeom prst="rect">
            <a:avLst/>
          </a:prstGeom>
          <a:noFill/>
        </p:spPr>
        <p:txBody>
          <a:bodyPr wrap="square" rtlCol="0">
            <a:spAutoFit/>
          </a:bodyPr>
          <a:lstStyle/>
          <a:p>
            <a:pPr defTabSz="457200"/>
            <a:r>
              <a:rPr lang="zh-CN" altLang="en-US" sz="2800" b="1" spc="-20" dirty="0" smtClean="0">
                <a:solidFill>
                  <a:srgbClr val="F0AB00"/>
                </a:solidFill>
                <a:latin typeface="黑体" panose="02010609060101010101" pitchFamily="49" charset="-122"/>
                <a:ea typeface="黑体" panose="02010609060101010101" pitchFamily="49" charset="-122"/>
                <a:cs typeface="Arial" pitchFamily="34" charset="0"/>
              </a:rPr>
              <a:t>计划新增煤电产能</a:t>
            </a:r>
            <a:endParaRPr lang="en-US" sz="2800" b="1" spc="-20" dirty="0" smtClean="0">
              <a:solidFill>
                <a:srgbClr val="F0AB00"/>
              </a:solidFill>
              <a:latin typeface="黑体" panose="02010609060101010101" pitchFamily="49" charset="-122"/>
              <a:ea typeface="黑体" panose="02010609060101010101" pitchFamily="49" charset="-122"/>
              <a:cs typeface="Arial" pitchFamily="34" charset="0"/>
            </a:endParaRPr>
          </a:p>
          <a:p>
            <a:pPr defTabSz="457200"/>
            <a:r>
              <a:rPr lang="en-US" sz="2800" b="1" spc="-20" dirty="0" smtClean="0">
                <a:solidFill>
                  <a:srgbClr val="F0AB00"/>
                </a:solidFill>
                <a:latin typeface="Arial" pitchFamily="34" charset="0"/>
                <a:cs typeface="Arial" pitchFamily="34" charset="0"/>
              </a:rPr>
              <a:t>PROPOSED NEW COAL POWER CAPACITY</a:t>
            </a:r>
            <a:endParaRPr lang="en-US" sz="2800" b="1" spc="-20" dirty="0">
              <a:solidFill>
                <a:srgbClr val="F0AB00"/>
              </a:solidFill>
              <a:latin typeface="Arial" pitchFamily="34" charset="0"/>
              <a:cs typeface="Arial" pitchFamily="34" charset="0"/>
            </a:endParaRPr>
          </a:p>
        </p:txBody>
      </p:sp>
      <p:pic>
        <p:nvPicPr>
          <p:cNvPr id="10" name="Picture 9"/>
          <p:cNvPicPr>
            <a:picLocks noChangeAspect="1"/>
          </p:cNvPicPr>
          <p:nvPr/>
        </p:nvPicPr>
        <p:blipFill>
          <a:blip r:embed="rId4"/>
          <a:stretch>
            <a:fillRect/>
          </a:stretch>
        </p:blipFill>
        <p:spPr>
          <a:xfrm>
            <a:off x="5410200" y="6400800"/>
            <a:ext cx="3352800" cy="274929"/>
          </a:xfrm>
          <a:prstGeom prst="rect">
            <a:avLst/>
          </a:prstGeom>
        </p:spPr>
      </p:pic>
    </p:spTree>
    <p:extLst>
      <p:ext uri="{BB962C8B-B14F-4D97-AF65-F5344CB8AC3E}">
        <p14:creationId xmlns:p14="http://schemas.microsoft.com/office/powerpoint/2010/main" val="21363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5760" y="6400800"/>
            <a:ext cx="6487016" cy="261610"/>
          </a:xfrm>
          <a:prstGeom prst="rect">
            <a:avLst/>
          </a:prstGeom>
          <a:noFill/>
        </p:spPr>
        <p:txBody>
          <a:bodyPr wrap="square" rtlCol="0">
            <a:spAutoFit/>
          </a:bodyPr>
          <a:lstStyle/>
          <a:p>
            <a:r>
              <a:rPr lang="en-US" sz="1100" dirty="0">
                <a:solidFill>
                  <a:prstClr val="black"/>
                </a:solidFill>
                <a:latin typeface="Arial" pitchFamily="34" charset="0"/>
                <a:cs typeface="Arial" pitchFamily="34" charset="0"/>
              </a:rPr>
              <a:t>(</a:t>
            </a:r>
            <a:r>
              <a:rPr lang="en-US" sz="1100" dirty="0" smtClean="0">
                <a:solidFill>
                  <a:prstClr val="black"/>
                </a:solidFill>
                <a:latin typeface="Arial" pitchFamily="34" charset="0"/>
                <a:cs typeface="Arial" pitchFamily="34" charset="0"/>
              </a:rPr>
              <a:t>Pew </a:t>
            </a:r>
            <a:r>
              <a:rPr lang="en-US" sz="1100" dirty="0">
                <a:solidFill>
                  <a:prstClr val="black"/>
                </a:solidFill>
                <a:latin typeface="Arial" pitchFamily="34" charset="0"/>
                <a:cs typeface="Arial" pitchFamily="34" charset="0"/>
              </a:rPr>
              <a:t>2012)</a:t>
            </a:r>
          </a:p>
        </p:txBody>
      </p:sp>
      <p:pic>
        <p:nvPicPr>
          <p:cNvPr id="4" name="Picture 3"/>
          <p:cNvPicPr>
            <a:picLocks noChangeAspect="1"/>
          </p:cNvPicPr>
          <p:nvPr/>
        </p:nvPicPr>
        <p:blipFill>
          <a:blip r:embed="rId3"/>
          <a:stretch>
            <a:fillRect/>
          </a:stretch>
        </p:blipFill>
        <p:spPr>
          <a:xfrm>
            <a:off x="5410200" y="6400800"/>
            <a:ext cx="3352800" cy="274929"/>
          </a:xfrm>
          <a:prstGeom prst="rect">
            <a:avLst/>
          </a:prstGeom>
        </p:spPr>
      </p:pic>
      <p:cxnSp>
        <p:nvCxnSpPr>
          <p:cNvPr id="9" name="Straight Connector 8"/>
          <p:cNvCxnSpPr/>
          <p:nvPr/>
        </p:nvCxnSpPr>
        <p:spPr>
          <a:xfrm>
            <a:off x="440597" y="6262128"/>
            <a:ext cx="83195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4"/>
            <a:ext cx="9131301" cy="684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8600" y="4038600"/>
            <a:ext cx="2592590" cy="2431435"/>
          </a:xfrm>
          <a:prstGeom prst="rect">
            <a:avLst/>
          </a:prstGeom>
          <a:solidFill>
            <a:schemeClr val="tx1">
              <a:alpha val="80000"/>
            </a:schemeClr>
          </a:solidFill>
        </p:spPr>
        <p:txBody>
          <a:bodyPr wrap="square" rtlCol="0">
            <a:spAutoFit/>
          </a:bodyPr>
          <a:lstStyle/>
          <a:p>
            <a:pPr algn="ctr"/>
            <a:r>
              <a:rPr lang="en-US" sz="3200" b="1" spc="-20" dirty="0">
                <a:solidFill>
                  <a:srgbClr val="F0AB00"/>
                </a:solidFill>
                <a:latin typeface="Arial" pitchFamily="34" charset="0"/>
                <a:cs typeface="Arial" pitchFamily="34" charset="0"/>
              </a:rPr>
              <a:t>51%</a:t>
            </a:r>
          </a:p>
          <a:p>
            <a:pPr algn="ctr"/>
            <a:r>
              <a:rPr lang="zh-CN" altLang="en-US" sz="2000" dirty="0" smtClean="0">
                <a:solidFill>
                  <a:schemeClr val="bg1"/>
                </a:solidFill>
                <a:latin typeface="黑体" panose="02010609060101010101" pitchFamily="49" charset="-122"/>
                <a:ea typeface="黑体" panose="02010609060101010101" pitchFamily="49" charset="-122"/>
                <a:cs typeface="Arial" panose="020B0604020202020204" pitchFamily="34" charset="0"/>
              </a:rPr>
              <a:t>计划新建煤电厂在极度缺水地区</a:t>
            </a:r>
            <a:endParaRPr lang="en-US" altLang="zh-CN" sz="2000" dirty="0" smtClean="0">
              <a:solidFill>
                <a:schemeClr val="bg1"/>
              </a:solidFill>
              <a:latin typeface="黑体" panose="02010609060101010101" pitchFamily="49" charset="-122"/>
              <a:ea typeface="黑体" panose="02010609060101010101" pitchFamily="49" charset="-122"/>
              <a:cs typeface="Arial" panose="020B0604020202020204" pitchFamily="34" charset="0"/>
            </a:endParaRPr>
          </a:p>
          <a:p>
            <a:pPr algn="ctr"/>
            <a:r>
              <a:rPr lang="en-US" sz="2000" dirty="0" smtClean="0">
                <a:solidFill>
                  <a:schemeClr val="bg1"/>
                </a:solidFill>
                <a:latin typeface="Arial" panose="020B0604020202020204" pitchFamily="34" charset="0"/>
                <a:cs typeface="Arial" panose="020B0604020202020204" pitchFamily="34" charset="0"/>
              </a:rPr>
              <a:t>Proposed </a:t>
            </a:r>
            <a:r>
              <a:rPr lang="en-US" sz="2000" dirty="0">
                <a:solidFill>
                  <a:schemeClr val="bg1"/>
                </a:solidFill>
                <a:latin typeface="Arial" panose="020B0604020202020204" pitchFamily="34" charset="0"/>
                <a:cs typeface="Arial" panose="020B0604020202020204" pitchFamily="34" charset="0"/>
              </a:rPr>
              <a:t>coal power capacity in areas of high or extremely high water stress</a:t>
            </a:r>
          </a:p>
        </p:txBody>
      </p:sp>
    </p:spTree>
    <p:extLst>
      <p:ext uri="{BB962C8B-B14F-4D97-AF65-F5344CB8AC3E}">
        <p14:creationId xmlns:p14="http://schemas.microsoft.com/office/powerpoint/2010/main" val="2703489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sp>
        <p:nvSpPr>
          <p:cNvPr id="9" name="TextBox 1"/>
          <p:cNvSpPr txBox="1"/>
          <p:nvPr/>
        </p:nvSpPr>
        <p:spPr>
          <a:xfrm>
            <a:off x="274320" y="274320"/>
            <a:ext cx="8730115"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spc="-20" dirty="0" smtClean="0">
                <a:solidFill>
                  <a:srgbClr val="F0AB00"/>
                </a:solidFill>
                <a:latin typeface="Arial" pitchFamily="34" charset="0"/>
                <a:cs typeface="Arial" pitchFamily="34" charset="0"/>
              </a:rPr>
              <a:t>PROVIDING TOOLS </a:t>
            </a:r>
            <a:r>
              <a:rPr lang="en-US" sz="2800" b="1" spc="-20" dirty="0">
                <a:solidFill>
                  <a:srgbClr val="F0AB00"/>
                </a:solidFill>
                <a:latin typeface="Arial" pitchFamily="34" charset="0"/>
                <a:cs typeface="Arial" pitchFamily="34" charset="0"/>
              </a:rPr>
              <a:t>FOR </a:t>
            </a:r>
            <a:r>
              <a:rPr lang="en-US" sz="2800" b="1" spc="-20" dirty="0" smtClean="0">
                <a:solidFill>
                  <a:srgbClr val="F0AB00"/>
                </a:solidFill>
                <a:latin typeface="Arial" pitchFamily="34" charset="0"/>
                <a:cs typeface="Arial" pitchFamily="34" charset="0"/>
              </a:rPr>
              <a:t>DECISION-MAKING</a:t>
            </a:r>
            <a:endParaRPr lang="en-US" sz="2800" b="1" spc="-20" dirty="0">
              <a:solidFill>
                <a:srgbClr val="F0AB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MAPPING WATER RISK WITH AQUEDUCT</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365760" y="6400800"/>
            <a:ext cx="4186463" cy="261610"/>
          </a:xfrm>
          <a:prstGeom prst="rect">
            <a:avLst/>
          </a:prstGeom>
          <a:noFill/>
        </p:spPr>
        <p:txBody>
          <a:bodyPr wrap="square" rtlCol="0">
            <a:spAutoFit/>
          </a:bodyPr>
          <a:lstStyle/>
          <a:p>
            <a:r>
              <a:rPr lang="en-US" sz="1100" dirty="0">
                <a:solidFill>
                  <a:prstClr val="black"/>
                </a:solidFill>
                <a:latin typeface="Arial" panose="020B0604020202020204" pitchFamily="34" charset="0"/>
                <a:cs typeface="Arial" panose="020B0604020202020204" pitchFamily="34" charset="0"/>
              </a:rPr>
              <a:t>(WRI 2013)</a:t>
            </a:r>
          </a:p>
        </p:txBody>
      </p:sp>
      <p:pic>
        <p:nvPicPr>
          <p:cNvPr id="1026" name="Picture 2" descr="http://wri.org.cn/files/wri/China_SNG_updat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8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895671"/>
            <a:ext cx="6997864" cy="954107"/>
          </a:xfrm>
          <a:prstGeom prst="rect">
            <a:avLst/>
          </a:prstGeom>
          <a:solidFill>
            <a:schemeClr val="tx1">
              <a:alpha val="80000"/>
            </a:schemeClr>
          </a:solidFill>
        </p:spPr>
        <p:txBody>
          <a:bodyPr wrap="square" rtlCol="0">
            <a:spAutoFit/>
          </a:bodyPr>
          <a:lstStyle/>
          <a:p>
            <a:pPr algn="ctr"/>
            <a:r>
              <a:rPr lang="en-US" sz="3600" b="1" spc="-20" dirty="0" smtClean="0">
                <a:solidFill>
                  <a:schemeClr val="bg1"/>
                </a:solidFill>
                <a:latin typeface="Arial" pitchFamily="34" charset="0"/>
                <a:cs typeface="Arial" pitchFamily="34" charset="0"/>
              </a:rPr>
              <a:t>77%</a:t>
            </a:r>
            <a:r>
              <a:rPr lang="en-US" sz="3600" b="1" spc="-20" dirty="0">
                <a:solidFill>
                  <a:schemeClr val="bg1"/>
                </a:solidFill>
                <a:latin typeface="Arial" pitchFamily="34" charset="0"/>
                <a:cs typeface="Arial" pitchFamily="34" charset="0"/>
              </a:rPr>
              <a:t> </a:t>
            </a:r>
            <a:r>
              <a:rPr lang="zh-CN" altLang="en-US" sz="2000" dirty="0" smtClean="0">
                <a:solidFill>
                  <a:schemeClr val="bg1"/>
                </a:solidFill>
                <a:latin typeface="Arial" panose="020B0604020202020204" pitchFamily="34" charset="0"/>
                <a:cs typeface="Arial" panose="020B0604020202020204" pitchFamily="34" charset="0"/>
              </a:rPr>
              <a:t>批准新建的煤制天然气产能分布在极度缺水地区。很可能与当地其他用水形成竞争。</a:t>
            </a:r>
            <a:endParaRPr lang="en-US" altLang="zh-CN" sz="20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91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cxnSp>
        <p:nvCxnSpPr>
          <p:cNvPr id="8" name="Straight Connector 7"/>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7129" y="304800"/>
            <a:ext cx="8496301" cy="1384995"/>
          </a:xfrm>
          <a:prstGeom prst="rect">
            <a:avLst/>
          </a:prstGeom>
          <a:noFill/>
        </p:spPr>
        <p:txBody>
          <a:bodyPr wrap="square" rtlCol="0">
            <a:spAutoFit/>
          </a:bodyPr>
          <a:lstStyle/>
          <a:p>
            <a:pPr defTabSz="457200"/>
            <a:r>
              <a:rPr lang="zh-CN" altLang="en-US" sz="2800" b="1" spc="-20" dirty="0" smtClean="0">
                <a:solidFill>
                  <a:srgbClr val="F0AB00"/>
                </a:solidFill>
                <a:latin typeface="黑体" panose="02010609060101010101" pitchFamily="49" charset="-122"/>
                <a:ea typeface="黑体" panose="02010609060101010101" pitchFamily="49" charset="-122"/>
                <a:cs typeface="Arial" pitchFamily="34" charset="0"/>
              </a:rPr>
              <a:t>中国的环境退化损失严重</a:t>
            </a:r>
            <a:endParaRPr lang="en-US" sz="2800" b="1" spc="-20" dirty="0" smtClean="0">
              <a:solidFill>
                <a:srgbClr val="F0AB00"/>
              </a:solidFill>
              <a:latin typeface="黑体" panose="02010609060101010101" pitchFamily="49" charset="-122"/>
              <a:ea typeface="黑体" panose="02010609060101010101" pitchFamily="49" charset="-122"/>
              <a:cs typeface="Arial" pitchFamily="34" charset="0"/>
            </a:endParaRPr>
          </a:p>
          <a:p>
            <a:pPr defTabSz="457200"/>
            <a:r>
              <a:rPr lang="en-US" sz="2800" b="1" spc="-20" dirty="0" smtClean="0">
                <a:solidFill>
                  <a:srgbClr val="F0AB00"/>
                </a:solidFill>
                <a:latin typeface="Arial" pitchFamily="34" charset="0"/>
                <a:cs typeface="Arial" pitchFamily="34" charset="0"/>
              </a:rPr>
              <a:t>CHINA’S </a:t>
            </a:r>
            <a:r>
              <a:rPr lang="en-US" sz="2800" b="1" spc="-20" dirty="0">
                <a:solidFill>
                  <a:srgbClr val="F0AB00"/>
                </a:solidFill>
                <a:latin typeface="Arial" pitchFamily="34" charset="0"/>
                <a:cs typeface="Arial" pitchFamily="34" charset="0"/>
              </a:rPr>
              <a:t>ENVIRONMENTAL DEGRADATION </a:t>
            </a:r>
            <a:br>
              <a:rPr lang="en-US" sz="2800" b="1" spc="-20" dirty="0">
                <a:solidFill>
                  <a:srgbClr val="F0AB00"/>
                </a:solidFill>
                <a:latin typeface="Arial" pitchFamily="34" charset="0"/>
                <a:cs typeface="Arial" pitchFamily="34" charset="0"/>
              </a:rPr>
            </a:br>
            <a:r>
              <a:rPr lang="en-US" sz="2800" b="1" spc="-20" dirty="0">
                <a:solidFill>
                  <a:srgbClr val="F0AB00"/>
                </a:solidFill>
                <a:latin typeface="Arial" pitchFamily="34" charset="0"/>
                <a:cs typeface="Arial" pitchFamily="34" charset="0"/>
              </a:rPr>
              <a:t>IS </a:t>
            </a:r>
            <a:r>
              <a:rPr lang="en-US" sz="2800" b="1" spc="-20" dirty="0" smtClean="0">
                <a:solidFill>
                  <a:srgbClr val="F0AB00"/>
                </a:solidFill>
                <a:latin typeface="Arial" pitchFamily="34" charset="0"/>
                <a:cs typeface="Arial" pitchFamily="34" charset="0"/>
              </a:rPr>
              <a:t>VERY </a:t>
            </a:r>
            <a:r>
              <a:rPr lang="en-US" sz="2800" b="1" spc="-20" dirty="0">
                <a:solidFill>
                  <a:srgbClr val="F0AB00"/>
                </a:solidFill>
                <a:latin typeface="Arial" pitchFamily="34" charset="0"/>
                <a:cs typeface="Arial" pitchFamily="34" charset="0"/>
              </a:rPr>
              <a:t>COSTLY</a:t>
            </a:r>
          </a:p>
        </p:txBody>
      </p:sp>
      <p:grpSp>
        <p:nvGrpSpPr>
          <p:cNvPr id="2" name="Group 1"/>
          <p:cNvGrpSpPr/>
          <p:nvPr/>
        </p:nvGrpSpPr>
        <p:grpSpPr>
          <a:xfrm>
            <a:off x="412022" y="1645443"/>
            <a:ext cx="8319500" cy="4389597"/>
            <a:chOff x="440597" y="1645443"/>
            <a:chExt cx="8319500" cy="4389597"/>
          </a:xfrm>
        </p:grpSpPr>
        <p:graphicFrame>
          <p:nvGraphicFramePr>
            <p:cNvPr id="30" name="Chart 29"/>
            <p:cNvGraphicFramePr>
              <a:graphicFrameLocks/>
            </p:cNvGraphicFramePr>
            <p:nvPr>
              <p:extLst>
                <p:ext uri="{D42A27DB-BD31-4B8C-83A1-F6EECF244321}">
                  <p14:modId xmlns:p14="http://schemas.microsoft.com/office/powerpoint/2010/main" val="2263173160"/>
                </p:ext>
              </p:extLst>
            </p:nvPr>
          </p:nvGraphicFramePr>
          <p:xfrm>
            <a:off x="440597" y="1645443"/>
            <a:ext cx="8319500" cy="438959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5478929" y="1880005"/>
              <a:ext cx="1851155" cy="400110"/>
            </a:xfrm>
            <a:prstGeom prst="rect">
              <a:avLst/>
            </a:prstGeom>
            <a:solidFill>
              <a:schemeClr val="bg1"/>
            </a:solidFill>
          </p:spPr>
          <p:txBody>
            <a:bodyPr wrap="square" rtlCol="0">
              <a:spAutoFit/>
            </a:bodyPr>
            <a:lstStyle/>
            <a:p>
              <a:pPr algn="ctr"/>
              <a:r>
                <a:rPr lang="en-US" sz="2000" b="1" dirty="0" smtClean="0">
                  <a:solidFill>
                    <a:srgbClr val="C00000"/>
                  </a:solidFill>
                  <a:latin typeface="Arial" pitchFamily="34" charset="0"/>
                  <a:cs typeface="Arial" pitchFamily="34" charset="0"/>
                </a:rPr>
                <a:t>9.2% OF GDP</a:t>
              </a:r>
              <a:endParaRPr lang="en-US" sz="2000" b="1" dirty="0">
                <a:solidFill>
                  <a:srgbClr val="C00000"/>
                </a:solidFill>
                <a:latin typeface="Arial" pitchFamily="34" charset="0"/>
                <a:cs typeface="Arial" pitchFamily="34" charset="0"/>
              </a:endParaRPr>
            </a:p>
          </p:txBody>
        </p:sp>
        <p:sp>
          <p:nvSpPr>
            <p:cNvPr id="35" name="Rectangle 34"/>
            <p:cNvSpPr/>
            <p:nvPr/>
          </p:nvSpPr>
          <p:spPr>
            <a:xfrm>
              <a:off x="7513871" y="2017930"/>
              <a:ext cx="203513" cy="3027407"/>
            </a:xfrm>
            <a:prstGeom prst="rect">
              <a:avLst/>
            </a:prstGeom>
            <a:solidFill>
              <a:srgbClr val="C51F24"/>
            </a:solidFill>
            <a:ln>
              <a:solidFill>
                <a:srgbClr val="C51F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9" name="TextBox 38"/>
          <p:cNvSpPr txBox="1"/>
          <p:nvPr/>
        </p:nvSpPr>
        <p:spPr>
          <a:xfrm>
            <a:off x="357129" y="6407662"/>
            <a:ext cx="6487016" cy="261610"/>
          </a:xfrm>
          <a:prstGeom prst="rect">
            <a:avLst/>
          </a:prstGeom>
          <a:noFill/>
        </p:spPr>
        <p:txBody>
          <a:bodyPr wrap="square" rtlCol="0">
            <a:spAutoFit/>
          </a:bodyPr>
          <a:lstStyle/>
          <a:p>
            <a:pPr defTabSz="457200"/>
            <a:r>
              <a:rPr lang="en-US" sz="1100" dirty="0">
                <a:solidFill>
                  <a:prstClr val="black"/>
                </a:solidFill>
                <a:latin typeface="Arial" pitchFamily="34" charset="0"/>
                <a:cs typeface="Arial" pitchFamily="34" charset="0"/>
              </a:rPr>
              <a:t>(World Bank reports, 2005-2012)</a:t>
            </a:r>
          </a:p>
        </p:txBody>
      </p:sp>
    </p:spTree>
    <p:extLst>
      <p:ext uri="{BB962C8B-B14F-4D97-AF65-F5344CB8AC3E}">
        <p14:creationId xmlns:p14="http://schemas.microsoft.com/office/powerpoint/2010/main" val="225783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725152" y="1996690"/>
            <a:ext cx="1885448" cy="1077218"/>
          </a:xfrm>
          <a:prstGeom prst="rect">
            <a:avLst/>
          </a:prstGeom>
          <a:solidFill>
            <a:srgbClr val="FDB913"/>
          </a:solidFill>
        </p:spPr>
        <p:txBody>
          <a:bodyPr wrap="square" rtlCol="0">
            <a:spAutoFit/>
          </a:bodyPr>
          <a:lstStyle/>
          <a:p>
            <a:pPr algn="ctr" defTabSz="457200"/>
            <a:r>
              <a:rPr lang="zh-CN" altLang="en-US" sz="3200" b="1" dirty="0" smtClean="0">
                <a:solidFill>
                  <a:prstClr val="black"/>
                </a:solidFill>
                <a:cs typeface="Arial"/>
              </a:rPr>
              <a:t>推广</a:t>
            </a:r>
            <a:endParaRPr lang="en-US" sz="3200" b="1" dirty="0" smtClean="0">
              <a:solidFill>
                <a:prstClr val="black"/>
              </a:solidFill>
              <a:cs typeface="Arial"/>
            </a:endParaRPr>
          </a:p>
          <a:p>
            <a:pPr algn="ctr" defTabSz="457200"/>
            <a:r>
              <a:rPr lang="en-US" sz="3200" b="1" dirty="0" smtClean="0">
                <a:solidFill>
                  <a:prstClr val="black"/>
                </a:solidFill>
                <a:cs typeface="Arial"/>
              </a:rPr>
              <a:t>Scale </a:t>
            </a:r>
            <a:r>
              <a:rPr lang="en-US" sz="3200" b="1" dirty="0">
                <a:solidFill>
                  <a:prstClr val="black"/>
                </a:solidFill>
                <a:cs typeface="Arial"/>
              </a:rPr>
              <a:t>It</a:t>
            </a:r>
            <a:endParaRPr lang="en-US" sz="2400" b="1" dirty="0">
              <a:solidFill>
                <a:prstClr val="black"/>
              </a:solidFill>
              <a:cs typeface="Arial"/>
            </a:endParaRPr>
          </a:p>
        </p:txBody>
      </p:sp>
      <p:sp>
        <p:nvSpPr>
          <p:cNvPr id="14" name="TextBox 13"/>
          <p:cNvSpPr txBox="1"/>
          <p:nvPr/>
        </p:nvSpPr>
        <p:spPr>
          <a:xfrm>
            <a:off x="3452429" y="1996691"/>
            <a:ext cx="2135349" cy="1077218"/>
          </a:xfrm>
          <a:prstGeom prst="rect">
            <a:avLst/>
          </a:prstGeom>
          <a:solidFill>
            <a:srgbClr val="FDB913"/>
          </a:solidFill>
        </p:spPr>
        <p:txBody>
          <a:bodyPr wrap="square" rtlCol="0">
            <a:spAutoFit/>
          </a:bodyPr>
          <a:lstStyle/>
          <a:p>
            <a:pPr algn="ctr" defTabSz="457200"/>
            <a:r>
              <a:rPr lang="zh-CN" altLang="en-US" sz="3200" b="1" dirty="0" smtClean="0">
                <a:solidFill>
                  <a:prstClr val="black"/>
                </a:solidFill>
                <a:cs typeface="Arial"/>
              </a:rPr>
              <a:t>改变</a:t>
            </a:r>
            <a:endParaRPr lang="en-US" sz="3200" b="1" dirty="0" smtClean="0">
              <a:solidFill>
                <a:prstClr val="black"/>
              </a:solidFill>
              <a:cs typeface="Arial"/>
            </a:endParaRPr>
          </a:p>
          <a:p>
            <a:pPr algn="ctr" defTabSz="457200"/>
            <a:r>
              <a:rPr lang="en-US" sz="3200" b="1" dirty="0" smtClean="0">
                <a:solidFill>
                  <a:prstClr val="black"/>
                </a:solidFill>
                <a:cs typeface="Arial"/>
              </a:rPr>
              <a:t>Change </a:t>
            </a:r>
            <a:r>
              <a:rPr lang="en-US" sz="3200" b="1" dirty="0">
                <a:solidFill>
                  <a:prstClr val="black"/>
                </a:solidFill>
                <a:cs typeface="Arial"/>
              </a:rPr>
              <a:t>It</a:t>
            </a:r>
            <a:endParaRPr lang="en-US" sz="2400" b="1" dirty="0">
              <a:solidFill>
                <a:prstClr val="black"/>
              </a:solidFill>
              <a:cs typeface="Arial"/>
            </a:endParaRPr>
          </a:p>
        </p:txBody>
      </p:sp>
      <p:sp>
        <p:nvSpPr>
          <p:cNvPr id="19" name="TextBox 18"/>
          <p:cNvSpPr txBox="1"/>
          <p:nvPr/>
        </p:nvSpPr>
        <p:spPr>
          <a:xfrm>
            <a:off x="558801" y="1979483"/>
            <a:ext cx="1758088" cy="1077218"/>
          </a:xfrm>
          <a:prstGeom prst="rect">
            <a:avLst/>
          </a:prstGeom>
          <a:solidFill>
            <a:srgbClr val="FDB913"/>
          </a:solidFill>
        </p:spPr>
        <p:txBody>
          <a:bodyPr wrap="square" rtlCol="0">
            <a:spAutoFit/>
          </a:bodyPr>
          <a:lstStyle/>
          <a:p>
            <a:pPr algn="ctr" defTabSz="457200"/>
            <a:r>
              <a:rPr lang="zh-CN" altLang="en-US" sz="3200" b="1" dirty="0">
                <a:solidFill>
                  <a:prstClr val="black"/>
                </a:solidFill>
                <a:cs typeface="Arial"/>
              </a:rPr>
              <a:t>量化</a:t>
            </a:r>
            <a:endParaRPr lang="en-US" sz="3200" b="1" dirty="0">
              <a:solidFill>
                <a:prstClr val="black"/>
              </a:solidFill>
              <a:cs typeface="Arial"/>
            </a:endParaRPr>
          </a:p>
          <a:p>
            <a:pPr algn="ctr" defTabSz="457200"/>
            <a:r>
              <a:rPr lang="en-US" sz="3200" b="1" dirty="0" smtClean="0">
                <a:solidFill>
                  <a:prstClr val="black"/>
                </a:solidFill>
                <a:cs typeface="Arial"/>
              </a:rPr>
              <a:t>Count </a:t>
            </a:r>
            <a:r>
              <a:rPr lang="en-US" sz="3200" b="1" dirty="0">
                <a:solidFill>
                  <a:prstClr val="black"/>
                </a:solidFill>
                <a:cs typeface="Arial"/>
              </a:rPr>
              <a:t>It</a:t>
            </a:r>
          </a:p>
        </p:txBody>
      </p:sp>
      <p:sp>
        <p:nvSpPr>
          <p:cNvPr id="22" name="Text Box 54"/>
          <p:cNvSpPr txBox="1">
            <a:spLocks noChangeArrowheads="1"/>
          </p:cNvSpPr>
          <p:nvPr/>
        </p:nvSpPr>
        <p:spPr bwMode="auto">
          <a:xfrm>
            <a:off x="274320" y="274320"/>
            <a:ext cx="5829300" cy="954107"/>
          </a:xfrm>
          <a:prstGeom prst="rect">
            <a:avLst/>
          </a:prstGeom>
          <a:noFill/>
          <a:ln w="9525" algn="ctr">
            <a:noFill/>
            <a:miter lim="800000"/>
            <a:headEnd/>
            <a:tailEnd/>
          </a:ln>
        </p:spPr>
        <p:txBody>
          <a:bodyPr wrap="square">
            <a:spAutoFit/>
          </a:bodyPr>
          <a:lstStyle/>
          <a:p>
            <a:pPr defTabSz="457200">
              <a:defRPr/>
            </a:pPr>
            <a:r>
              <a:rPr lang="zh-CN" altLang="en-US" sz="2800" b="1" dirty="0" smtClean="0">
                <a:solidFill>
                  <a:srgbClr val="F0AB00"/>
                </a:solidFill>
                <a:latin typeface="+mj-lt"/>
                <a:cs typeface="Arial"/>
              </a:rPr>
              <a:t>我们的工作方法</a:t>
            </a:r>
            <a:endParaRPr lang="en-US" sz="2800" b="1" dirty="0" smtClean="0">
              <a:solidFill>
                <a:srgbClr val="F0AB00"/>
              </a:solidFill>
              <a:latin typeface="+mj-lt"/>
              <a:cs typeface="Arial"/>
            </a:endParaRPr>
          </a:p>
          <a:p>
            <a:pPr defTabSz="457200">
              <a:defRPr/>
            </a:pPr>
            <a:r>
              <a:rPr lang="en-US" sz="2800" b="1" dirty="0" smtClean="0">
                <a:solidFill>
                  <a:srgbClr val="F0AB00"/>
                </a:solidFill>
                <a:latin typeface="+mj-lt"/>
                <a:cs typeface="Arial"/>
              </a:rPr>
              <a:t>WRI’S APPROACH</a:t>
            </a:r>
            <a:endParaRPr lang="en-US" sz="2800" b="1" spc="-20" dirty="0">
              <a:solidFill>
                <a:prstClr val="black"/>
              </a:solidFill>
              <a:latin typeface="+mj-lt"/>
              <a:cs typeface="Arial"/>
            </a:endParaRPr>
          </a:p>
        </p:txBody>
      </p:sp>
      <p:sp>
        <p:nvSpPr>
          <p:cNvPr id="15" name="TextBox 14"/>
          <p:cNvSpPr txBox="1"/>
          <p:nvPr/>
        </p:nvSpPr>
        <p:spPr>
          <a:xfrm>
            <a:off x="152400" y="3178314"/>
            <a:ext cx="2741460" cy="1323439"/>
          </a:xfrm>
          <a:prstGeom prst="rect">
            <a:avLst/>
          </a:prstGeom>
          <a:noFill/>
        </p:spPr>
        <p:txBody>
          <a:bodyPr wrap="square" rtlCol="0">
            <a:spAutoFit/>
          </a:bodyPr>
          <a:lstStyle/>
          <a:p>
            <a:pPr algn="ctr" defTabSz="457200"/>
            <a:r>
              <a:rPr lang="zh-CN" altLang="en-US" sz="2000" dirty="0" smtClean="0">
                <a:solidFill>
                  <a:prstClr val="black"/>
                </a:solidFill>
              </a:rPr>
              <a:t>以成效至上的数据分析和工具</a:t>
            </a:r>
            <a:endParaRPr lang="en-US" sz="2000" dirty="0" smtClean="0">
              <a:solidFill>
                <a:prstClr val="black"/>
              </a:solidFill>
            </a:endParaRPr>
          </a:p>
          <a:p>
            <a:pPr algn="ctr" defTabSz="457200"/>
            <a:r>
              <a:rPr lang="en-US" sz="2000" dirty="0" smtClean="0">
                <a:solidFill>
                  <a:prstClr val="black"/>
                </a:solidFill>
              </a:rPr>
              <a:t>Managing </a:t>
            </a:r>
            <a:r>
              <a:rPr lang="en-US" sz="2000" dirty="0">
                <a:solidFill>
                  <a:prstClr val="black"/>
                </a:solidFill>
              </a:rPr>
              <a:t>for Results</a:t>
            </a:r>
          </a:p>
          <a:p>
            <a:pPr algn="ctr" defTabSz="457200"/>
            <a:r>
              <a:rPr lang="en-US" sz="2000" dirty="0">
                <a:solidFill>
                  <a:prstClr val="black"/>
                </a:solidFill>
              </a:rPr>
              <a:t>Data, Analysis &amp; Tools</a:t>
            </a:r>
          </a:p>
        </p:txBody>
      </p:sp>
      <p:sp>
        <p:nvSpPr>
          <p:cNvPr id="17" name="TextBox 16"/>
          <p:cNvSpPr txBox="1"/>
          <p:nvPr/>
        </p:nvSpPr>
        <p:spPr>
          <a:xfrm>
            <a:off x="6400800" y="3178314"/>
            <a:ext cx="2535277" cy="1323439"/>
          </a:xfrm>
          <a:prstGeom prst="rect">
            <a:avLst/>
          </a:prstGeom>
          <a:noFill/>
        </p:spPr>
        <p:txBody>
          <a:bodyPr wrap="square" rtlCol="0">
            <a:spAutoFit/>
          </a:bodyPr>
          <a:lstStyle/>
          <a:p>
            <a:pPr algn="ctr" defTabSz="457200"/>
            <a:r>
              <a:rPr lang="zh-CN" altLang="en-US" sz="2000" dirty="0" smtClean="0">
                <a:solidFill>
                  <a:prstClr val="black"/>
                </a:solidFill>
              </a:rPr>
              <a:t>提出系</a:t>
            </a:r>
            <a:r>
              <a:rPr lang="zh-CN" altLang="en-US" sz="2000" dirty="0">
                <a:solidFill>
                  <a:prstClr val="black"/>
                </a:solidFill>
              </a:rPr>
              <a:t>统性的建议</a:t>
            </a:r>
            <a:r>
              <a:rPr lang="zh-CN" altLang="en-US" sz="2000" dirty="0" smtClean="0">
                <a:solidFill>
                  <a:prstClr val="black"/>
                </a:solidFill>
              </a:rPr>
              <a:t>并</a:t>
            </a:r>
            <a:r>
              <a:rPr lang="zh-CN" altLang="en-US" sz="2000" dirty="0">
                <a:solidFill>
                  <a:prstClr val="black"/>
                </a:solidFill>
              </a:rPr>
              <a:t>进</a:t>
            </a:r>
            <a:r>
              <a:rPr lang="zh-CN" altLang="en-US" sz="2000" dirty="0" smtClean="0">
                <a:solidFill>
                  <a:prstClr val="black"/>
                </a:solidFill>
              </a:rPr>
              <a:t>行有效传播和沟通</a:t>
            </a:r>
            <a:endParaRPr lang="en-US" altLang="zh-CN" sz="2000" dirty="0">
              <a:solidFill>
                <a:prstClr val="black"/>
              </a:solidFill>
            </a:endParaRPr>
          </a:p>
          <a:p>
            <a:pPr algn="ctr" defTabSz="457200"/>
            <a:r>
              <a:rPr lang="en-US" sz="2000" dirty="0">
                <a:solidFill>
                  <a:prstClr val="black"/>
                </a:solidFill>
              </a:rPr>
              <a:t>Systemic Adoption</a:t>
            </a:r>
          </a:p>
          <a:p>
            <a:pPr algn="ctr" defTabSz="457200"/>
            <a:r>
              <a:rPr lang="en-US" sz="2000" dirty="0">
                <a:solidFill>
                  <a:prstClr val="black"/>
                </a:solidFill>
              </a:rPr>
              <a:t>&amp; Communications</a:t>
            </a:r>
          </a:p>
        </p:txBody>
      </p:sp>
      <p:sp>
        <p:nvSpPr>
          <p:cNvPr id="20" name="TextBox 19"/>
          <p:cNvSpPr txBox="1"/>
          <p:nvPr/>
        </p:nvSpPr>
        <p:spPr>
          <a:xfrm>
            <a:off x="3307406" y="3178314"/>
            <a:ext cx="2636194" cy="1631216"/>
          </a:xfrm>
          <a:prstGeom prst="rect">
            <a:avLst/>
          </a:prstGeom>
          <a:noFill/>
        </p:spPr>
        <p:txBody>
          <a:bodyPr wrap="square" rtlCol="0">
            <a:spAutoFit/>
          </a:bodyPr>
          <a:lstStyle/>
          <a:p>
            <a:pPr algn="ctr" defTabSz="457200"/>
            <a:r>
              <a:rPr lang="zh-CN" altLang="en-US" sz="2000" dirty="0">
                <a:solidFill>
                  <a:prstClr val="black"/>
                </a:solidFill>
              </a:rPr>
              <a:t>开</a:t>
            </a:r>
            <a:r>
              <a:rPr lang="zh-CN" altLang="en-US" sz="2000" dirty="0" smtClean="0">
                <a:solidFill>
                  <a:prstClr val="black"/>
                </a:solidFill>
              </a:rPr>
              <a:t>展一些列活</a:t>
            </a:r>
            <a:r>
              <a:rPr lang="zh-CN" altLang="en-US" sz="2000" dirty="0">
                <a:solidFill>
                  <a:prstClr val="black"/>
                </a:solidFill>
              </a:rPr>
              <a:t>动</a:t>
            </a:r>
            <a:r>
              <a:rPr lang="zh-CN" altLang="en-US" sz="2000" dirty="0" smtClean="0">
                <a:solidFill>
                  <a:prstClr val="black"/>
                </a:solidFill>
              </a:rPr>
              <a:t>、对模式进行探索和检验、产生实质影</a:t>
            </a:r>
            <a:r>
              <a:rPr lang="zh-CN" altLang="en-US" sz="2000" dirty="0">
                <a:solidFill>
                  <a:prstClr val="black"/>
                </a:solidFill>
              </a:rPr>
              <a:t>响</a:t>
            </a:r>
            <a:endParaRPr lang="en-US" sz="2000" dirty="0">
              <a:solidFill>
                <a:prstClr val="black"/>
              </a:solidFill>
            </a:endParaRPr>
          </a:p>
          <a:p>
            <a:pPr algn="ctr" defTabSz="457200"/>
            <a:r>
              <a:rPr lang="en-US" sz="2000" dirty="0">
                <a:solidFill>
                  <a:prstClr val="black"/>
                </a:solidFill>
              </a:rPr>
              <a:t>Convening, Testing &amp; </a:t>
            </a:r>
            <a:r>
              <a:rPr lang="en-US" sz="2000" dirty="0" smtClean="0">
                <a:solidFill>
                  <a:prstClr val="black"/>
                </a:solidFill>
              </a:rPr>
              <a:t>Influencing</a:t>
            </a:r>
            <a:endParaRPr lang="en-US" sz="2000" dirty="0">
              <a:solidFill>
                <a:prstClr val="black"/>
              </a:solidFill>
            </a:endParaRPr>
          </a:p>
        </p:txBody>
      </p:sp>
      <p:sp>
        <p:nvSpPr>
          <p:cNvPr id="5" name="Right Arrow 4"/>
          <p:cNvSpPr/>
          <p:nvPr/>
        </p:nvSpPr>
        <p:spPr>
          <a:xfrm>
            <a:off x="2511119" y="2128804"/>
            <a:ext cx="765481" cy="3095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ight Arrow 24"/>
          <p:cNvSpPr/>
          <p:nvPr/>
        </p:nvSpPr>
        <p:spPr>
          <a:xfrm>
            <a:off x="5787719" y="2133600"/>
            <a:ext cx="765481" cy="3095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9" name="Picture 28"/>
          <p:cNvPicPr>
            <a:picLocks noChangeAspect="1"/>
          </p:cNvPicPr>
          <p:nvPr/>
        </p:nvPicPr>
        <p:blipFill>
          <a:blip r:embed="rId3"/>
          <a:stretch>
            <a:fillRect/>
          </a:stretch>
        </p:blipFill>
        <p:spPr>
          <a:xfrm>
            <a:off x="5410200" y="6400800"/>
            <a:ext cx="3352800" cy="274929"/>
          </a:xfrm>
          <a:prstGeom prst="rect">
            <a:avLst/>
          </a:prstGeom>
        </p:spPr>
      </p:pic>
      <p:cxnSp>
        <p:nvCxnSpPr>
          <p:cNvPr id="18" name="Straight Connector 17"/>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746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9" grpId="0" animBg="1"/>
      <p:bldP spid="15" grpId="0"/>
      <p:bldP spid="17" grpId="0"/>
      <p:bldP spid="20" grpId="0"/>
      <p:bldP spid="5"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5760" y="6400800"/>
            <a:ext cx="6487016" cy="261610"/>
          </a:xfrm>
          <a:prstGeom prst="rect">
            <a:avLst/>
          </a:prstGeom>
          <a:noFill/>
        </p:spPr>
        <p:txBody>
          <a:bodyPr wrap="square" rtlCol="0">
            <a:spAutoFit/>
          </a:bodyPr>
          <a:lstStyle/>
          <a:p>
            <a:pPr defTabSz="457200"/>
            <a:r>
              <a:rPr lang="en-US" sz="1100" dirty="0">
                <a:solidFill>
                  <a:prstClr val="black"/>
                </a:solidFill>
                <a:latin typeface="Arial" pitchFamily="34" charset="0"/>
                <a:cs typeface="Arial" pitchFamily="34" charset="0"/>
              </a:rPr>
              <a:t>(World Bank reports, 2005-2012)</a:t>
            </a:r>
          </a:p>
        </p:txBody>
      </p:sp>
      <p:graphicFrame>
        <p:nvGraphicFramePr>
          <p:cNvPr id="10" name="Chart 9"/>
          <p:cNvGraphicFramePr>
            <a:graphicFrameLocks/>
          </p:cNvGraphicFramePr>
          <p:nvPr>
            <p:extLst>
              <p:ext uri="{D42A27DB-BD31-4B8C-83A1-F6EECF244321}">
                <p14:modId xmlns:p14="http://schemas.microsoft.com/office/powerpoint/2010/main" val="3667422282"/>
              </p:ext>
            </p:extLst>
          </p:nvPr>
        </p:nvGraphicFramePr>
        <p:xfrm>
          <a:off x="1018946" y="1982010"/>
          <a:ext cx="7286853" cy="428011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a:stretch>
            <a:fillRect/>
          </a:stretch>
        </p:blipFill>
        <p:spPr>
          <a:xfrm>
            <a:off x="5410200" y="6400800"/>
            <a:ext cx="3352800" cy="274929"/>
          </a:xfrm>
          <a:prstGeom prst="rect">
            <a:avLst/>
          </a:prstGeom>
        </p:spPr>
      </p:pic>
      <p:sp>
        <p:nvSpPr>
          <p:cNvPr id="2" name="Rectangle 1"/>
          <p:cNvSpPr/>
          <p:nvPr/>
        </p:nvSpPr>
        <p:spPr>
          <a:xfrm>
            <a:off x="332808" y="304800"/>
            <a:ext cx="7972991" cy="1815882"/>
          </a:xfrm>
          <a:prstGeom prst="rect">
            <a:avLst/>
          </a:prstGeom>
        </p:spPr>
        <p:txBody>
          <a:bodyPr wrap="square">
            <a:spAutoFit/>
          </a:bodyPr>
          <a:lstStyle/>
          <a:p>
            <a:pPr defTabSz="457200"/>
            <a:r>
              <a:rPr lang="zh-CN" altLang="en-US" sz="2800" b="1" dirty="0">
                <a:solidFill>
                  <a:srgbClr val="F0AB00"/>
                </a:solidFill>
                <a:latin typeface="Arial" panose="020B0604020202020204" pitchFamily="34" charset="0"/>
                <a:ea typeface="黑体" panose="02010609060101010101" pitchFamily="49" charset="-122"/>
                <a:cs typeface="Arial" panose="020B0604020202020204" pitchFamily="34" charset="0"/>
              </a:rPr>
              <a:t>有限的资源</a:t>
            </a:r>
            <a:endParaRPr lang="en-US" sz="2800" b="1" dirty="0">
              <a:solidFill>
                <a:srgbClr val="F0AB00"/>
              </a:solidFill>
              <a:latin typeface="Arial" panose="020B0604020202020204" pitchFamily="34" charset="0"/>
              <a:ea typeface="黑体" panose="02010609060101010101" pitchFamily="49" charset="-122"/>
              <a:cs typeface="Arial" panose="020B0604020202020204" pitchFamily="34" charset="0"/>
            </a:endParaRPr>
          </a:p>
          <a:p>
            <a:pPr defTabSz="457200"/>
            <a:r>
              <a:rPr lang="en-US" sz="2800" b="1" dirty="0" smtClean="0">
                <a:solidFill>
                  <a:srgbClr val="F0AB00"/>
                </a:solidFill>
                <a:latin typeface="Arial" panose="020B0604020202020204" pitchFamily="34" charset="0"/>
                <a:ea typeface="黑体" panose="02010609060101010101" pitchFamily="49" charset="-122"/>
                <a:cs typeface="Arial" panose="020B0604020202020204" pitchFamily="34" charset="0"/>
              </a:rPr>
              <a:t>LIMITED RESOURCES</a:t>
            </a:r>
          </a:p>
          <a:p>
            <a:pPr defTabSz="457200"/>
            <a:r>
              <a:rPr lang="zh-CN" altLang="en-US" sz="2800" b="1" dirty="0" smtClean="0">
                <a:solidFill>
                  <a:srgbClr val="000000"/>
                </a:solidFill>
                <a:latin typeface="Arial" panose="020B0604020202020204" pitchFamily="34" charset="0"/>
                <a:ea typeface="黑体" panose="02010609060101010101" pitchFamily="49" charset="-122"/>
                <a:cs typeface="Arial" panose="020B0604020202020204" pitchFamily="34" charset="0"/>
              </a:rPr>
              <a:t>全球消耗总量占比</a:t>
            </a:r>
            <a:endParaRPr lang="en-US" altLang="zh-CN" sz="2800" b="1" dirty="0" smtClean="0">
              <a:solidFill>
                <a:srgbClr val="000000"/>
              </a:solidFill>
              <a:latin typeface="Arial" panose="020B0604020202020204" pitchFamily="34" charset="0"/>
              <a:ea typeface="黑体" panose="02010609060101010101" pitchFamily="49" charset="-122"/>
              <a:cs typeface="Arial" panose="020B0604020202020204" pitchFamily="34" charset="0"/>
            </a:endParaRPr>
          </a:p>
          <a:p>
            <a:pPr defTabSz="457200"/>
            <a:r>
              <a:rPr lang="en-US" sz="2800" b="1" dirty="0" smtClean="0">
                <a:solidFill>
                  <a:srgbClr val="000000"/>
                </a:solidFill>
                <a:latin typeface="Arial" panose="020B0604020202020204" pitchFamily="34" charset="0"/>
                <a:cs typeface="Arial" panose="020B0604020202020204" pitchFamily="34" charset="0"/>
              </a:rPr>
              <a:t>PERCENTAGE OF GLOBAL CONSUMPTION</a:t>
            </a:r>
          </a:p>
        </p:txBody>
      </p:sp>
    </p:spTree>
    <p:extLst>
      <p:ext uri="{BB962C8B-B14F-4D97-AF65-F5344CB8AC3E}">
        <p14:creationId xmlns:p14="http://schemas.microsoft.com/office/powerpoint/2010/main" val="185541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41325" y="6262688"/>
            <a:ext cx="8318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4819" name="Picture 8" descr="Gold-Bl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6457950"/>
            <a:ext cx="2774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p:cNvPicPr>
            <a:picLocks noChangeAspect="1" noChangeArrowheads="1"/>
          </p:cNvPicPr>
          <p:nvPr/>
        </p:nvPicPr>
        <p:blipFill>
          <a:blip r:embed="rId4">
            <a:extLst>
              <a:ext uri="{28A0092B-C50C-407E-A947-70E740481C1C}">
                <a14:useLocalDpi xmlns:a14="http://schemas.microsoft.com/office/drawing/2010/main" val="0"/>
              </a:ext>
            </a:extLst>
          </a:blip>
          <a:srcRect l="16953"/>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itle 1"/>
          <p:cNvSpPr>
            <a:spLocks noGrp="1"/>
          </p:cNvSpPr>
          <p:nvPr>
            <p:ph type="title"/>
          </p:nvPr>
        </p:nvSpPr>
        <p:spPr>
          <a:xfrm>
            <a:off x="-14416" y="3904833"/>
            <a:ext cx="3657600" cy="1928813"/>
          </a:xfrm>
        </p:spPr>
        <p:txBody>
          <a:bodyPr/>
          <a:lstStyle/>
          <a:p>
            <a:pPr eaLnBrk="1" hangingPunct="1"/>
            <a:r>
              <a:rPr lang="zh-CN" altLang="en-US" b="1" dirty="0" smtClean="0">
                <a:latin typeface="黑体" pitchFamily="49" charset="-122"/>
                <a:ea typeface="黑体" pitchFamily="49" charset="-122"/>
                <a:cs typeface="Arial" pitchFamily="34" charset="0"/>
              </a:rPr>
              <a:t>谢谢</a:t>
            </a:r>
            <a:r>
              <a:rPr lang="en-US" altLang="zh-CN" dirty="0" smtClean="0">
                <a:latin typeface="黑体" pitchFamily="49" charset="-122"/>
                <a:ea typeface="黑体" pitchFamily="49" charset="-122"/>
                <a:cs typeface="Arial" pitchFamily="34" charset="0"/>
              </a:rPr>
              <a:t/>
            </a:r>
            <a:br>
              <a:rPr lang="en-US" altLang="zh-CN" dirty="0" smtClean="0">
                <a:latin typeface="黑体" pitchFamily="49" charset="-122"/>
                <a:ea typeface="黑体" pitchFamily="49" charset="-122"/>
                <a:cs typeface="Arial" pitchFamily="34" charset="0"/>
              </a:rPr>
            </a:br>
            <a:r>
              <a:rPr lang="en-US" altLang="zh-CN" b="1" i="1" dirty="0" smtClean="0">
                <a:latin typeface="Arial" pitchFamily="34" charset="0"/>
                <a:ea typeface="黑体" pitchFamily="49" charset="-122"/>
                <a:cs typeface="Arial" pitchFamily="34" charset="0"/>
              </a:rPr>
              <a:t>Thank you</a:t>
            </a:r>
            <a:r>
              <a:rPr lang="zh-CN" altLang="en-US" b="1" i="1" dirty="0" smtClean="0">
                <a:latin typeface="Arial" pitchFamily="34" charset="0"/>
                <a:ea typeface="黑体" pitchFamily="49" charset="-122"/>
                <a:cs typeface="Arial" pitchFamily="34" charset="0"/>
              </a:rPr>
              <a:t>！</a:t>
            </a:r>
            <a:r>
              <a:rPr lang="en-US" altLang="zh-CN" dirty="0" smtClean="0">
                <a:latin typeface="Arial" pitchFamily="34" charset="0"/>
                <a:ea typeface="黑体" pitchFamily="49" charset="-122"/>
                <a:cs typeface="Arial" pitchFamily="34" charset="0"/>
              </a:rPr>
              <a:t/>
            </a:r>
            <a:br>
              <a:rPr lang="en-US" altLang="zh-CN" dirty="0" smtClean="0">
                <a:latin typeface="Arial" pitchFamily="34" charset="0"/>
                <a:ea typeface="黑体" pitchFamily="49" charset="-122"/>
                <a:cs typeface="Arial" pitchFamily="34" charset="0"/>
              </a:rPr>
            </a:br>
            <a:r>
              <a:rPr lang="en-US" altLang="zh-CN" sz="2200" dirty="0" smtClean="0">
                <a:latin typeface="Arial" pitchFamily="34" charset="0"/>
                <a:ea typeface="黑体" pitchFamily="49" charset="-122"/>
                <a:cs typeface="Arial" pitchFamily="34" charset="0"/>
              </a:rPr>
              <a:t>www.wri.org</a:t>
            </a:r>
          </a:p>
        </p:txBody>
      </p:sp>
      <p:pic>
        <p:nvPicPr>
          <p:cNvPr id="7" name="Picture 6" descr="Reversed-GoldBackgrou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597" y="-1"/>
            <a:ext cx="2805487" cy="1322498"/>
          </a:xfrm>
          <a:prstGeom prst="rect">
            <a:avLst/>
          </a:prstGeom>
        </p:spPr>
      </p:pic>
      <p:cxnSp>
        <p:nvCxnSpPr>
          <p:cNvPr id="9" name="Straight Connector 8"/>
          <p:cNvCxnSpPr/>
          <p:nvPr/>
        </p:nvCxnSpPr>
        <p:spPr>
          <a:xfrm>
            <a:off x="440597" y="6262128"/>
            <a:ext cx="83195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760" y="6262128"/>
            <a:ext cx="8423173" cy="523220"/>
          </a:xfrm>
          <a:prstGeom prst="rect">
            <a:avLst/>
          </a:prstGeom>
          <a:noFill/>
        </p:spPr>
        <p:txBody>
          <a:bodyPr wrap="square" rtlCol="0">
            <a:spAutoFit/>
          </a:bodyPr>
          <a:lstStyle/>
          <a:p>
            <a:r>
              <a:rPr lang="zh-CN" altLang="en-US" sz="1400" dirty="0" smtClean="0">
                <a:solidFill>
                  <a:prstClr val="white"/>
                </a:solidFill>
                <a:latin typeface="Arial" pitchFamily="34" charset="0"/>
                <a:cs typeface="Arial" pitchFamily="34" charset="0"/>
              </a:rPr>
              <a:t>中国环境与发展国际合作委员会年会 </a:t>
            </a:r>
            <a:r>
              <a:rPr lang="en-US" altLang="zh-CN" sz="1400" dirty="0" smtClean="0">
                <a:solidFill>
                  <a:prstClr val="white"/>
                </a:solidFill>
                <a:latin typeface="Arial" pitchFamily="34" charset="0"/>
                <a:cs typeface="Arial" pitchFamily="34" charset="0"/>
              </a:rPr>
              <a:t>| </a:t>
            </a:r>
            <a:r>
              <a:rPr lang="zh-CN" altLang="en-US" sz="1400" dirty="0" smtClean="0">
                <a:solidFill>
                  <a:prstClr val="white"/>
                </a:solidFill>
                <a:latin typeface="Arial" pitchFamily="34" charset="0"/>
                <a:cs typeface="Arial" pitchFamily="34" charset="0"/>
              </a:rPr>
              <a:t>北京       </a:t>
            </a:r>
            <a:r>
              <a:rPr lang="en-US" sz="1400" dirty="0" smtClean="0">
                <a:solidFill>
                  <a:prstClr val="white"/>
                </a:solidFill>
                <a:latin typeface="Arial" pitchFamily="34" charset="0"/>
                <a:cs typeface="Arial" pitchFamily="34" charset="0"/>
              </a:rPr>
              <a:t>CCICED </a:t>
            </a:r>
            <a:r>
              <a:rPr lang="en-US" sz="1400" dirty="0">
                <a:solidFill>
                  <a:prstClr val="white"/>
                </a:solidFill>
                <a:latin typeface="Arial" pitchFamily="34" charset="0"/>
                <a:cs typeface="Arial" pitchFamily="34" charset="0"/>
              </a:rPr>
              <a:t>Annual Meeting | Beijing, </a:t>
            </a:r>
            <a:r>
              <a:rPr lang="en-US" sz="1400" dirty="0" smtClean="0">
                <a:solidFill>
                  <a:prstClr val="white"/>
                </a:solidFill>
                <a:latin typeface="Arial" pitchFamily="34" charset="0"/>
                <a:cs typeface="Arial" pitchFamily="34" charset="0"/>
              </a:rPr>
              <a:t>China           </a:t>
            </a:r>
            <a:endParaRPr lang="en-US" sz="1400" dirty="0">
              <a:solidFill>
                <a:prstClr val="white"/>
              </a:solidFill>
              <a:latin typeface="Arial" pitchFamily="34" charset="0"/>
              <a:cs typeface="Arial" pitchFamily="34" charset="0"/>
            </a:endParaRPr>
          </a:p>
          <a:p>
            <a:r>
              <a:rPr lang="en-US" sz="1400" dirty="0" smtClean="0">
                <a:solidFill>
                  <a:prstClr val="white"/>
                </a:solidFill>
                <a:latin typeface="Arial" pitchFamily="34" charset="0"/>
                <a:cs typeface="Arial" pitchFamily="34" charset="0"/>
              </a:rPr>
              <a:t>2013</a:t>
            </a:r>
            <a:r>
              <a:rPr lang="zh-CN" altLang="en-US" sz="1400" dirty="0" smtClean="0">
                <a:solidFill>
                  <a:prstClr val="white"/>
                </a:solidFill>
                <a:latin typeface="Arial" pitchFamily="34" charset="0"/>
                <a:cs typeface="Arial" pitchFamily="34" charset="0"/>
              </a:rPr>
              <a:t>年</a:t>
            </a:r>
            <a:r>
              <a:rPr lang="en-US" altLang="zh-CN" sz="1400" dirty="0" smtClean="0">
                <a:solidFill>
                  <a:prstClr val="white"/>
                </a:solidFill>
                <a:latin typeface="Arial" pitchFamily="34" charset="0"/>
                <a:cs typeface="Arial" pitchFamily="34" charset="0"/>
              </a:rPr>
              <a:t>11</a:t>
            </a:r>
            <a:r>
              <a:rPr lang="zh-CN" altLang="en-US" sz="1400" dirty="0" smtClean="0">
                <a:solidFill>
                  <a:prstClr val="white"/>
                </a:solidFill>
                <a:latin typeface="Arial" pitchFamily="34" charset="0"/>
                <a:cs typeface="Arial" pitchFamily="34" charset="0"/>
              </a:rPr>
              <a:t>月</a:t>
            </a:r>
            <a:r>
              <a:rPr lang="en-US" altLang="zh-CN" sz="1400" dirty="0" smtClean="0">
                <a:solidFill>
                  <a:prstClr val="white"/>
                </a:solidFill>
                <a:latin typeface="Arial" pitchFamily="34" charset="0"/>
                <a:cs typeface="Arial" pitchFamily="34" charset="0"/>
              </a:rPr>
              <a:t>14</a:t>
            </a:r>
            <a:r>
              <a:rPr lang="zh-CN" altLang="en-US" sz="1400" dirty="0" smtClean="0">
                <a:solidFill>
                  <a:prstClr val="white"/>
                </a:solidFill>
                <a:latin typeface="Arial" pitchFamily="34" charset="0"/>
                <a:cs typeface="Arial" pitchFamily="34" charset="0"/>
              </a:rPr>
              <a:t>日                                                 </a:t>
            </a:r>
            <a:r>
              <a:rPr lang="en-US" sz="1400" dirty="0" smtClean="0">
                <a:solidFill>
                  <a:prstClr val="white"/>
                </a:solidFill>
                <a:latin typeface="Arial" pitchFamily="34" charset="0"/>
                <a:cs typeface="Arial" pitchFamily="34" charset="0"/>
              </a:rPr>
              <a:t>November 14, </a:t>
            </a:r>
            <a:r>
              <a:rPr lang="en-US" sz="1400" dirty="0">
                <a:solidFill>
                  <a:prstClr val="white"/>
                </a:solidFill>
                <a:latin typeface="Arial" pitchFamily="34" charset="0"/>
                <a:cs typeface="Arial" pitchFamily="34" charset="0"/>
              </a:rPr>
              <a:t>2013</a:t>
            </a:r>
          </a:p>
        </p:txBody>
      </p:sp>
      <p:sp>
        <p:nvSpPr>
          <p:cNvPr id="11" name="TextBox 10"/>
          <p:cNvSpPr txBox="1"/>
          <p:nvPr/>
        </p:nvSpPr>
        <p:spPr>
          <a:xfrm>
            <a:off x="289560" y="5833646"/>
            <a:ext cx="7559040" cy="338554"/>
          </a:xfrm>
          <a:prstGeom prst="rect">
            <a:avLst/>
          </a:prstGeom>
          <a:noFill/>
        </p:spPr>
        <p:txBody>
          <a:bodyPr wrap="square" rtlCol="0">
            <a:spAutoFit/>
          </a:bodyPr>
          <a:lstStyle/>
          <a:p>
            <a:r>
              <a:rPr lang="zh-CN" altLang="en-US" sz="1600" i="1" dirty="0">
                <a:solidFill>
                  <a:prstClr val="white"/>
                </a:solidFill>
                <a:latin typeface="Arial" pitchFamily="34" charset="0"/>
                <a:cs typeface="Arial" pitchFamily="34" charset="0"/>
              </a:rPr>
              <a:t>安德鲁</a:t>
            </a:r>
            <a:r>
              <a:rPr lang="zh-CN" altLang="en-US" sz="1600" i="1" dirty="0">
                <a:solidFill>
                  <a:prstClr val="white"/>
                </a:solidFill>
                <a:latin typeface="Arial" pitchFamily="34" charset="0"/>
                <a:cs typeface="Arial" pitchFamily="34" charset="0"/>
                <a:sym typeface="Wingdings"/>
              </a:rPr>
              <a:t>斯蒂尔博士  </a:t>
            </a:r>
            <a:r>
              <a:rPr lang="zh-CN" altLang="en-US" sz="1600" i="1" dirty="0" smtClean="0">
                <a:solidFill>
                  <a:prstClr val="white"/>
                </a:solidFill>
                <a:latin typeface="Arial" pitchFamily="34" charset="0"/>
                <a:cs typeface="Arial" pitchFamily="34" charset="0"/>
                <a:sym typeface="Wingdings"/>
              </a:rPr>
              <a:t>  主</a:t>
            </a:r>
            <a:r>
              <a:rPr lang="zh-CN" altLang="en-US" sz="1600" i="1" dirty="0">
                <a:solidFill>
                  <a:prstClr val="white"/>
                </a:solidFill>
                <a:latin typeface="Arial" pitchFamily="34" charset="0"/>
                <a:cs typeface="Arial" pitchFamily="34" charset="0"/>
                <a:sym typeface="Wingdings"/>
              </a:rPr>
              <a:t>席兼执行总</a:t>
            </a:r>
            <a:r>
              <a:rPr lang="zh-CN" altLang="en-US" sz="1600" i="1" dirty="0" smtClean="0">
                <a:solidFill>
                  <a:prstClr val="white"/>
                </a:solidFill>
                <a:latin typeface="Arial" pitchFamily="34" charset="0"/>
                <a:cs typeface="Arial" pitchFamily="34" charset="0"/>
                <a:sym typeface="Wingdings"/>
              </a:rPr>
              <a:t>裁</a:t>
            </a:r>
            <a:r>
              <a:rPr lang="en-US" altLang="zh-CN" sz="1600" i="1" dirty="0" smtClean="0">
                <a:solidFill>
                  <a:prstClr val="white"/>
                </a:solidFill>
                <a:latin typeface="Arial" pitchFamily="34" charset="0"/>
                <a:cs typeface="Arial" pitchFamily="34" charset="0"/>
                <a:sym typeface="Wingdings"/>
              </a:rPr>
              <a:t>       </a:t>
            </a:r>
            <a:r>
              <a:rPr lang="en-US" sz="1600" i="1" dirty="0" smtClean="0">
                <a:solidFill>
                  <a:prstClr val="white"/>
                </a:solidFill>
                <a:latin typeface="Arial" pitchFamily="34" charset="0"/>
                <a:cs typeface="Arial" pitchFamily="34" charset="0"/>
              </a:rPr>
              <a:t>Andrew </a:t>
            </a:r>
            <a:r>
              <a:rPr lang="en-US" sz="1600" i="1" dirty="0">
                <a:solidFill>
                  <a:prstClr val="white"/>
                </a:solidFill>
                <a:latin typeface="Arial" pitchFamily="34" charset="0"/>
                <a:cs typeface="Arial" pitchFamily="34" charset="0"/>
              </a:rPr>
              <a:t>Steer, </a:t>
            </a:r>
            <a:r>
              <a:rPr lang="en-US" sz="1600" i="1" dirty="0" smtClean="0">
                <a:solidFill>
                  <a:prstClr val="white"/>
                </a:solidFill>
                <a:latin typeface="Arial" pitchFamily="34" charset="0"/>
                <a:cs typeface="Arial" pitchFamily="34" charset="0"/>
              </a:rPr>
              <a:t>           President </a:t>
            </a:r>
            <a:r>
              <a:rPr lang="en-US" sz="1600" i="1" dirty="0">
                <a:solidFill>
                  <a:prstClr val="white"/>
                </a:solidFill>
                <a:latin typeface="Arial" pitchFamily="34" charset="0"/>
                <a:cs typeface="Arial" pitchFamily="34" charset="0"/>
              </a:rPr>
              <a:t>&amp; </a:t>
            </a:r>
            <a:r>
              <a:rPr lang="en-US" sz="1600" i="1" dirty="0" smtClean="0">
                <a:solidFill>
                  <a:prstClr val="white"/>
                </a:solidFill>
                <a:latin typeface="Arial" pitchFamily="34" charset="0"/>
                <a:cs typeface="Arial" pitchFamily="34" charset="0"/>
              </a:rPr>
              <a:t>CEO</a:t>
            </a:r>
            <a:endParaRPr lang="en-US" sz="160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2213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 y="274320"/>
            <a:ext cx="8786871" cy="954107"/>
          </a:xfrm>
          <a:prstGeom prst="rect">
            <a:avLst/>
          </a:prstGeom>
          <a:noFill/>
        </p:spPr>
        <p:txBody>
          <a:bodyPr wrap="square" rtlCol="0">
            <a:spAutoFit/>
          </a:bodyPr>
          <a:lstStyle/>
          <a:p>
            <a:pPr defTabSz="457200"/>
            <a:r>
              <a:rPr lang="zh-CN" altLang="en-US" sz="2800" b="1" dirty="0" smtClean="0">
                <a:solidFill>
                  <a:srgbClr val="F0AB00"/>
                </a:solidFill>
                <a:latin typeface="黑体" panose="02010609060101010101" pitchFamily="49" charset="-122"/>
                <a:ea typeface="黑体" panose="02010609060101010101" pitchFamily="49" charset="-122"/>
                <a:cs typeface="Arial"/>
              </a:rPr>
              <a:t>建立全球工作网络</a:t>
            </a:r>
            <a:endParaRPr lang="en-US" sz="2800" b="1" dirty="0" smtClean="0">
              <a:solidFill>
                <a:srgbClr val="F0AB00"/>
              </a:solidFill>
              <a:latin typeface="黑体" panose="02010609060101010101" pitchFamily="49" charset="-122"/>
              <a:ea typeface="黑体" panose="02010609060101010101" pitchFamily="49" charset="-122"/>
              <a:cs typeface="Arial"/>
            </a:endParaRPr>
          </a:p>
          <a:p>
            <a:pPr defTabSz="457200"/>
            <a:r>
              <a:rPr lang="en-US" sz="2800" b="1" dirty="0" smtClean="0">
                <a:solidFill>
                  <a:srgbClr val="F0AB00"/>
                </a:solidFill>
                <a:latin typeface="Arial"/>
                <a:cs typeface="Arial"/>
              </a:rPr>
              <a:t>WRI’s COUNTRY NETWORK</a:t>
            </a:r>
            <a:endParaRPr lang="en-US" sz="2800" b="1" dirty="0">
              <a:solidFill>
                <a:srgbClr val="F0AB00"/>
              </a:solidFill>
              <a:latin typeface="Arial"/>
              <a:cs typeface="Arial"/>
            </a:endParaRPr>
          </a:p>
        </p:txBody>
      </p:sp>
      <p:pic>
        <p:nvPicPr>
          <p:cNvPr id="9" name="Picture 8" descr="Gold-Black.png"/>
          <p:cNvPicPr>
            <a:picLocks noChangeAspect="1"/>
          </p:cNvPicPr>
          <p:nvPr/>
        </p:nvPicPr>
        <p:blipFill>
          <a:blip r:embed="rId3" cstate="email"/>
          <a:stretch>
            <a:fillRect/>
          </a:stretch>
        </p:blipFill>
        <p:spPr>
          <a:xfrm>
            <a:off x="5991398" y="6458922"/>
            <a:ext cx="2774933" cy="224846"/>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143000"/>
            <a:ext cx="87153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5-Point Star 11"/>
          <p:cNvSpPr/>
          <p:nvPr/>
        </p:nvSpPr>
        <p:spPr>
          <a:xfrm>
            <a:off x="4315848" y="2620882"/>
            <a:ext cx="137599" cy="140585"/>
          </a:xfrm>
          <a:prstGeom prst="star5">
            <a:avLst/>
          </a:prstGeom>
          <a:solidFill>
            <a:srgbClr val="F0AB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a:solidFill>
                <a:srgbClr val="FFFFFE"/>
              </a:solidFill>
            </a:endParaRPr>
          </a:p>
        </p:txBody>
      </p:sp>
      <p:sp>
        <p:nvSpPr>
          <p:cNvPr id="13" name="5-Point Star 12"/>
          <p:cNvSpPr/>
          <p:nvPr/>
        </p:nvSpPr>
        <p:spPr>
          <a:xfrm>
            <a:off x="5026048" y="3950585"/>
            <a:ext cx="137599" cy="140585"/>
          </a:xfrm>
          <a:prstGeom prst="star5">
            <a:avLst/>
          </a:prstGeom>
          <a:solidFill>
            <a:srgbClr val="F0AB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a:solidFill>
                <a:srgbClr val="FFFFFE"/>
              </a:solidFill>
            </a:endParaRPr>
          </a:p>
        </p:txBody>
      </p:sp>
      <p:sp>
        <p:nvSpPr>
          <p:cNvPr id="14" name="5-Point Star 13"/>
          <p:cNvSpPr/>
          <p:nvPr/>
        </p:nvSpPr>
        <p:spPr>
          <a:xfrm>
            <a:off x="6533635" y="4046863"/>
            <a:ext cx="137599" cy="140585"/>
          </a:xfrm>
          <a:prstGeom prst="star5">
            <a:avLst/>
          </a:prstGeom>
          <a:solidFill>
            <a:srgbClr val="F0AB00"/>
          </a:solid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a:solidFill>
                <a:srgbClr val="FFFFFE"/>
              </a:solidFill>
            </a:endParaRPr>
          </a:p>
        </p:txBody>
      </p:sp>
      <p:pic>
        <p:nvPicPr>
          <p:cNvPr id="16" name="Picture 15"/>
          <p:cNvPicPr>
            <a:picLocks noChangeAspect="1"/>
          </p:cNvPicPr>
          <p:nvPr/>
        </p:nvPicPr>
        <p:blipFill>
          <a:blip r:embed="rId5"/>
          <a:stretch>
            <a:fillRect/>
          </a:stretch>
        </p:blipFill>
        <p:spPr>
          <a:xfrm>
            <a:off x="5410200" y="6400800"/>
            <a:ext cx="3352800" cy="274929"/>
          </a:xfrm>
          <a:prstGeom prst="rect">
            <a:avLst/>
          </a:prstGeom>
        </p:spPr>
      </p:pic>
      <p:cxnSp>
        <p:nvCxnSpPr>
          <p:cNvPr id="17" name="Straight Connector 16"/>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86003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5760" y="3352800"/>
            <a:ext cx="8496301" cy="1815882"/>
          </a:xfrm>
          <a:prstGeom prst="rect">
            <a:avLst/>
          </a:prstGeom>
          <a:noFill/>
        </p:spPr>
        <p:txBody>
          <a:bodyPr wrap="square" rtlCol="0">
            <a:spAutoFit/>
          </a:bodyPr>
          <a:lstStyle/>
          <a:p>
            <a:pPr defTabSz="457200"/>
            <a:r>
              <a:rPr lang="zh-CN" altLang="en-US" sz="2800" b="1" dirty="0">
                <a:solidFill>
                  <a:srgbClr val="F0AB00"/>
                </a:solidFill>
                <a:latin typeface="Arial" panose="020B0604020202020204" pitchFamily="34" charset="0"/>
                <a:ea typeface="黑体" panose="02010609060101010101" pitchFamily="49" charset="-122"/>
                <a:cs typeface="Arial" panose="020B0604020202020204" pitchFamily="34" charset="0"/>
              </a:rPr>
              <a:t>同</a:t>
            </a:r>
            <a:r>
              <a:rPr lang="zh-CN" altLang="en-US" sz="2800" b="1" dirty="0" smtClean="0">
                <a:solidFill>
                  <a:srgbClr val="F0AB00"/>
                </a:solidFill>
                <a:latin typeface="Arial" panose="020B0604020202020204" pitchFamily="34" charset="0"/>
                <a:ea typeface="黑体" panose="02010609060101010101" pitchFamily="49" charset="-122"/>
                <a:cs typeface="Arial" panose="020B0604020202020204" pitchFamily="34" charset="0"/>
              </a:rPr>
              <a:t>时，也是绿色增长的机遇</a:t>
            </a:r>
            <a:r>
              <a:rPr lang="en-US" sz="2800" b="1" dirty="0" smtClean="0">
                <a:solidFill>
                  <a:srgbClr val="F0AB00"/>
                </a:solidFill>
                <a:latin typeface="Arial" panose="020B0604020202020204" pitchFamily="34" charset="0"/>
                <a:ea typeface="黑体" panose="02010609060101010101" pitchFamily="49" charset="-122"/>
                <a:cs typeface="Arial" panose="020B0604020202020204" pitchFamily="34" charset="0"/>
              </a:rPr>
              <a:t>…</a:t>
            </a:r>
          </a:p>
          <a:p>
            <a:pPr defTabSz="457200"/>
            <a:r>
              <a:rPr lang="en-US" sz="2800" b="1" dirty="0" smtClean="0">
                <a:solidFill>
                  <a:srgbClr val="F0AB00"/>
                </a:solidFill>
                <a:latin typeface="Arial" panose="020B0604020202020204" pitchFamily="34" charset="0"/>
                <a:ea typeface="黑体" panose="02010609060101010101" pitchFamily="49" charset="-122"/>
                <a:cs typeface="Arial" panose="020B0604020202020204" pitchFamily="34" charset="0"/>
              </a:rPr>
              <a:t>BUT SO DO OPPORTUNITIES FOR GREEN GROWTH.</a:t>
            </a:r>
          </a:p>
          <a:p>
            <a:pPr defTabSz="457200"/>
            <a:endParaRPr lang="en-US" sz="2800" b="1" dirty="0" smtClean="0">
              <a:solidFill>
                <a:srgbClr val="F0AB00"/>
              </a:solidFill>
              <a:latin typeface="Arial"/>
              <a:cs typeface="Arial"/>
            </a:endParaRPr>
          </a:p>
        </p:txBody>
      </p:sp>
      <p:cxnSp>
        <p:nvCxnSpPr>
          <p:cNvPr id="12" name="Straight Connector 11"/>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stretch>
            <a:fillRect/>
          </a:stretch>
        </p:blipFill>
        <p:spPr>
          <a:xfrm>
            <a:off x="5410200" y="6400800"/>
            <a:ext cx="3352800" cy="274929"/>
          </a:xfrm>
          <a:prstGeom prst="rect">
            <a:avLst/>
          </a:prstGeom>
        </p:spPr>
      </p:pic>
      <p:sp>
        <p:nvSpPr>
          <p:cNvPr id="8" name="TextBox 7"/>
          <p:cNvSpPr txBox="1"/>
          <p:nvPr/>
        </p:nvSpPr>
        <p:spPr>
          <a:xfrm>
            <a:off x="357129" y="1600200"/>
            <a:ext cx="8786871" cy="1384995"/>
          </a:xfrm>
          <a:prstGeom prst="rect">
            <a:avLst/>
          </a:prstGeom>
          <a:noFill/>
        </p:spPr>
        <p:txBody>
          <a:bodyPr wrap="square" rtlCol="0">
            <a:spAutoFit/>
          </a:bodyPr>
          <a:lstStyle/>
          <a:p>
            <a:pPr defTabSz="457200"/>
            <a:r>
              <a:rPr lang="zh-CN" altLang="en-US" sz="2800" b="1" dirty="0" smtClean="0">
                <a:latin typeface="黑体" panose="02010609060101010101" pitchFamily="49" charset="-122"/>
                <a:ea typeface="黑体" panose="02010609060101010101" pitchFamily="49" charset="-122"/>
                <a:cs typeface="Arial"/>
              </a:rPr>
              <a:t>资源挑战随着经济增长而更加严峻</a:t>
            </a:r>
            <a:endParaRPr lang="en-US" sz="2800" b="1" dirty="0" smtClean="0">
              <a:latin typeface="黑体" panose="02010609060101010101" pitchFamily="49" charset="-122"/>
              <a:ea typeface="黑体" panose="02010609060101010101" pitchFamily="49" charset="-122"/>
              <a:cs typeface="Arial"/>
            </a:endParaRPr>
          </a:p>
          <a:p>
            <a:pPr defTabSz="457200"/>
            <a:r>
              <a:rPr lang="en-US" sz="2800" b="1" dirty="0" smtClean="0">
                <a:latin typeface="Arial"/>
                <a:cs typeface="Arial"/>
              </a:rPr>
              <a:t>AS CHINA GROWS, SO DO ITS RESOURCE CHALLENGES…</a:t>
            </a:r>
          </a:p>
        </p:txBody>
      </p:sp>
    </p:spTree>
    <p:extLst>
      <p:ext uri="{BB962C8B-B14F-4D97-AF65-F5344CB8AC3E}">
        <p14:creationId xmlns:p14="http://schemas.microsoft.com/office/powerpoint/2010/main" val="124066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1143000"/>
          </a:xfrm>
        </p:spPr>
        <p:txBody>
          <a:bodyPr>
            <a:normAutofit fontScale="90000"/>
          </a:bodyPr>
          <a:lstStyle/>
          <a:p>
            <a:r>
              <a:rPr lang="zh-CN" altLang="en-US" sz="4000" b="1" dirty="0">
                <a:solidFill>
                  <a:srgbClr val="000000"/>
                </a:solidFill>
                <a:latin typeface="Arial" pitchFamily="34" charset="0"/>
                <a:cs typeface="Arial" pitchFamily="34" charset="0"/>
              </a:rPr>
              <a:t>更有力的环境政策会阻碍还是会促进经济发展？ </a:t>
            </a:r>
            <a:r>
              <a:rPr lang="en-US" altLang="zh-CN" sz="4000" b="1" dirty="0" smtClean="0">
                <a:solidFill>
                  <a:srgbClr val="000000"/>
                </a:solidFill>
                <a:latin typeface="Arial" pitchFamily="34" charset="0"/>
                <a:cs typeface="Arial" pitchFamily="34" charset="0"/>
              </a:rPr>
              <a:t/>
            </a:r>
            <a:br>
              <a:rPr lang="en-US" altLang="zh-CN" sz="4000" b="1" dirty="0" smtClean="0">
                <a:solidFill>
                  <a:srgbClr val="000000"/>
                </a:solidFill>
                <a:latin typeface="Arial" pitchFamily="34" charset="0"/>
                <a:cs typeface="Arial" pitchFamily="34" charset="0"/>
              </a:rPr>
            </a:br>
            <a:r>
              <a:rPr lang="en-US" altLang="zh-CN" sz="4000" b="1" dirty="0">
                <a:solidFill>
                  <a:srgbClr val="000000"/>
                </a:solidFill>
                <a:latin typeface="Arial" pitchFamily="34" charset="0"/>
                <a:cs typeface="Arial" pitchFamily="34" charset="0"/>
              </a:rPr>
              <a:t/>
            </a:r>
            <a:br>
              <a:rPr lang="en-US" altLang="zh-CN" sz="4000" b="1" dirty="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Will stronger environmental policies hurt or help the economy?</a:t>
            </a:r>
            <a:br>
              <a:rPr lang="en-US" sz="4000" b="1" dirty="0" smtClean="0">
                <a:solidFill>
                  <a:srgbClr val="000000"/>
                </a:solidFill>
                <a:latin typeface="Arial" pitchFamily="34" charset="0"/>
                <a:cs typeface="Arial" pitchFamily="34" charset="0"/>
              </a:rPr>
            </a:br>
            <a:endParaRPr lang="en-US" sz="4000" b="1" dirty="0">
              <a:solidFill>
                <a:srgbClr val="000000"/>
              </a:solidFill>
              <a:latin typeface="Arial" pitchFamily="34" charset="0"/>
              <a:cs typeface="Arial" pitchFamily="34" charset="0"/>
            </a:endParaRPr>
          </a:p>
        </p:txBody>
      </p:sp>
      <p:cxnSp>
        <p:nvCxnSpPr>
          <p:cNvPr id="3" name="Straight Connector 2"/>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398" y="6458029"/>
            <a:ext cx="2774933" cy="226632"/>
          </a:xfrm>
          <a:prstGeom prst="rect">
            <a:avLst/>
          </a:prstGeom>
        </p:spPr>
      </p:pic>
    </p:spTree>
    <p:extLst>
      <p:ext uri="{BB962C8B-B14F-4D97-AF65-F5344CB8AC3E}">
        <p14:creationId xmlns:p14="http://schemas.microsoft.com/office/powerpoint/2010/main" val="2480581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1143000"/>
          </a:xfrm>
        </p:spPr>
        <p:txBody>
          <a:bodyPr>
            <a:normAutofit fontScale="90000"/>
          </a:bodyPr>
          <a:lstStyle/>
          <a:p>
            <a:r>
              <a:rPr lang="en-US" altLang="zh-CN" sz="4000" b="1" dirty="0">
                <a:solidFill>
                  <a:srgbClr val="000000"/>
                </a:solidFill>
                <a:latin typeface="Arial" pitchFamily="34" charset="0"/>
                <a:cs typeface="Arial" pitchFamily="34" charset="0"/>
              </a:rPr>
              <a:t>1. </a:t>
            </a:r>
            <a:r>
              <a:rPr lang="zh-CN" altLang="en-US" sz="4000" b="1" dirty="0">
                <a:solidFill>
                  <a:srgbClr val="000000"/>
                </a:solidFill>
                <a:latin typeface="Arial" pitchFamily="34" charset="0"/>
                <a:cs typeface="Arial" pitchFamily="34" charset="0"/>
              </a:rPr>
              <a:t>双赢的机会远大于我们的估</a:t>
            </a:r>
            <a:r>
              <a:rPr lang="zh-CN" altLang="en-US" sz="4000" b="1" dirty="0" smtClean="0">
                <a:solidFill>
                  <a:srgbClr val="000000"/>
                </a:solidFill>
                <a:latin typeface="Arial" pitchFamily="34" charset="0"/>
                <a:cs typeface="Arial" pitchFamily="34" charset="0"/>
              </a:rPr>
              <a:t>计</a:t>
            </a:r>
            <a:r>
              <a:rPr lang="en-US" altLang="zh-CN" sz="4000" b="1" dirty="0" smtClean="0">
                <a:solidFill>
                  <a:srgbClr val="000000"/>
                </a:solidFill>
                <a:latin typeface="Arial" pitchFamily="34" charset="0"/>
                <a:cs typeface="Arial" pitchFamily="34" charset="0"/>
              </a:rPr>
              <a:t/>
            </a:r>
            <a:br>
              <a:rPr lang="en-US" altLang="zh-CN" sz="4000" b="1" dirty="0" smtClean="0">
                <a:solidFill>
                  <a:srgbClr val="000000"/>
                </a:solidFill>
                <a:latin typeface="Arial" pitchFamily="34" charset="0"/>
                <a:cs typeface="Arial" pitchFamily="34" charset="0"/>
              </a:rPr>
            </a:br>
            <a:r>
              <a:rPr lang="en-US" altLang="zh-CN" sz="4000" b="1" dirty="0">
                <a:solidFill>
                  <a:srgbClr val="000000"/>
                </a:solidFill>
                <a:latin typeface="Arial" pitchFamily="34" charset="0"/>
                <a:cs typeface="Arial" pitchFamily="34" charset="0"/>
              </a:rPr>
              <a:t/>
            </a:r>
            <a:br>
              <a:rPr lang="en-US" altLang="zh-CN" sz="4000" b="1" dirty="0">
                <a:solidFill>
                  <a:srgbClr val="000000"/>
                </a:solidFill>
                <a:latin typeface="Arial" pitchFamily="34" charset="0"/>
                <a:cs typeface="Arial" pitchFamily="34" charset="0"/>
              </a:rPr>
            </a:br>
            <a:r>
              <a:rPr lang="en-US" sz="4000" b="1" dirty="0" smtClean="0">
                <a:solidFill>
                  <a:srgbClr val="000000"/>
                </a:solidFill>
                <a:latin typeface="Arial" pitchFamily="34" charset="0"/>
                <a:cs typeface="Arial" pitchFamily="34" charset="0"/>
              </a:rPr>
              <a:t>1. Win-Win Opportunities are bigger than we thought. </a:t>
            </a:r>
            <a:endParaRPr lang="en-US" sz="4000" b="1" dirty="0">
              <a:solidFill>
                <a:srgbClr val="000000"/>
              </a:solidFill>
              <a:latin typeface="Arial" pitchFamily="34" charset="0"/>
              <a:cs typeface="Arial" pitchFamily="34" charset="0"/>
            </a:endParaRPr>
          </a:p>
        </p:txBody>
      </p:sp>
      <p:cxnSp>
        <p:nvCxnSpPr>
          <p:cNvPr id="3" name="Straight Connector 2"/>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Gold-Bla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398" y="6458029"/>
            <a:ext cx="2774933" cy="226632"/>
          </a:xfrm>
          <a:prstGeom prst="rect">
            <a:avLst/>
          </a:prstGeom>
        </p:spPr>
      </p:pic>
    </p:spTree>
    <p:extLst>
      <p:ext uri="{BB962C8B-B14F-4D97-AF65-F5344CB8AC3E}">
        <p14:creationId xmlns:p14="http://schemas.microsoft.com/office/powerpoint/2010/main" val="131736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J:\Groups\ADMIN\AHoldway\Writing\Global Citizen Fdn paper\Charts\McKinsey_carbon_abatement_cost_curve_world--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71048"/>
            <a:ext cx="8434256" cy="47773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6" name="Picture 5" descr="Gold-Bla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398" y="6458029"/>
            <a:ext cx="2774933" cy="226632"/>
          </a:xfrm>
          <a:prstGeom prst="rect">
            <a:avLst/>
          </a:prstGeom>
        </p:spPr>
      </p:pic>
      <p:sp>
        <p:nvSpPr>
          <p:cNvPr id="7" name="TextBox 6"/>
          <p:cNvSpPr txBox="1"/>
          <p:nvPr/>
        </p:nvSpPr>
        <p:spPr>
          <a:xfrm>
            <a:off x="357129" y="6428601"/>
            <a:ext cx="6487016" cy="253916"/>
          </a:xfrm>
          <a:prstGeom prst="rect">
            <a:avLst/>
          </a:prstGeom>
          <a:noFill/>
        </p:spPr>
        <p:txBody>
          <a:bodyPr wrap="square" rtlCol="0">
            <a:spAutoFit/>
          </a:bodyPr>
          <a:lstStyle/>
          <a:p>
            <a:pPr defTabSz="457200"/>
            <a:r>
              <a:rPr lang="en-US" sz="1050" dirty="0" smtClean="0">
                <a:solidFill>
                  <a:prstClr val="black"/>
                </a:solidFill>
                <a:latin typeface="Arial" pitchFamily="34" charset="0"/>
                <a:cs typeface="Arial" pitchFamily="34" charset="0"/>
              </a:rPr>
              <a:t>(McKinsey 2010)</a:t>
            </a:r>
            <a:endParaRPr lang="en-US" sz="1050" dirty="0">
              <a:solidFill>
                <a:prstClr val="black"/>
              </a:solidFill>
              <a:latin typeface="Arial" pitchFamily="34" charset="0"/>
              <a:cs typeface="Arial" pitchFamily="34" charset="0"/>
            </a:endParaRPr>
          </a:p>
        </p:txBody>
      </p:sp>
      <p:sp>
        <p:nvSpPr>
          <p:cNvPr id="10" name="TextBox 1"/>
          <p:cNvSpPr txBox="1"/>
          <p:nvPr/>
        </p:nvSpPr>
        <p:spPr>
          <a:xfrm>
            <a:off x="413884" y="261133"/>
            <a:ext cx="8730115"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dirty="0">
                <a:solidFill>
                  <a:srgbClr val="F0AB00"/>
                </a:solidFill>
                <a:latin typeface="Arial" pitchFamily="34" charset="0"/>
                <a:cs typeface="Arial" pitchFamily="34" charset="0"/>
              </a:rPr>
              <a:t>资源效率：双赢</a:t>
            </a:r>
            <a:endParaRPr lang="en-US" altLang="zh-CN" sz="2800" b="1" dirty="0">
              <a:solidFill>
                <a:srgbClr val="F0AB00"/>
              </a:solidFill>
              <a:latin typeface="Arial" pitchFamily="34" charset="0"/>
              <a:cs typeface="Arial" pitchFamily="34" charset="0"/>
            </a:endParaRPr>
          </a:p>
          <a:p>
            <a:r>
              <a:rPr lang="en-US" sz="2800" b="1" dirty="0" smtClean="0">
                <a:solidFill>
                  <a:srgbClr val="F0AB00"/>
                </a:solidFill>
                <a:latin typeface="Arial" pitchFamily="34" charset="0"/>
                <a:cs typeface="Arial" pitchFamily="34" charset="0"/>
              </a:rPr>
              <a:t>Resource Efficiency: Win-Wins</a:t>
            </a:r>
          </a:p>
        </p:txBody>
      </p:sp>
    </p:spTree>
    <p:extLst>
      <p:ext uri="{BB962C8B-B14F-4D97-AF65-F5344CB8AC3E}">
        <p14:creationId xmlns:p14="http://schemas.microsoft.com/office/powerpoint/2010/main" val="318587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8" name="think-cell Slide" r:id="rId15" imgW="270" imgH="270" progId="TCLayout.ActiveDocument.1">
                  <p:embed/>
                </p:oleObj>
              </mc:Choice>
              <mc:Fallback>
                <p:oleObj name="think-cell Slide" r:id="rId15" imgW="270" imgH="27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3170" name="Picture 22"/>
          <p:cNvPicPr>
            <a:picLocks noGrp="1" noChangeAspect="1" noChangeArrowheads="1"/>
          </p:cNvPicPr>
          <p:nvPr>
            <p:ph idx="1"/>
            <p:custDataLst>
              <p:tags r:id="rId3"/>
            </p:custDataLst>
          </p:nvPr>
        </p:nvPicPr>
        <p:blipFill>
          <a:blip r:embed="rId17"/>
          <a:srcRect t="2170"/>
          <a:stretch>
            <a:fillRect/>
          </a:stretch>
        </p:blipFill>
        <p:spPr bwMode="auto">
          <a:xfrm>
            <a:off x="685800" y="1066800"/>
            <a:ext cx="7924800" cy="5791200"/>
          </a:xfrm>
          <a:prstGeom prst="rect">
            <a:avLst/>
          </a:prstGeom>
          <a:noFill/>
          <a:ln w="9525">
            <a:noFill/>
            <a:miter lim="800000"/>
            <a:headEnd/>
            <a:tailEnd/>
          </a:ln>
        </p:spPr>
      </p:pic>
      <p:sp>
        <p:nvSpPr>
          <p:cNvPr id="5" name="TextBox 4"/>
          <p:cNvSpPr txBox="1"/>
          <p:nvPr>
            <p:custDataLst>
              <p:tags r:id="rId4"/>
            </p:custDataLst>
          </p:nvPr>
        </p:nvSpPr>
        <p:spPr>
          <a:xfrm>
            <a:off x="6248400" y="4419599"/>
            <a:ext cx="685800" cy="228600"/>
          </a:xfrm>
          <a:prstGeom prst="rect">
            <a:avLst/>
          </a:prstGeom>
          <a:noFill/>
        </p:spPr>
        <p:txBody>
          <a:bodyPr wrap="square" rtlCol="0">
            <a:noAutofit/>
          </a:bodyPr>
          <a:lstStyle/>
          <a:p>
            <a:r>
              <a:rPr lang="en-US" altLang="zh-CN" sz="1000" dirty="0" smtClean="0">
                <a:solidFill>
                  <a:schemeClr val="bg1"/>
                </a:solidFill>
              </a:rPr>
              <a:t>1200</a:t>
            </a:r>
            <a:endParaRPr lang="zh-CN" altLang="en-US" sz="1000" dirty="0" smtClean="0">
              <a:solidFill>
                <a:schemeClr val="bg1"/>
              </a:solidFill>
            </a:endParaRPr>
          </a:p>
        </p:txBody>
      </p:sp>
      <p:sp>
        <p:nvSpPr>
          <p:cNvPr id="6" name="TextBox 5"/>
          <p:cNvSpPr txBox="1"/>
          <p:nvPr>
            <p:custDataLst>
              <p:tags r:id="rId5"/>
            </p:custDataLst>
          </p:nvPr>
        </p:nvSpPr>
        <p:spPr>
          <a:xfrm>
            <a:off x="7010400" y="4038599"/>
            <a:ext cx="685800" cy="228600"/>
          </a:xfrm>
          <a:prstGeom prst="rect">
            <a:avLst/>
          </a:prstGeom>
          <a:noFill/>
        </p:spPr>
        <p:txBody>
          <a:bodyPr wrap="square" rtlCol="0">
            <a:noAutofit/>
          </a:bodyPr>
          <a:lstStyle/>
          <a:p>
            <a:r>
              <a:rPr lang="en-US" altLang="zh-CN" sz="1000" dirty="0" smtClean="0">
                <a:solidFill>
                  <a:schemeClr val="bg1"/>
                </a:solidFill>
              </a:rPr>
              <a:t>1500</a:t>
            </a:r>
            <a:endParaRPr lang="zh-CN" altLang="en-US" sz="1000" dirty="0" smtClean="0">
              <a:solidFill>
                <a:schemeClr val="bg1"/>
              </a:solidFill>
            </a:endParaRPr>
          </a:p>
        </p:txBody>
      </p:sp>
      <p:sp>
        <p:nvSpPr>
          <p:cNvPr id="7" name="TextBox 6"/>
          <p:cNvSpPr txBox="1"/>
          <p:nvPr>
            <p:custDataLst>
              <p:tags r:id="rId6"/>
            </p:custDataLst>
          </p:nvPr>
        </p:nvSpPr>
        <p:spPr>
          <a:xfrm>
            <a:off x="6705600" y="3733799"/>
            <a:ext cx="685800" cy="228600"/>
          </a:xfrm>
          <a:prstGeom prst="rect">
            <a:avLst/>
          </a:prstGeom>
          <a:noFill/>
        </p:spPr>
        <p:txBody>
          <a:bodyPr wrap="square" rtlCol="0">
            <a:noAutofit/>
          </a:bodyPr>
          <a:lstStyle/>
          <a:p>
            <a:r>
              <a:rPr lang="en-US" altLang="zh-CN" sz="1000" dirty="0" smtClean="0">
                <a:solidFill>
                  <a:schemeClr val="bg1"/>
                </a:solidFill>
              </a:rPr>
              <a:t>730</a:t>
            </a:r>
            <a:endParaRPr lang="zh-CN" altLang="en-US" sz="1000" dirty="0" smtClean="0">
              <a:solidFill>
                <a:schemeClr val="bg1"/>
              </a:solidFill>
            </a:endParaRPr>
          </a:p>
        </p:txBody>
      </p:sp>
      <p:sp>
        <p:nvSpPr>
          <p:cNvPr id="8" name="TextBox 7"/>
          <p:cNvSpPr txBox="1"/>
          <p:nvPr>
            <p:custDataLst>
              <p:tags r:id="rId7"/>
            </p:custDataLst>
          </p:nvPr>
        </p:nvSpPr>
        <p:spPr>
          <a:xfrm>
            <a:off x="5715000" y="4419599"/>
            <a:ext cx="685800" cy="228600"/>
          </a:xfrm>
          <a:prstGeom prst="rect">
            <a:avLst/>
          </a:prstGeom>
          <a:noFill/>
        </p:spPr>
        <p:txBody>
          <a:bodyPr wrap="square" rtlCol="0">
            <a:noAutofit/>
          </a:bodyPr>
          <a:lstStyle/>
          <a:p>
            <a:r>
              <a:rPr lang="en-US" altLang="zh-CN" sz="1000" dirty="0" smtClean="0">
                <a:solidFill>
                  <a:schemeClr val="bg1"/>
                </a:solidFill>
              </a:rPr>
              <a:t>1600</a:t>
            </a:r>
            <a:endParaRPr lang="zh-CN" altLang="en-US" sz="1000" dirty="0" smtClean="0">
              <a:solidFill>
                <a:schemeClr val="bg1"/>
              </a:solidFill>
            </a:endParaRPr>
          </a:p>
        </p:txBody>
      </p:sp>
      <p:sp>
        <p:nvSpPr>
          <p:cNvPr id="9" name="TextBox 8"/>
          <p:cNvSpPr txBox="1"/>
          <p:nvPr>
            <p:custDataLst>
              <p:tags r:id="rId8"/>
            </p:custDataLst>
          </p:nvPr>
        </p:nvSpPr>
        <p:spPr>
          <a:xfrm>
            <a:off x="4876800" y="4648199"/>
            <a:ext cx="685800" cy="228600"/>
          </a:xfrm>
          <a:prstGeom prst="rect">
            <a:avLst/>
          </a:prstGeom>
          <a:noFill/>
        </p:spPr>
        <p:txBody>
          <a:bodyPr wrap="square" rtlCol="0">
            <a:noAutofit/>
          </a:bodyPr>
          <a:lstStyle/>
          <a:p>
            <a:r>
              <a:rPr lang="en-US" altLang="zh-CN" sz="1000" dirty="0" smtClean="0">
                <a:solidFill>
                  <a:schemeClr val="bg1"/>
                </a:solidFill>
              </a:rPr>
              <a:t>2800</a:t>
            </a:r>
            <a:endParaRPr lang="zh-CN" altLang="en-US" sz="1000" dirty="0" smtClean="0">
              <a:solidFill>
                <a:schemeClr val="bg1"/>
              </a:solidFill>
            </a:endParaRPr>
          </a:p>
        </p:txBody>
      </p:sp>
      <p:sp>
        <p:nvSpPr>
          <p:cNvPr id="10" name="TextBox 9"/>
          <p:cNvSpPr txBox="1"/>
          <p:nvPr>
            <p:custDataLst>
              <p:tags r:id="rId9"/>
            </p:custDataLst>
          </p:nvPr>
        </p:nvSpPr>
        <p:spPr>
          <a:xfrm>
            <a:off x="4114800" y="4876799"/>
            <a:ext cx="685800" cy="228600"/>
          </a:xfrm>
          <a:prstGeom prst="rect">
            <a:avLst/>
          </a:prstGeom>
          <a:noFill/>
        </p:spPr>
        <p:txBody>
          <a:bodyPr wrap="square" rtlCol="0">
            <a:noAutofit/>
          </a:bodyPr>
          <a:lstStyle/>
          <a:p>
            <a:r>
              <a:rPr lang="en-US" altLang="zh-CN" sz="1000" dirty="0" smtClean="0">
                <a:solidFill>
                  <a:schemeClr val="bg1"/>
                </a:solidFill>
              </a:rPr>
              <a:t>1300</a:t>
            </a:r>
            <a:endParaRPr lang="zh-CN" altLang="en-US" sz="1000" dirty="0" smtClean="0">
              <a:solidFill>
                <a:schemeClr val="bg1"/>
              </a:solidFill>
            </a:endParaRPr>
          </a:p>
        </p:txBody>
      </p:sp>
      <p:sp>
        <p:nvSpPr>
          <p:cNvPr id="11" name="TextBox 10"/>
          <p:cNvSpPr txBox="1"/>
          <p:nvPr>
            <p:custDataLst>
              <p:tags r:id="rId10"/>
            </p:custDataLst>
          </p:nvPr>
        </p:nvSpPr>
        <p:spPr>
          <a:xfrm>
            <a:off x="3733800" y="5029199"/>
            <a:ext cx="685800" cy="228600"/>
          </a:xfrm>
          <a:prstGeom prst="rect">
            <a:avLst/>
          </a:prstGeom>
          <a:noFill/>
        </p:spPr>
        <p:txBody>
          <a:bodyPr wrap="square" rtlCol="0">
            <a:noAutofit/>
          </a:bodyPr>
          <a:lstStyle/>
          <a:p>
            <a:r>
              <a:rPr lang="en-US" altLang="zh-CN" sz="1000" dirty="0" smtClean="0">
                <a:solidFill>
                  <a:schemeClr val="bg1"/>
                </a:solidFill>
              </a:rPr>
              <a:t>810</a:t>
            </a:r>
            <a:endParaRPr lang="zh-CN" altLang="en-US" sz="1000" dirty="0" smtClean="0">
              <a:solidFill>
                <a:schemeClr val="bg1"/>
              </a:solidFill>
            </a:endParaRPr>
          </a:p>
        </p:txBody>
      </p:sp>
      <p:sp>
        <p:nvSpPr>
          <p:cNvPr id="12" name="TextBox 11"/>
          <p:cNvSpPr txBox="1"/>
          <p:nvPr>
            <p:custDataLst>
              <p:tags r:id="rId11"/>
            </p:custDataLst>
          </p:nvPr>
        </p:nvSpPr>
        <p:spPr>
          <a:xfrm>
            <a:off x="2971800" y="5410199"/>
            <a:ext cx="685800" cy="228600"/>
          </a:xfrm>
          <a:prstGeom prst="rect">
            <a:avLst/>
          </a:prstGeom>
          <a:noFill/>
        </p:spPr>
        <p:txBody>
          <a:bodyPr wrap="square" rtlCol="0">
            <a:noAutofit/>
          </a:bodyPr>
          <a:lstStyle/>
          <a:p>
            <a:r>
              <a:rPr lang="en-US" altLang="zh-CN" sz="1000" dirty="0" smtClean="0">
                <a:solidFill>
                  <a:schemeClr val="bg1"/>
                </a:solidFill>
              </a:rPr>
              <a:t>2000</a:t>
            </a:r>
            <a:endParaRPr lang="zh-CN" altLang="en-US" sz="1000" dirty="0" smtClean="0">
              <a:solidFill>
                <a:schemeClr val="bg1"/>
              </a:solidFill>
            </a:endParaRPr>
          </a:p>
        </p:txBody>
      </p:sp>
      <p:sp>
        <p:nvSpPr>
          <p:cNvPr id="13" name="TextBox 12"/>
          <p:cNvSpPr txBox="1"/>
          <p:nvPr>
            <p:custDataLst>
              <p:tags r:id="rId12"/>
            </p:custDataLst>
          </p:nvPr>
        </p:nvSpPr>
        <p:spPr>
          <a:xfrm>
            <a:off x="1905000" y="5486399"/>
            <a:ext cx="685800" cy="228600"/>
          </a:xfrm>
          <a:prstGeom prst="rect">
            <a:avLst/>
          </a:prstGeom>
          <a:noFill/>
        </p:spPr>
        <p:txBody>
          <a:bodyPr wrap="square" rtlCol="0">
            <a:noAutofit/>
          </a:bodyPr>
          <a:lstStyle/>
          <a:p>
            <a:r>
              <a:rPr lang="en-US" altLang="zh-CN" sz="1000" dirty="0" smtClean="0">
                <a:solidFill>
                  <a:schemeClr val="bg1"/>
                </a:solidFill>
              </a:rPr>
              <a:t>4200</a:t>
            </a:r>
            <a:endParaRPr lang="zh-CN" altLang="en-US" sz="1000" dirty="0" smtClean="0">
              <a:solidFill>
                <a:schemeClr val="bg1"/>
              </a:solidFill>
            </a:endParaRPr>
          </a:p>
        </p:txBody>
      </p:sp>
      <p:sp>
        <p:nvSpPr>
          <p:cNvPr id="15" name="Title 1"/>
          <p:cNvSpPr txBox="1">
            <a:spLocks/>
          </p:cNvSpPr>
          <p:nvPr>
            <p:custDataLst>
              <p:tags r:id="rId13"/>
            </p:custDataLst>
          </p:nvPr>
        </p:nvSpPr>
        <p:spPr>
          <a:xfrm>
            <a:off x="0" y="0"/>
            <a:ext cx="9144000" cy="1143000"/>
          </a:xfrm>
          <a:prstGeom prst="rect">
            <a:avLst/>
          </a:prstGeom>
        </p:spPr>
        <p:txBody>
          <a:bodyPr vert="horz" lIns="91440" tIns="45720" rIns="91440" bIns="45720" rtlCol="0" anchor="ctr">
            <a:noAutofit/>
          </a:bodyPr>
          <a:lstStyle/>
          <a:p>
            <a:pPr>
              <a:spcBef>
                <a:spcPct val="0"/>
              </a:spcBef>
              <a:defRPr/>
            </a:pPr>
            <a:r>
              <a:rPr lang="zh-CN" altLang="en-US" sz="3200" b="1" dirty="0" smtClean="0">
                <a:solidFill>
                  <a:srgbClr val="000000">
                    <a:lumMod val="50000"/>
                    <a:lumOff val="50000"/>
                  </a:srgbClr>
                </a:solidFill>
                <a:latin typeface="Arial Narrow" pitchFamily="34" charset="0"/>
                <a:cs typeface="Arial" pitchFamily="34" charset="0"/>
              </a:rPr>
              <a:t>巢湖流域总氮</a:t>
            </a:r>
            <a:r>
              <a:rPr lang="en-US" sz="3200" b="1" dirty="0" smtClean="0">
                <a:solidFill>
                  <a:srgbClr val="000000">
                    <a:lumMod val="50000"/>
                    <a:lumOff val="50000"/>
                  </a:srgbClr>
                </a:solidFill>
                <a:latin typeface="+mj-lt"/>
                <a:cs typeface="Arial" pitchFamily="34" charset="0"/>
              </a:rPr>
              <a:t>PROA</a:t>
            </a:r>
            <a:r>
              <a:rPr lang="zh-CN" altLang="en-US" sz="3200" b="1" dirty="0" smtClean="0">
                <a:solidFill>
                  <a:srgbClr val="000000">
                    <a:lumMod val="50000"/>
                    <a:lumOff val="50000"/>
                  </a:srgbClr>
                </a:solidFill>
                <a:latin typeface="+mj-lt"/>
                <a:cs typeface="Arial" pitchFamily="34" charset="0"/>
              </a:rPr>
              <a:t>分析</a:t>
            </a:r>
            <a:endParaRPr lang="en-US" altLang="zh-CN" sz="3200" b="1" dirty="0" smtClean="0">
              <a:solidFill>
                <a:srgbClr val="000000">
                  <a:lumMod val="50000"/>
                  <a:lumOff val="50000"/>
                </a:srgbClr>
              </a:solidFill>
              <a:latin typeface="+mj-lt"/>
              <a:cs typeface="Arial" pitchFamily="34" charset="0"/>
            </a:endParaRPr>
          </a:p>
          <a:p>
            <a:pPr>
              <a:spcBef>
                <a:spcPct val="0"/>
              </a:spcBef>
              <a:defRPr/>
            </a:pPr>
            <a:r>
              <a:rPr lang="en-US" altLang="zh-CN" sz="3200" b="1" dirty="0">
                <a:solidFill>
                  <a:srgbClr val="000000">
                    <a:lumMod val="50000"/>
                    <a:lumOff val="50000"/>
                  </a:srgbClr>
                </a:solidFill>
                <a:cs typeface="Arial" pitchFamily="34" charset="0"/>
              </a:rPr>
              <a:t>PROA Analysis of Chao Lake</a:t>
            </a:r>
            <a:endParaRPr lang="en-US" sz="3200" b="1" dirty="0" smtClean="0">
              <a:solidFill>
                <a:srgbClr val="000000">
                  <a:lumMod val="50000"/>
                  <a:lumOff val="50000"/>
                </a:srgbClr>
              </a:solidFill>
              <a:latin typeface="+mj-lt"/>
              <a:cs typeface="Arial" pitchFamily="34" charset="0"/>
            </a:endParaRPr>
          </a:p>
        </p:txBody>
      </p:sp>
      <p:sp>
        <p:nvSpPr>
          <p:cNvPr id="17" name="TextBox 16"/>
          <p:cNvSpPr txBox="1"/>
          <p:nvPr/>
        </p:nvSpPr>
        <p:spPr>
          <a:xfrm>
            <a:off x="3500430" y="1142984"/>
            <a:ext cx="2928958" cy="400110"/>
          </a:xfrm>
          <a:prstGeom prst="rect">
            <a:avLst/>
          </a:prstGeom>
          <a:noFill/>
        </p:spPr>
        <p:txBody>
          <a:bodyPr wrap="square" rtlCol="0">
            <a:spAutoFit/>
          </a:bodyPr>
          <a:lstStyle/>
          <a:p>
            <a:r>
              <a:rPr lang="en-US" altLang="zh-CN" sz="2000" dirty="0" smtClean="0">
                <a:latin typeface="Arial Narrow" pitchFamily="34" charset="0"/>
              </a:rPr>
              <a:t>(Draft. Not for distribution)</a:t>
            </a:r>
            <a:endParaRPr lang="zh-CN" altLang="en-US" sz="2000" dirty="0">
              <a:latin typeface="Arial Narrow" pitchFamily="34" charset="0"/>
            </a:endParaRPr>
          </a:p>
        </p:txBody>
      </p:sp>
    </p:spTree>
    <p:extLst>
      <p:ext uri="{BB962C8B-B14F-4D97-AF65-F5344CB8AC3E}">
        <p14:creationId xmlns:p14="http://schemas.microsoft.com/office/powerpoint/2010/main" val="3793672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vhRCT5g3EK5NB1dfzFa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btuIRghbEWXbukIb5ys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yZi8dr5cU.TfbMhwdrh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enXxrg8FEef_mOEd9_e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Tc_0Yf.ZUCoYVvKTyxR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FrsskV47E.AobiYp8r4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O0YWpGBj0yfmQhTdxBJ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9aTRbLAakC3vd7KZuj4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GxfDER0qkWkwerSiViA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GGjbF9LHkKDrv8b0z3Y2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Cnb6nSNbUmswmi9ZMDIXw"/>
</p:tagLst>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F0AB00"/>
      </a:dk2>
      <a:lt2>
        <a:srgbClr val="9B9B9B"/>
      </a:lt2>
      <a:accent1>
        <a:srgbClr val="009CCC"/>
      </a:accent1>
      <a:accent2>
        <a:srgbClr val="C51F24"/>
      </a:accent2>
      <a:accent3>
        <a:srgbClr val="7D0063"/>
      </a:accent3>
      <a:accent4>
        <a:srgbClr val="8064A2"/>
      </a:accent4>
      <a:accent5>
        <a:srgbClr val="97BD3D"/>
      </a:accent5>
      <a:accent6>
        <a:srgbClr val="007A4D"/>
      </a:accent6>
      <a:hlink>
        <a:srgbClr val="003F6A"/>
      </a:hlink>
      <a:folHlink>
        <a:srgbClr val="E98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ustom 1">
      <a:dk1>
        <a:sysClr val="windowText" lastClr="000000"/>
      </a:dk1>
      <a:lt1>
        <a:sysClr val="window" lastClr="FFFFFF"/>
      </a:lt1>
      <a:dk2>
        <a:srgbClr val="F0AB00"/>
      </a:dk2>
      <a:lt2>
        <a:srgbClr val="9B9B9B"/>
      </a:lt2>
      <a:accent1>
        <a:srgbClr val="009CCC"/>
      </a:accent1>
      <a:accent2>
        <a:srgbClr val="C51F24"/>
      </a:accent2>
      <a:accent3>
        <a:srgbClr val="7D0063"/>
      </a:accent3>
      <a:accent4>
        <a:srgbClr val="8064A2"/>
      </a:accent4>
      <a:accent5>
        <a:srgbClr val="97BD3D"/>
      </a:accent5>
      <a:accent6>
        <a:srgbClr val="007A4D"/>
      </a:accent6>
      <a:hlink>
        <a:srgbClr val="003F6A"/>
      </a:hlink>
      <a:folHlink>
        <a:srgbClr val="E98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2092</Words>
  <Application>Microsoft Office PowerPoint</Application>
  <PresentationFormat>On-screen Show (4:3)</PresentationFormat>
  <Paragraphs>297</Paragraphs>
  <Slides>31</Slides>
  <Notes>23</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31</vt:i4>
      </vt:variant>
    </vt:vector>
  </HeadingPairs>
  <TitlesOfParts>
    <vt:vector size="40" baseType="lpstr">
      <vt:lpstr>2_Office Theme</vt:lpstr>
      <vt:lpstr>Office Theme</vt:lpstr>
      <vt:lpstr>5_Office Theme</vt:lpstr>
      <vt:lpstr>6_Office Theme</vt:lpstr>
      <vt:lpstr>4_Office Theme</vt:lpstr>
      <vt:lpstr>8_Office Theme</vt:lpstr>
      <vt:lpstr>9_Office Theme</vt:lpstr>
      <vt:lpstr>3_Office Theme</vt:lpstr>
      <vt:lpstr>think-cell Slide</vt:lpstr>
      <vt:lpstr>PowerPoint Presentation</vt:lpstr>
      <vt:lpstr>PowerPoint Presentation</vt:lpstr>
      <vt:lpstr>PowerPoint Presentation</vt:lpstr>
      <vt:lpstr>PowerPoint Presentation</vt:lpstr>
      <vt:lpstr>PowerPoint Presentation</vt:lpstr>
      <vt:lpstr>更有力的环境政策会阻碍还是会促进经济发展？   Will stronger environmental policies hurt or help the economy? </vt:lpstr>
      <vt:lpstr>1. 双赢的机会远大于我们的估计  1. Win-Win Opportunities are bigger than we thought. </vt:lpstr>
      <vt:lpstr>PowerPoint Presentation</vt:lpstr>
      <vt:lpstr>PowerPoint Presentation</vt:lpstr>
      <vt:lpstr>2. 科技变革比我们想象的更快！  2. Technology Change can be induced more quickly than we thought! </vt:lpstr>
      <vt:lpstr>PowerPoint Presentation</vt:lpstr>
      <vt:lpstr>PowerPoint Presentation</vt:lpstr>
      <vt:lpstr>PowerPoint Presentation</vt:lpstr>
      <vt:lpstr>PowerPoint Presentation</vt:lpstr>
      <vt:lpstr>PowerPoint Presentation</vt:lpstr>
      <vt:lpstr>两大挑战： （i）城镇化 （ii）摆脱“煤炭依赖”  Two Crucial Test Cases for these hypotheses: (i) Urbanization (ii) The transition from Coal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谢谢 Thank you！ www.wri.org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Nawaz</dc:creator>
  <cp:lastModifiedBy>Yamin Wang</cp:lastModifiedBy>
  <cp:revision>136</cp:revision>
  <dcterms:created xsi:type="dcterms:W3CDTF">2013-11-05T17:45:36Z</dcterms:created>
  <dcterms:modified xsi:type="dcterms:W3CDTF">2013-11-14T00:56:41Z</dcterms:modified>
</cp:coreProperties>
</file>