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6" r:id="rId2"/>
  </p:sldMasterIdLst>
  <p:notesMasterIdLst>
    <p:notesMasterId r:id="rId28"/>
  </p:notesMasterIdLst>
  <p:handoutMasterIdLst>
    <p:handoutMasterId r:id="rId29"/>
  </p:handoutMasterIdLst>
  <p:sldIdLst>
    <p:sldId id="256" r:id="rId3"/>
    <p:sldId id="376" r:id="rId4"/>
    <p:sldId id="387" r:id="rId5"/>
    <p:sldId id="377" r:id="rId6"/>
    <p:sldId id="388" r:id="rId7"/>
    <p:sldId id="357" r:id="rId8"/>
    <p:sldId id="358" r:id="rId9"/>
    <p:sldId id="389" r:id="rId10"/>
    <p:sldId id="359" r:id="rId11"/>
    <p:sldId id="390" r:id="rId12"/>
    <p:sldId id="379" r:id="rId13"/>
    <p:sldId id="391" r:id="rId14"/>
    <p:sldId id="380" r:id="rId15"/>
    <p:sldId id="392" r:id="rId16"/>
    <p:sldId id="381" r:id="rId17"/>
    <p:sldId id="393" r:id="rId18"/>
    <p:sldId id="382" r:id="rId19"/>
    <p:sldId id="394" r:id="rId20"/>
    <p:sldId id="384" r:id="rId21"/>
    <p:sldId id="395" r:id="rId22"/>
    <p:sldId id="385" r:id="rId23"/>
    <p:sldId id="396" r:id="rId24"/>
    <p:sldId id="386" r:id="rId25"/>
    <p:sldId id="397" r:id="rId26"/>
    <p:sldId id="374" r:id="rId27"/>
  </p:sldIdLst>
  <p:sldSz cx="9144000" cy="6858000" type="screen4x3"/>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643314" y="8472518"/>
            <a:ext cx="2971800" cy="457200"/>
          </a:xfrm>
          <a:prstGeom prst="rect">
            <a:avLst/>
          </a:prstGeom>
        </p:spPr>
        <p:txBody>
          <a:bodyPr vert="horz" lIns="91440" tIns="45720" rIns="91440" bIns="45720" rtlCol="0" anchor="b"/>
          <a:lstStyle>
            <a:lvl1pPr algn="r">
              <a:defRPr sz="1200"/>
            </a:lvl1pPr>
          </a:lstStyle>
          <a:p>
            <a:fld id="{6D3250F8-F07F-425D-8B3C-292C5F171473}" type="slidenum">
              <a:rPr lang="zh-CN" altLang="en-US" smtClean="0"/>
              <a:pPr/>
              <a:t>‹#›</a:t>
            </a:fld>
            <a:endParaRPr lang="zh-CN" altLang="en-US"/>
          </a:p>
        </p:txBody>
      </p:sp>
    </p:spTree>
    <p:extLst>
      <p:ext uri="{BB962C8B-B14F-4D97-AF65-F5344CB8AC3E}">
        <p14:creationId xmlns:p14="http://schemas.microsoft.com/office/powerpoint/2010/main" xmlns="" val="276062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63B79-4D0A-40A2-90CD-0DB7E2664AE2}" type="datetimeFigureOut">
              <a:rPr lang="zh-CN" altLang="en-US" smtClean="0"/>
              <a:pPr/>
              <a:t>2013/11/12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2712D-7050-4E4A-BA2F-F2C8126ABCAD}" type="slidenum">
              <a:rPr lang="zh-CN" altLang="en-US" smtClean="0"/>
              <a:pPr/>
              <a:t>‹#›</a:t>
            </a:fld>
            <a:endParaRPr lang="zh-CN" altLang="en-US"/>
          </a:p>
        </p:txBody>
      </p:sp>
    </p:spTree>
    <p:extLst>
      <p:ext uri="{BB962C8B-B14F-4D97-AF65-F5344CB8AC3E}">
        <p14:creationId xmlns:p14="http://schemas.microsoft.com/office/powerpoint/2010/main" xmlns="" val="140772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2013/11/12</a:t>
            </a:fld>
            <a:endParaRPr lang="zh-CN" altLang="en-US"/>
          </a:p>
        </p:txBody>
      </p:sp>
      <p:sp>
        <p:nvSpPr>
          <p:cNvPr id="3" name="Rectangle 5"/>
          <p:cNvSpPr>
            <a:spLocks noGrp="1" noChangeArrowheads="1"/>
          </p:cNvSpPr>
          <p:nvPr>
            <p:ph type="ftr" sz="quarter" idx="11"/>
          </p:nvPr>
        </p:nvSpPr>
        <p:spPr>
          <a:ln/>
        </p:spPr>
        <p:txBody>
          <a:bodyPr/>
          <a:lstStyle>
            <a:lvl1pPr>
              <a:defRPr/>
            </a:lvl1pPr>
          </a:lstStyle>
          <a:p>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96446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6A3BA9C-AE80-42DD-B433-285EC80A0E43}" type="slidenum">
              <a:rPr lang="en-US" altLang="zh-CN"/>
              <a:pPr>
                <a:defRPr/>
              </a:pPr>
              <a:t>‹#›</a:t>
            </a:fld>
            <a:endParaRPr lang="en-US" altLang="zh-CN"/>
          </a:p>
        </p:txBody>
      </p:sp>
    </p:spTree>
    <p:extLst>
      <p:ext uri="{BB962C8B-B14F-4D97-AF65-F5344CB8AC3E}">
        <p14:creationId xmlns:p14="http://schemas.microsoft.com/office/powerpoint/2010/main" xmlns="" val="29085023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10A30D8-600F-4711-8ADF-377C75D0D59B}" type="slidenum">
              <a:rPr lang="en-US" altLang="zh-CN"/>
              <a:pPr>
                <a:defRPr/>
              </a:pPr>
              <a:t>‹#›</a:t>
            </a:fld>
            <a:endParaRPr lang="en-US" altLang="zh-CN"/>
          </a:p>
        </p:txBody>
      </p:sp>
    </p:spTree>
    <p:extLst>
      <p:ext uri="{BB962C8B-B14F-4D97-AF65-F5344CB8AC3E}">
        <p14:creationId xmlns:p14="http://schemas.microsoft.com/office/powerpoint/2010/main" xmlns="" val="249327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7011E50-45C7-4A64-A179-E8649F8ED8DF}" type="slidenum">
              <a:rPr lang="en-US" altLang="zh-CN"/>
              <a:pPr>
                <a:defRPr/>
              </a:pPr>
              <a:t>‹#›</a:t>
            </a:fld>
            <a:endParaRPr lang="en-US" altLang="zh-CN"/>
          </a:p>
        </p:txBody>
      </p:sp>
    </p:spTree>
    <p:extLst>
      <p:ext uri="{BB962C8B-B14F-4D97-AF65-F5344CB8AC3E}">
        <p14:creationId xmlns:p14="http://schemas.microsoft.com/office/powerpoint/2010/main" xmlns="" val="170226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900F74-0BD8-4400-B0B0-DB85049F158C}" type="slidenum">
              <a:rPr lang="en-US" altLang="zh-CN"/>
              <a:pPr>
                <a:defRPr/>
              </a:pPr>
              <a:t>‹#›</a:t>
            </a:fld>
            <a:endParaRPr lang="en-US" altLang="zh-CN"/>
          </a:p>
        </p:txBody>
      </p:sp>
    </p:spTree>
    <p:extLst>
      <p:ext uri="{BB962C8B-B14F-4D97-AF65-F5344CB8AC3E}">
        <p14:creationId xmlns:p14="http://schemas.microsoft.com/office/powerpoint/2010/main" xmlns="" val="161035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CFBD478-DC4B-487C-979D-A74967143B6D}" type="slidenum">
              <a:rPr lang="en-US" altLang="zh-CN"/>
              <a:pPr>
                <a:defRPr/>
              </a:pPr>
              <a:t>‹#›</a:t>
            </a:fld>
            <a:endParaRPr lang="en-US" altLang="zh-CN"/>
          </a:p>
        </p:txBody>
      </p:sp>
    </p:spTree>
    <p:extLst>
      <p:ext uri="{BB962C8B-B14F-4D97-AF65-F5344CB8AC3E}">
        <p14:creationId xmlns:p14="http://schemas.microsoft.com/office/powerpoint/2010/main" xmlns="" val="44161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0157B7-E0C8-4CB0-AC7F-42DCC0EDDBB0}" type="slidenum">
              <a:rPr lang="en-US" altLang="zh-CN"/>
              <a:pPr>
                <a:defRPr/>
              </a:pPr>
              <a:t>‹#›</a:t>
            </a:fld>
            <a:endParaRPr lang="en-US" altLang="zh-CN"/>
          </a:p>
        </p:txBody>
      </p:sp>
    </p:spTree>
    <p:extLst>
      <p:ext uri="{BB962C8B-B14F-4D97-AF65-F5344CB8AC3E}">
        <p14:creationId xmlns:p14="http://schemas.microsoft.com/office/powerpoint/2010/main" xmlns="" val="35350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196752"/>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pPr/>
              <a:t>2013/11/12</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BD6FCBC-6687-4437-A076-8A2C5849DE06}" type="slidenum">
              <a:rPr lang="en-US" altLang="zh-CN"/>
              <a:pPr>
                <a:defRPr/>
              </a:pPr>
              <a:t>‹#›</a:t>
            </a:fld>
            <a:endParaRPr lang="en-US" altLang="zh-CN"/>
          </a:p>
        </p:txBody>
      </p:sp>
    </p:spTree>
    <p:extLst>
      <p:ext uri="{BB962C8B-B14F-4D97-AF65-F5344CB8AC3E}">
        <p14:creationId xmlns:p14="http://schemas.microsoft.com/office/powerpoint/2010/main" xmlns="" val="156380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35446B-D431-437A-BFD9-4B0C04BD4380}" type="slidenum">
              <a:rPr lang="en-US" altLang="zh-CN"/>
              <a:pPr>
                <a:defRPr/>
              </a:pPr>
              <a:t>‹#›</a:t>
            </a:fld>
            <a:endParaRPr lang="en-US" altLang="zh-CN"/>
          </a:p>
        </p:txBody>
      </p:sp>
    </p:spTree>
    <p:extLst>
      <p:ext uri="{BB962C8B-B14F-4D97-AF65-F5344CB8AC3E}">
        <p14:creationId xmlns:p14="http://schemas.microsoft.com/office/powerpoint/2010/main" xmlns="" val="150764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7B70257-4295-433C-A500-215D4D506131}" type="slidenum">
              <a:rPr lang="en-US" altLang="zh-CN"/>
              <a:pPr>
                <a:defRPr/>
              </a:pPr>
              <a:t>‹#›</a:t>
            </a:fld>
            <a:endParaRPr lang="en-US" altLang="zh-CN"/>
          </a:p>
        </p:txBody>
      </p:sp>
    </p:spTree>
    <p:extLst>
      <p:ext uri="{BB962C8B-B14F-4D97-AF65-F5344CB8AC3E}">
        <p14:creationId xmlns:p14="http://schemas.microsoft.com/office/powerpoint/2010/main" xmlns="" val="152518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3072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706BE0D-D454-4CFA-B505-8A6975EF17FF}" type="slidenum">
              <a:rPr lang="en-US" altLang="zh-CN"/>
              <a:pPr>
                <a:defRPr/>
              </a:pPr>
              <a:t>‹#›</a:t>
            </a:fld>
            <a:endParaRPr lang="en-US" altLang="zh-CN"/>
          </a:p>
        </p:txBody>
      </p:sp>
    </p:spTree>
    <p:extLst>
      <p:ext uri="{BB962C8B-B14F-4D97-AF65-F5344CB8AC3E}">
        <p14:creationId xmlns:p14="http://schemas.microsoft.com/office/powerpoint/2010/main" xmlns="" val="369587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FEBD839-3F4B-41A4-A777-D21D0993F74B}" type="slidenum">
              <a:rPr lang="en-US" altLang="zh-CN"/>
              <a:pPr>
                <a:defRPr/>
              </a:pPr>
              <a:t>‹#›</a:t>
            </a:fld>
            <a:endParaRPr lang="en-US" altLang="zh-CN"/>
          </a:p>
        </p:txBody>
      </p:sp>
    </p:spTree>
    <p:extLst>
      <p:ext uri="{BB962C8B-B14F-4D97-AF65-F5344CB8AC3E}">
        <p14:creationId xmlns:p14="http://schemas.microsoft.com/office/powerpoint/2010/main" xmlns="" val="158950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4363F3A-BD10-4777-9039-52B587B6B906}" type="slidenum">
              <a:rPr lang="en-US" altLang="zh-CN"/>
              <a:pPr>
                <a:defRPr/>
              </a:pPr>
              <a:t>‹#›</a:t>
            </a:fld>
            <a:endParaRPr lang="en-US" altLang="zh-CN"/>
          </a:p>
        </p:txBody>
      </p:sp>
    </p:spTree>
    <p:extLst>
      <p:ext uri="{BB962C8B-B14F-4D97-AF65-F5344CB8AC3E}">
        <p14:creationId xmlns:p14="http://schemas.microsoft.com/office/powerpoint/2010/main" xmlns="" val="1175762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descr="低碳标准稿_拷贝.jpg"/>
          <p:cNvPicPr>
            <a:picLocks noChangeAspect="1"/>
          </p:cNvPicPr>
          <p:nvPr/>
        </p:nvPicPr>
        <p:blipFill>
          <a:blip r:embed="rId5" cstate="print"/>
          <a:srcRect l="56230" t="11025" r="7278" b="59481"/>
          <a:stretch>
            <a:fillRect/>
          </a:stretch>
        </p:blipFill>
        <p:spPr>
          <a:xfrm>
            <a:off x="3786182" y="5715016"/>
            <a:ext cx="1571636" cy="1073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27" name="Group 7"/>
          <p:cNvGrpSpPr>
            <a:grpSpLocks/>
          </p:cNvGrpSpPr>
          <p:nvPr/>
        </p:nvGrpSpPr>
        <p:grpSpPr bwMode="auto">
          <a:xfrm>
            <a:off x="199432" y="3212976"/>
            <a:ext cx="8610600" cy="201613"/>
            <a:chOff x="144" y="1680"/>
            <a:chExt cx="5424" cy="144"/>
          </a:xfrm>
        </p:grpSpPr>
        <p:sp>
          <p:nvSpPr>
            <p:cNvPr id="1034"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sp>
          <p:nvSpPr>
            <p:cNvPr id="1035"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sp>
          <p:nvSpPr>
            <p:cNvPr id="1036"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zh-CN" altLang="en-US">
                <a:latin typeface="Verdana" pitchFamily="34" charset="0"/>
              </a:endParaRPr>
            </a:p>
          </p:txBody>
        </p:sp>
      </p:grpSp>
      <p:sp>
        <p:nvSpPr>
          <p:cNvPr id="102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 name="Rectangle 4"/>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atin typeface="+mn-lt"/>
                <a:ea typeface="黑体" pitchFamily="2" charset="-122"/>
              </a:defRPr>
            </a:lvl1pPr>
          </a:lstStyle>
          <a:p>
            <a:fld id="{530820CF-B880-4189-942D-D702A7CBA730}" type="datetimeFigureOut">
              <a:rPr lang="zh-CN" altLang="en-US" smtClean="0"/>
              <a:pPr/>
              <a:t>2013/11/12</a:t>
            </a:fld>
            <a:endParaRPr lang="zh-CN" altLang="en-US"/>
          </a:p>
        </p:txBody>
      </p:sp>
      <p:sp>
        <p:nvSpPr>
          <p:cNvPr id="1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mn-lt"/>
                <a:ea typeface="黑体" pitchFamily="2" charset="-122"/>
              </a:defRPr>
            </a:lvl1pPr>
          </a:lstStyle>
          <a:p>
            <a:endParaRPr lang="zh-CN" altLang="en-US"/>
          </a:p>
        </p:txBody>
      </p:sp>
      <p:sp>
        <p:nvSpPr>
          <p:cNvPr id="20" name="Rectangle 6"/>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atin typeface="+mn-lt"/>
                <a:ea typeface="黑体" pitchFamily="2" charset="-122"/>
              </a:defRPr>
            </a:lvl1pPr>
          </a:lstStyle>
          <a:p>
            <a:fld id="{0C913308-F349-4B6D-A68A-DD1791B4A57B}" type="slidenum">
              <a:rPr lang="zh-CN" altLang="en-US" smtClean="0"/>
              <a:pPr/>
              <a:t>‹#›</a:t>
            </a:fld>
            <a:endParaRPr lang="zh-CN" altLang="en-US"/>
          </a:p>
        </p:txBody>
      </p:sp>
      <p:pic>
        <p:nvPicPr>
          <p:cNvPr id="12" name="Picture 11" descr="低碳标准稿_拷贝.jpg"/>
          <p:cNvPicPr>
            <a:picLocks noChangeAspect="1"/>
          </p:cNvPicPr>
          <p:nvPr/>
        </p:nvPicPr>
        <p:blipFill>
          <a:blip r:embed="rId5" cstate="print"/>
          <a:srcRect l="50890" t="65801" r="1048" b="16292"/>
          <a:stretch>
            <a:fillRect/>
          </a:stretch>
        </p:blipFill>
        <p:spPr>
          <a:xfrm>
            <a:off x="7715272" y="6357958"/>
            <a:ext cx="1428760" cy="449794"/>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ea typeface="黑体" pitchFamily="2" charset="-122"/>
        </a:defRPr>
      </a:lvl2pPr>
      <a:lvl3pPr algn="l" rtl="0" eaLnBrk="1" fontAlgn="base" hangingPunct="1">
        <a:spcBef>
          <a:spcPct val="0"/>
        </a:spcBef>
        <a:spcAft>
          <a:spcPct val="0"/>
        </a:spcAft>
        <a:defRPr sz="4400">
          <a:solidFill>
            <a:schemeClr val="tx2"/>
          </a:solidFill>
          <a:latin typeface="Garamond" pitchFamily="18" charset="0"/>
          <a:ea typeface="黑体" pitchFamily="2" charset="-122"/>
        </a:defRPr>
      </a:lvl3pPr>
      <a:lvl4pPr algn="l" rtl="0" eaLnBrk="1" fontAlgn="base" hangingPunct="1">
        <a:spcBef>
          <a:spcPct val="0"/>
        </a:spcBef>
        <a:spcAft>
          <a:spcPct val="0"/>
        </a:spcAft>
        <a:defRPr sz="4400">
          <a:solidFill>
            <a:schemeClr val="tx2"/>
          </a:solidFill>
          <a:latin typeface="Garamond" pitchFamily="18" charset="0"/>
          <a:ea typeface="黑体" pitchFamily="2" charset="-122"/>
        </a:defRPr>
      </a:lvl4pPr>
      <a:lvl5pPr algn="l" rtl="0" eaLnBrk="1" fontAlgn="base" hangingPunct="1">
        <a:spcBef>
          <a:spcPct val="0"/>
        </a:spcBef>
        <a:spcAft>
          <a:spcPct val="0"/>
        </a:spcAft>
        <a:defRPr sz="4400">
          <a:solidFill>
            <a:schemeClr val="tx2"/>
          </a:solidFill>
          <a:latin typeface="Garamond" pitchFamily="18" charset="0"/>
          <a:ea typeface="黑体" pitchFamily="2" charset="-122"/>
        </a:defRPr>
      </a:lvl5pPr>
      <a:lvl6pPr marL="457200" algn="l" rtl="0" eaLnBrk="1" fontAlgn="base" hangingPunct="1">
        <a:spcBef>
          <a:spcPct val="0"/>
        </a:spcBef>
        <a:spcAft>
          <a:spcPct val="0"/>
        </a:spcAft>
        <a:defRPr sz="4400">
          <a:solidFill>
            <a:schemeClr val="tx2"/>
          </a:solidFill>
          <a:latin typeface="Garamond" pitchFamily="18" charset="0"/>
          <a:ea typeface="黑体" pitchFamily="2" charset="-122"/>
        </a:defRPr>
      </a:lvl6pPr>
      <a:lvl7pPr marL="914400" algn="l" rtl="0" eaLnBrk="1" fontAlgn="base" hangingPunct="1">
        <a:spcBef>
          <a:spcPct val="0"/>
        </a:spcBef>
        <a:spcAft>
          <a:spcPct val="0"/>
        </a:spcAft>
        <a:defRPr sz="4400">
          <a:solidFill>
            <a:schemeClr val="tx2"/>
          </a:solidFill>
          <a:latin typeface="Garamond" pitchFamily="18" charset="0"/>
          <a:ea typeface="黑体" pitchFamily="2" charset="-122"/>
        </a:defRPr>
      </a:lvl7pPr>
      <a:lvl8pPr marL="1371600" algn="l" rtl="0" eaLnBrk="1" fontAlgn="base" hangingPunct="1">
        <a:spcBef>
          <a:spcPct val="0"/>
        </a:spcBef>
        <a:spcAft>
          <a:spcPct val="0"/>
        </a:spcAft>
        <a:defRPr sz="4400">
          <a:solidFill>
            <a:schemeClr val="tx2"/>
          </a:solidFill>
          <a:latin typeface="Garamond" pitchFamily="18" charset="0"/>
          <a:ea typeface="黑体" pitchFamily="2" charset="-122"/>
        </a:defRPr>
      </a:lvl8pPr>
      <a:lvl9pPr marL="1828800" algn="l" rtl="0" eaLnBrk="1" fontAlgn="base" hangingPunct="1">
        <a:spcBef>
          <a:spcPct val="0"/>
        </a:spcBef>
        <a:spcAft>
          <a:spcPct val="0"/>
        </a:spcAft>
        <a:defRPr sz="4400">
          <a:solidFill>
            <a:schemeClr val="tx2"/>
          </a:solidFill>
          <a:latin typeface="Garamond" pitchFamily="18" charset="0"/>
          <a:ea typeface="黑体" pitchFamily="2" charset="-122"/>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5900" y="0"/>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6963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ea typeface="黑体" pitchFamily="2" charset="-122"/>
              </a:defRPr>
            </a:lvl1pPr>
          </a:lstStyle>
          <a:p>
            <a:pPr>
              <a:defRPr/>
            </a:pPr>
            <a:endParaRPr lang="en-US" altLang="zh-CN"/>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ea typeface="黑体" pitchFamily="2" charset="-122"/>
              </a:defRPr>
            </a:lvl1pPr>
          </a:lstStyle>
          <a:p>
            <a:pPr>
              <a:defRPr/>
            </a:pPr>
            <a:endParaRPr lang="en-US" altLang="zh-CN"/>
          </a:p>
        </p:txBody>
      </p:sp>
      <p:sp>
        <p:nvSpPr>
          <p:cNvPr id="6963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ea typeface="黑体" pitchFamily="2" charset="-122"/>
              </a:defRPr>
            </a:lvl1pPr>
          </a:lstStyle>
          <a:p>
            <a:pPr>
              <a:defRPr/>
            </a:pPr>
            <a:fld id="{03CAE479-8945-41B2-8B3B-7C48FF62986D}" type="slidenum">
              <a:rPr lang="en-US" altLang="zh-CN"/>
              <a:pPr>
                <a:defRPr/>
              </a:pPr>
              <a:t>‹#›</a:t>
            </a:fld>
            <a:endParaRPr lang="en-US" altLang="zh-CN"/>
          </a:p>
        </p:txBody>
      </p:sp>
      <p:sp>
        <p:nvSpPr>
          <p:cNvPr id="2055"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sp>
        <p:nvSpPr>
          <p:cNvPr id="2056" name="Line 8"/>
          <p:cNvSpPr>
            <a:spLocks noChangeShapeType="1"/>
          </p:cNvSpPr>
          <p:nvPr/>
        </p:nvSpPr>
        <p:spPr bwMode="auto">
          <a:xfrm>
            <a:off x="395288" y="2132856"/>
            <a:ext cx="8362950" cy="0"/>
          </a:xfrm>
          <a:prstGeom prst="line">
            <a:avLst/>
          </a:prstGeom>
          <a:noFill/>
          <a:ln w="19050">
            <a:solidFill>
              <a:schemeClr val="tx2"/>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057" name="Rectangle 9"/>
          <p:cNvSpPr>
            <a:spLocks noChangeArrowheads="1"/>
          </p:cNvSpPr>
          <p:nvPr/>
        </p:nvSpPr>
        <p:spPr bwMode="auto">
          <a:xfrm>
            <a:off x="0" y="2276475"/>
            <a:ext cx="2286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sp>
        <p:nvSpPr>
          <p:cNvPr id="2058"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zh-CN" altLang="zh-CN" sz="2400">
              <a:latin typeface="Times New Roman" pitchFamily="18" charset="0"/>
            </a:endParaRPr>
          </a:p>
        </p:txBody>
      </p:sp>
      <p:pic>
        <p:nvPicPr>
          <p:cNvPr id="12" name="Picture 11" descr="低碳标准稿_拷贝.jpg"/>
          <p:cNvPicPr>
            <a:picLocks noChangeAspect="1"/>
          </p:cNvPicPr>
          <p:nvPr/>
        </p:nvPicPr>
        <p:blipFill>
          <a:blip r:embed="rId14" cstate="print"/>
          <a:srcRect l="50890" t="65801" r="1048" b="16292"/>
          <a:stretch>
            <a:fillRect/>
          </a:stretch>
        </p:blipFill>
        <p:spPr>
          <a:xfrm>
            <a:off x="7715272" y="6357958"/>
            <a:ext cx="1428760" cy="449794"/>
          </a:xfrm>
          <a:prstGeom prst="rect">
            <a:avLst/>
          </a:prstGeom>
          <a:ln>
            <a:noFill/>
          </a:ln>
          <a:effectLst>
            <a:softEdge rad="112500"/>
          </a:effectLst>
        </p:spPr>
      </p:pic>
      <p:sp>
        <p:nvSpPr>
          <p:cNvPr id="2060" name="Text Box 12"/>
          <p:cNvSpPr txBox="1">
            <a:spLocks noChangeArrowheads="1"/>
          </p:cNvSpPr>
          <p:nvPr/>
        </p:nvSpPr>
        <p:spPr bwMode="auto">
          <a:xfrm>
            <a:off x="179388" y="6583363"/>
            <a:ext cx="2232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spcBef>
                <a:spcPct val="50000"/>
              </a:spcBef>
              <a:defRPr/>
            </a:pPr>
            <a:r>
              <a:rPr lang="en-US" altLang="zh-CN" sz="1200" dirty="0" smtClean="0">
                <a:solidFill>
                  <a:schemeClr val="bg2"/>
                </a:solidFill>
                <a:latin typeface="黑体" pitchFamily="49" charset="-122"/>
              </a:rPr>
              <a:t>131113</a:t>
            </a:r>
            <a:r>
              <a:rPr lang="en-US" altLang="zh-CN" sz="1200" baseline="0" dirty="0" smtClean="0">
                <a:solidFill>
                  <a:schemeClr val="bg2"/>
                </a:solidFill>
                <a:latin typeface="黑体" pitchFamily="49" charset="-122"/>
              </a:rPr>
              <a:t>  </a:t>
            </a:r>
            <a:r>
              <a:rPr lang="zh-CN" altLang="en-US" sz="1200" baseline="0" dirty="0" smtClean="0">
                <a:solidFill>
                  <a:schemeClr val="bg2"/>
                </a:solidFill>
                <a:latin typeface="黑体" pitchFamily="49" charset="-122"/>
              </a:rPr>
              <a:t>国合会</a:t>
            </a:r>
            <a:endParaRPr lang="en-US" altLang="zh-CN" sz="1200" dirty="0" smtClean="0">
              <a:solidFill>
                <a:schemeClr val="bg2"/>
              </a:solidFill>
              <a:latin typeface="黑体" pitchFamily="49" charset="-122"/>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www.gotoread.com/s/e/?vo=9121&amp;p=17" TargetMode="External"/><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756" y="1556792"/>
            <a:ext cx="8964488" cy="1440160"/>
          </a:xfrm>
        </p:spPr>
        <p:txBody>
          <a:bodyPr anchor="ctr"/>
          <a:lstStyle/>
          <a:p>
            <a:pPr algn="ctr"/>
            <a:r>
              <a:rPr lang="zh-CN" altLang="en-US" sz="3200" b="1" dirty="0">
                <a:latin typeface="Times New Roman" panose="02020603050405020304" pitchFamily="18" charset="0"/>
              </a:rPr>
              <a:t>突破资源环境制约，促进可持续发展与社会</a:t>
            </a:r>
            <a:r>
              <a:rPr lang="zh-CN" altLang="en-US" sz="3200" b="1" dirty="0" smtClean="0">
                <a:latin typeface="Times New Roman" panose="02020603050405020304" pitchFamily="18" charset="0"/>
              </a:rPr>
              <a:t>和谐</a:t>
            </a:r>
            <a:r>
              <a:rPr lang="en-US" altLang="zh-CN" sz="3600" b="1" dirty="0">
                <a:latin typeface="Times New Roman" panose="02020603050405020304" pitchFamily="18" charset="0"/>
              </a:rPr>
              <a:t/>
            </a:r>
            <a:br>
              <a:rPr lang="en-US" altLang="zh-CN" sz="3600" b="1" dirty="0">
                <a:latin typeface="Times New Roman" panose="02020603050405020304" pitchFamily="18" charset="0"/>
              </a:rPr>
            </a:br>
            <a:r>
              <a:rPr lang="en-US" altLang="zh-CN" sz="2400" b="1" dirty="0">
                <a:latin typeface="Times New Roman" panose="02020603050405020304" pitchFamily="18" charset="0"/>
              </a:rPr>
              <a:t>Overcoming Resource and Environmental Constraints to the Realization of Sustainable Development and a Harmonious </a:t>
            </a:r>
            <a:r>
              <a:rPr lang="en-US" altLang="zh-CN" sz="2400" b="1" dirty="0" smtClean="0">
                <a:latin typeface="Times New Roman" panose="02020603050405020304" pitchFamily="18" charset="0"/>
              </a:rPr>
              <a:t>Society</a:t>
            </a:r>
            <a:endParaRPr lang="zh-CN" altLang="en-US" sz="1800" b="1" dirty="0">
              <a:latin typeface="Times New Roman" panose="02020603050405020304" pitchFamily="18" charset="0"/>
            </a:endParaRPr>
          </a:p>
        </p:txBody>
      </p:sp>
      <p:sp>
        <p:nvSpPr>
          <p:cNvPr id="3" name="副标题 2"/>
          <p:cNvSpPr>
            <a:spLocks noGrp="1"/>
          </p:cNvSpPr>
          <p:nvPr>
            <p:ph type="subTitle" idx="1"/>
          </p:nvPr>
        </p:nvSpPr>
        <p:spPr>
          <a:xfrm>
            <a:off x="1371600" y="3789040"/>
            <a:ext cx="6400800" cy="1752600"/>
          </a:xfrm>
        </p:spPr>
        <p:txBody>
          <a:bodyPr anchor="ctr"/>
          <a:lstStyle/>
          <a:p>
            <a:r>
              <a:rPr lang="zh-CN" altLang="en-US" sz="2400" dirty="0" smtClean="0">
                <a:solidFill>
                  <a:schemeClr val="tx1">
                    <a:lumMod val="75000"/>
                    <a:lumOff val="25000"/>
                  </a:schemeClr>
                </a:solidFill>
                <a:latin typeface="Times New Roman" panose="02020603050405020304" pitchFamily="18" charset="0"/>
                <a:ea typeface="+mj-ea"/>
              </a:rPr>
              <a:t>清华大学 </a:t>
            </a:r>
            <a:r>
              <a:rPr lang="zh-CN" altLang="en-US" sz="2400" dirty="0">
                <a:solidFill>
                  <a:schemeClr val="tx1">
                    <a:lumMod val="75000"/>
                    <a:lumOff val="25000"/>
                  </a:schemeClr>
                </a:solidFill>
                <a:latin typeface="Times New Roman" panose="02020603050405020304" pitchFamily="18" charset="0"/>
                <a:ea typeface="+mj-ea"/>
              </a:rPr>
              <a:t>何建</a:t>
            </a:r>
            <a:r>
              <a:rPr lang="zh-CN" altLang="en-US" sz="2400" dirty="0" smtClean="0">
                <a:solidFill>
                  <a:schemeClr val="tx1">
                    <a:lumMod val="75000"/>
                    <a:lumOff val="25000"/>
                  </a:schemeClr>
                </a:solidFill>
                <a:latin typeface="Times New Roman" panose="02020603050405020304" pitchFamily="18" charset="0"/>
                <a:ea typeface="+mj-ea"/>
              </a:rPr>
              <a:t>坤</a:t>
            </a:r>
            <a:endParaRPr lang="en-US" altLang="zh-CN" sz="2400" dirty="0" smtClean="0">
              <a:solidFill>
                <a:schemeClr val="tx1">
                  <a:lumMod val="75000"/>
                  <a:lumOff val="25000"/>
                </a:schemeClr>
              </a:solidFill>
              <a:latin typeface="Times New Roman" panose="02020603050405020304" pitchFamily="18" charset="0"/>
              <a:ea typeface="+mj-ea"/>
            </a:endParaRPr>
          </a:p>
          <a:p>
            <a:r>
              <a:rPr lang="en-US" altLang="zh-CN" sz="2400" dirty="0" smtClean="0">
                <a:solidFill>
                  <a:schemeClr val="tx1">
                    <a:lumMod val="75000"/>
                    <a:lumOff val="25000"/>
                  </a:schemeClr>
                </a:solidFill>
                <a:latin typeface="Times New Roman" panose="02020603050405020304" pitchFamily="18" charset="0"/>
                <a:ea typeface="+mj-ea"/>
              </a:rPr>
              <a:t>Tsinghua University</a:t>
            </a:r>
          </a:p>
          <a:p>
            <a:r>
              <a:rPr lang="en-US" altLang="zh-CN" sz="2400" dirty="0" smtClean="0">
                <a:solidFill>
                  <a:schemeClr val="tx1">
                    <a:lumMod val="75000"/>
                    <a:lumOff val="25000"/>
                  </a:schemeClr>
                </a:solidFill>
                <a:latin typeface="Times New Roman" panose="02020603050405020304" pitchFamily="18" charset="0"/>
                <a:ea typeface="+mj-ea"/>
              </a:rPr>
              <a:t>He </a:t>
            </a:r>
            <a:r>
              <a:rPr lang="en-US" altLang="zh-CN" sz="2400" dirty="0" err="1" smtClean="0">
                <a:solidFill>
                  <a:schemeClr val="tx1">
                    <a:lumMod val="75000"/>
                    <a:lumOff val="25000"/>
                  </a:schemeClr>
                </a:solidFill>
                <a:latin typeface="Times New Roman" panose="02020603050405020304" pitchFamily="18" charset="0"/>
                <a:ea typeface="+mj-ea"/>
              </a:rPr>
              <a:t>Jiankun</a:t>
            </a:r>
            <a:endParaRPr lang="en-US" altLang="zh-CN" sz="2400" dirty="0" smtClean="0">
              <a:solidFill>
                <a:schemeClr val="tx1">
                  <a:lumMod val="75000"/>
                  <a:lumOff val="25000"/>
                </a:schemeClr>
              </a:solidFill>
              <a:latin typeface="Times New Roman" panose="02020603050405020304" pitchFamily="18" charset="0"/>
              <a:ea typeface="+mj-ea"/>
            </a:endParaRPr>
          </a:p>
          <a:p>
            <a:r>
              <a:rPr lang="en-US" altLang="zh-CN" sz="2400" dirty="0" smtClean="0">
                <a:solidFill>
                  <a:schemeClr val="tx1">
                    <a:lumMod val="75000"/>
                    <a:lumOff val="25000"/>
                  </a:schemeClr>
                </a:solidFill>
                <a:latin typeface="Times New Roman" panose="02020603050405020304" pitchFamily="18" charset="0"/>
              </a:rPr>
              <a:t>2013-11-13</a:t>
            </a:r>
            <a:endParaRPr lang="zh-CN" altLang="en-US" sz="2400" dirty="0">
              <a:solidFill>
                <a:schemeClr val="tx1">
                  <a:lumMod val="75000"/>
                  <a:lumOff val="25000"/>
                </a:schemeClr>
              </a:solidFill>
              <a:latin typeface="Times New Roman" panose="02020603050405020304" pitchFamily="18" charset="0"/>
            </a:endParaRPr>
          </a:p>
        </p:txBody>
      </p:sp>
      <p:sp>
        <p:nvSpPr>
          <p:cNvPr id="4" name="TextBox 3"/>
          <p:cNvSpPr txBox="1"/>
          <p:nvPr/>
        </p:nvSpPr>
        <p:spPr>
          <a:xfrm>
            <a:off x="7524328" y="524788"/>
            <a:ext cx="1224136" cy="369332"/>
          </a:xfrm>
          <a:prstGeom prst="rect">
            <a:avLst/>
          </a:prstGeom>
          <a:noFill/>
        </p:spPr>
        <p:txBody>
          <a:bodyPr wrap="square" rtlCol="0">
            <a:spAutoFit/>
          </a:bodyPr>
          <a:lstStyle/>
          <a:p>
            <a:r>
              <a:rPr lang="zh-CN" altLang="en-US" dirty="0" smtClean="0">
                <a:latin typeface="Times New Roman" panose="02020603050405020304" pitchFamily="18" charset="0"/>
              </a:rPr>
              <a:t>国合会</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xmlns="" val="99363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内容占位符 2"/>
          <p:cNvSpPr txBox="1">
            <a:spLocks/>
          </p:cNvSpPr>
          <p:nvPr/>
        </p:nvSpPr>
        <p:spPr bwMode="auto">
          <a:xfrm>
            <a:off x="358775" y="2348881"/>
            <a:ext cx="8533705" cy="259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20000"/>
              </a:lnSpc>
              <a:spcBef>
                <a:spcPct val="30000"/>
              </a:spcBef>
              <a:spcAft>
                <a:spcPts val="200"/>
              </a:spcAft>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煤炭等化石能源仍快速增长，在一次能源中比例一直在</a:t>
            </a:r>
            <a:r>
              <a:rPr lang="en-US" altLang="zh-CN" sz="2000" dirty="0" smtClean="0">
                <a:latin typeface="Times New Roman" panose="02020603050405020304" pitchFamily="18" charset="0"/>
                <a:ea typeface="幼圆" pitchFamily="49" charset="-122"/>
              </a:rPr>
              <a:t>70%</a:t>
            </a:r>
            <a:r>
              <a:rPr lang="zh-CN" altLang="en-US" sz="2000" dirty="0" smtClean="0">
                <a:latin typeface="Times New Roman" panose="02020603050405020304" pitchFamily="18" charset="0"/>
                <a:ea typeface="幼圆" pitchFamily="49" charset="-122"/>
              </a:rPr>
              <a:t>左右，</a:t>
            </a:r>
            <a:r>
              <a:rPr lang="en-US" altLang="zh-CN" sz="2000" dirty="0" smtClean="0">
                <a:latin typeface="Times New Roman" panose="02020603050405020304" pitchFamily="18" charset="0"/>
                <a:ea typeface="幼圆" pitchFamily="49" charset="-122"/>
              </a:rPr>
              <a:t>2012</a:t>
            </a:r>
            <a:r>
              <a:rPr lang="zh-CN" altLang="en-US" sz="2000" dirty="0" smtClean="0">
                <a:latin typeface="Times New Roman" panose="02020603050405020304" pitchFamily="18" charset="0"/>
                <a:ea typeface="幼圆" pitchFamily="49" charset="-122"/>
              </a:rPr>
              <a:t>年煤炭消费</a:t>
            </a:r>
            <a:r>
              <a:rPr lang="en-US" altLang="zh-CN" sz="2000" dirty="0" smtClean="0">
                <a:latin typeface="Times New Roman" panose="02020603050405020304" pitchFamily="18" charset="0"/>
                <a:ea typeface="幼圆" pitchFamily="49" charset="-122"/>
              </a:rPr>
              <a:t>36.5</a:t>
            </a:r>
            <a:r>
              <a:rPr lang="zh-CN" altLang="en-US" sz="2000" dirty="0" smtClean="0">
                <a:latin typeface="Times New Roman" panose="02020603050405020304" pitchFamily="18" charset="0"/>
                <a:ea typeface="幼圆" pitchFamily="49" charset="-122"/>
              </a:rPr>
              <a:t>亿吨，约占全球</a:t>
            </a:r>
            <a:r>
              <a:rPr lang="en-US" altLang="zh-CN" sz="2000" dirty="0" smtClean="0">
                <a:latin typeface="Times New Roman" panose="02020603050405020304" pitchFamily="18" charset="0"/>
                <a:ea typeface="幼圆" pitchFamily="49" charset="-122"/>
              </a:rPr>
              <a:t>45%</a:t>
            </a:r>
            <a:r>
              <a:rPr lang="zh-CN" altLang="en-US" sz="2000" dirty="0" smtClean="0">
                <a:latin typeface="Times New Roman" panose="02020603050405020304" pitchFamily="18" charset="0"/>
                <a:ea typeface="幼圆" pitchFamily="49" charset="-122"/>
              </a:rPr>
              <a:t>，</a:t>
            </a:r>
            <a:r>
              <a:rPr lang="en-US" altLang="zh-CN" sz="2000" dirty="0" smtClean="0">
                <a:latin typeface="Times New Roman" panose="02020603050405020304" pitchFamily="18" charset="0"/>
                <a:ea typeface="幼圆" pitchFamily="49" charset="-122"/>
              </a:rPr>
              <a:t>2005</a:t>
            </a:r>
            <a:r>
              <a:rPr lang="en-US" altLang="zh-CN" sz="2000" dirty="0">
                <a:latin typeface="Times New Roman" panose="02020603050405020304" pitchFamily="18" charset="0"/>
                <a:ea typeface="幼圆" pitchFamily="49" charset="-122"/>
              </a:rPr>
              <a:t>-</a:t>
            </a:r>
            <a:r>
              <a:rPr lang="en-US" altLang="zh-CN" sz="2000" dirty="0" smtClean="0">
                <a:latin typeface="Times New Roman" panose="02020603050405020304" pitchFamily="18" charset="0"/>
                <a:ea typeface="幼圆" pitchFamily="49" charset="-122"/>
              </a:rPr>
              <a:t>2011</a:t>
            </a:r>
            <a:r>
              <a:rPr lang="zh-CN" altLang="en-US" sz="2000" dirty="0" smtClean="0">
                <a:latin typeface="Times New Roman" panose="02020603050405020304" pitchFamily="18" charset="0"/>
                <a:ea typeface="幼圆" pitchFamily="49" charset="-122"/>
              </a:rPr>
              <a:t>年新增煤炭消费占世界增量的</a:t>
            </a:r>
            <a:r>
              <a:rPr lang="en-US" altLang="zh-CN" sz="2000" dirty="0" smtClean="0">
                <a:latin typeface="Times New Roman" panose="02020603050405020304" pitchFamily="18" charset="0"/>
                <a:ea typeface="幼圆" pitchFamily="49" charset="-122"/>
              </a:rPr>
              <a:t>68%</a:t>
            </a:r>
            <a:r>
              <a:rPr lang="zh-CN" altLang="en-US" sz="2000" dirty="0" smtClean="0">
                <a:latin typeface="Times New Roman" panose="02020603050405020304" pitchFamily="18" charset="0"/>
                <a:ea typeface="幼圆" pitchFamily="49" charset="-122"/>
              </a:rPr>
              <a:t>。石油消费增加量占世界增量的</a:t>
            </a:r>
            <a:r>
              <a:rPr lang="en-US" altLang="zh-CN" sz="2000" dirty="0" smtClean="0">
                <a:latin typeface="Times New Roman" panose="02020603050405020304" pitchFamily="18" charset="0"/>
                <a:ea typeface="幼圆" pitchFamily="49" charset="-122"/>
              </a:rPr>
              <a:t>47%</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indent="0">
              <a:lnSpc>
                <a:spcPct val="120000"/>
              </a:lnSpc>
              <a:spcBef>
                <a:spcPct val="30000"/>
              </a:spcBef>
              <a:spcAft>
                <a:spcPts val="200"/>
              </a:spcAft>
              <a:buClr>
                <a:schemeClr val="bg2"/>
              </a:buClr>
              <a:buSzPct val="75000"/>
            </a:pPr>
            <a:r>
              <a:rPr lang="en-US" altLang="zh-CN" dirty="0">
                <a:latin typeface="Times New Roman" panose="02020603050405020304" pitchFamily="18" charset="0"/>
                <a:ea typeface="幼圆" pitchFamily="49" charset="-122"/>
              </a:rPr>
              <a:t>Fossil energy such as coal still grows fast and has been always making up for around 70% of the primary energy. The coal consumption in 2012 was 3.65 billion tons, accounting for 45% of the world total. The increased coal and petroleum consumed from 2005 to 2012 accounted for 68% and 47% of the world respectively. </a:t>
            </a:r>
            <a:endParaRPr lang="en-US" altLang="zh-CN" dirty="0" smtClean="0">
              <a:latin typeface="Times New Roman" panose="02020603050405020304" pitchFamily="18" charset="0"/>
              <a:ea typeface="幼圆" pitchFamily="49" charset="-122"/>
            </a:endParaRPr>
          </a:p>
        </p:txBody>
      </p:sp>
      <p:sp>
        <p:nvSpPr>
          <p:cNvPr id="4" name="标题 1"/>
          <p:cNvSpPr txBox="1">
            <a:spLocks/>
          </p:cNvSpPr>
          <p:nvPr/>
        </p:nvSpPr>
        <p:spPr bwMode="auto">
          <a:xfrm>
            <a:off x="215900" y="476399"/>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lnSpc>
                <a:spcPct val="110000"/>
              </a:lnSpc>
              <a:spcBef>
                <a:spcPct val="0"/>
              </a:spcBef>
            </a:pPr>
            <a:r>
              <a:rPr lang="en-US" altLang="zh-CN" sz="2600" b="1" dirty="0" smtClean="0">
                <a:solidFill>
                  <a:schemeClr val="tx2"/>
                </a:solidFill>
                <a:latin typeface="Times New Roman" panose="02020603050405020304" pitchFamily="18" charset="0"/>
                <a:ea typeface="+mj-ea"/>
                <a:cs typeface="+mj-cs"/>
              </a:rPr>
              <a:t>5. </a:t>
            </a:r>
            <a:r>
              <a:rPr lang="zh-CN" altLang="en-US" sz="2600" b="1" dirty="0" smtClean="0">
                <a:solidFill>
                  <a:schemeClr val="tx2"/>
                </a:solidFill>
                <a:latin typeface="Times New Roman" panose="02020603050405020304" pitchFamily="18" charset="0"/>
                <a:ea typeface="+mj-ea"/>
                <a:cs typeface="+mj-cs"/>
              </a:rPr>
              <a:t>中国新能源和可再生能源发展迅速，但由于能源消费总量的快速增长，以煤为主的一次能源结构尚未根本性转变</a:t>
            </a:r>
            <a:r>
              <a:rPr lang="en-US" altLang="zh-CN" sz="2600" b="1" dirty="0" smtClean="0">
                <a:solidFill>
                  <a:schemeClr val="tx2"/>
                </a:solidFill>
                <a:latin typeface="Times New Roman" panose="02020603050405020304" pitchFamily="18" charset="0"/>
                <a:ea typeface="+mj-ea"/>
                <a:cs typeface="+mj-cs"/>
              </a:rPr>
              <a:t>(2)</a:t>
            </a:r>
          </a:p>
          <a:p>
            <a:pPr fontAlgn="base">
              <a:lnSpc>
                <a:spcPct val="110000"/>
              </a:lnSpc>
              <a:spcBef>
                <a:spcPct val="0"/>
              </a:spcBef>
            </a:pPr>
            <a:r>
              <a:rPr lang="en-US" altLang="zh-CN" sz="2200" b="1" dirty="0">
                <a:solidFill>
                  <a:schemeClr val="tx2"/>
                </a:solidFill>
                <a:latin typeface="Times New Roman" panose="02020603050405020304" pitchFamily="18" charset="0"/>
                <a:ea typeface="+mj-ea"/>
                <a:cs typeface="+mj-cs"/>
              </a:rPr>
              <a:t>China has experienced fast growth in renewable energy; however, the coal-dominant primary energy supply has not transformed radically due to the fast growth in energy consumption as a whole</a:t>
            </a:r>
            <a:r>
              <a:rPr lang="en-US" altLang="zh-CN" sz="2200" b="1" dirty="0" smtClean="0">
                <a:solidFill>
                  <a:schemeClr val="tx2"/>
                </a:solidFill>
                <a:latin typeface="Times New Roman" panose="02020603050405020304" pitchFamily="18" charset="0"/>
                <a:ea typeface="+mj-ea"/>
                <a:cs typeface="+mj-cs"/>
              </a:rPr>
              <a:t>.(2)</a:t>
            </a:r>
            <a:endParaRPr lang="en-US" altLang="zh-CN" sz="2200" b="1" dirty="0">
              <a:solidFill>
                <a:schemeClr val="tx2"/>
              </a:solidFill>
              <a:latin typeface="Times New Roman" panose="02020603050405020304" pitchFamily="18" charset="0"/>
              <a:ea typeface="+mj-ea"/>
              <a:cs typeface="+mj-cs"/>
            </a:endParaRPr>
          </a:p>
          <a:p>
            <a:pPr fontAlgn="base">
              <a:lnSpc>
                <a:spcPct val="110000"/>
              </a:lnSpc>
              <a:spcBef>
                <a:spcPct val="0"/>
              </a:spcBef>
            </a:pPr>
            <a:endParaRPr lang="en-US" altLang="zh-CN" sz="2000" b="1" dirty="0">
              <a:solidFill>
                <a:schemeClr val="tx2"/>
              </a:solidFill>
              <a:latin typeface="Times New Roman" panose="02020603050405020304" pitchFamily="18" charset="0"/>
              <a:ea typeface="+mj-ea"/>
              <a:cs typeface="+mj-cs"/>
            </a:endParaRPr>
          </a:p>
        </p:txBody>
      </p:sp>
      <p:sp>
        <p:nvSpPr>
          <p:cNvPr id="6" name="内容占位符 2"/>
          <p:cNvSpPr txBox="1">
            <a:spLocks/>
          </p:cNvSpPr>
          <p:nvPr/>
        </p:nvSpPr>
        <p:spPr bwMode="auto">
          <a:xfrm>
            <a:off x="358775" y="4941169"/>
            <a:ext cx="6229449" cy="191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20000"/>
              </a:lnSpc>
              <a:spcBef>
                <a:spcPct val="30000"/>
              </a:spcBef>
              <a:spcAft>
                <a:spcPts val="200"/>
              </a:spcAft>
              <a:buClr>
                <a:schemeClr val="bg2"/>
              </a:buClr>
              <a:buSzPct val="75000"/>
              <a:buFont typeface="Wingdings" pitchFamily="2" charset="2"/>
              <a:buChar char="p"/>
            </a:pPr>
            <a:r>
              <a:rPr lang="en-US" altLang="zh-CN" sz="2000" dirty="0" smtClean="0">
                <a:latin typeface="Times New Roman" panose="02020603050405020304" pitchFamily="18" charset="0"/>
                <a:ea typeface="幼圆" pitchFamily="49" charset="-122"/>
              </a:rPr>
              <a:t>2010</a:t>
            </a:r>
            <a:r>
              <a:rPr lang="zh-CN" altLang="en-US" sz="2000" dirty="0" smtClean="0">
                <a:latin typeface="Times New Roman" panose="02020603050405020304" pitchFamily="18" charset="0"/>
                <a:ea typeface="幼圆" pitchFamily="49" charset="-122"/>
              </a:rPr>
              <a:t>年单位能耗的</a:t>
            </a:r>
            <a:r>
              <a:rPr lang="en-US" altLang="zh-CN" sz="2000" dirty="0" smtClean="0">
                <a:latin typeface="Times New Roman" panose="02020603050405020304" pitchFamily="18" charset="0"/>
                <a:ea typeface="幼圆" pitchFamily="49" charset="-122"/>
              </a:rPr>
              <a:t>CO</a:t>
            </a:r>
            <a:r>
              <a:rPr lang="en-US" altLang="zh-CN" sz="2000" baseline="-25000" dirty="0" smtClean="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排放，中国比世界平均水平高</a:t>
            </a:r>
            <a:r>
              <a:rPr lang="en-US" altLang="zh-CN" sz="2000" dirty="0" smtClean="0">
                <a:latin typeface="Times New Roman" panose="02020603050405020304" pitchFamily="18" charset="0"/>
                <a:ea typeface="幼圆" pitchFamily="49" charset="-122"/>
              </a:rPr>
              <a:t>23.8%</a:t>
            </a:r>
            <a:r>
              <a:rPr lang="zh-CN" altLang="en-US" sz="2000" dirty="0" smtClean="0">
                <a:latin typeface="Times New Roman" panose="02020603050405020304" pitchFamily="18" charset="0"/>
                <a:ea typeface="幼圆" pitchFamily="49" charset="-122"/>
              </a:rPr>
              <a:t>，比附件</a:t>
            </a:r>
            <a:r>
              <a:rPr lang="en-US" altLang="zh-CN" sz="2000" dirty="0" smtClean="0">
                <a:latin typeface="Times New Roman" panose="02020603050405020304" pitchFamily="18" charset="0"/>
                <a:ea typeface="幼圆" pitchFamily="49" charset="-122"/>
              </a:rPr>
              <a:t>I</a:t>
            </a:r>
            <a:r>
              <a:rPr lang="zh-CN" altLang="en-US" sz="2000" dirty="0" smtClean="0">
                <a:latin typeface="Times New Roman" panose="02020603050405020304" pitchFamily="18" charset="0"/>
                <a:ea typeface="幼圆" pitchFamily="49" charset="-122"/>
              </a:rPr>
              <a:t>国家高</a:t>
            </a:r>
            <a:r>
              <a:rPr lang="en-US" altLang="zh-CN" sz="2000" dirty="0" smtClean="0">
                <a:latin typeface="Times New Roman" panose="02020603050405020304" pitchFamily="18" charset="0"/>
                <a:ea typeface="幼圆" pitchFamily="49" charset="-122"/>
              </a:rPr>
              <a:t>27.6%</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indent="0">
              <a:lnSpc>
                <a:spcPct val="120000"/>
              </a:lnSpc>
              <a:spcBef>
                <a:spcPct val="30000"/>
              </a:spcBef>
              <a:spcAft>
                <a:spcPts val="200"/>
              </a:spcAft>
              <a:buClr>
                <a:schemeClr val="bg2"/>
              </a:buClr>
              <a:buSzPct val="75000"/>
            </a:pPr>
            <a:r>
              <a:rPr lang="en-US" altLang="zh-CN" dirty="0">
                <a:latin typeface="Times New Roman" panose="02020603050405020304" pitchFamily="18" charset="0"/>
                <a:ea typeface="幼圆" pitchFamily="49" charset="-122"/>
              </a:rPr>
              <a:t>For the year 2010,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emissions per energy consumption in China was 23.8%, higher than the world average and was 27.6% higher than Annex I countries.</a:t>
            </a:r>
          </a:p>
          <a:p>
            <a:pPr>
              <a:lnSpc>
                <a:spcPct val="120000"/>
              </a:lnSpc>
              <a:spcBef>
                <a:spcPct val="30000"/>
              </a:spcBef>
              <a:spcAft>
                <a:spcPts val="200"/>
              </a:spcAft>
              <a:buClr>
                <a:schemeClr val="bg2"/>
              </a:buClr>
              <a:buSzPct val="75000"/>
              <a:buFont typeface="Wingdings" pitchFamily="2" charset="2"/>
              <a:buChar char="p"/>
            </a:pPr>
            <a:endParaRPr lang="en-US" altLang="zh-CN" dirty="0">
              <a:latin typeface="Times New Roman" panose="02020603050405020304" pitchFamily="18" charset="0"/>
              <a:ea typeface="幼圆" pitchFamily="49" charset="-122"/>
            </a:endParaRPr>
          </a:p>
        </p:txBody>
      </p:sp>
      <p:pic>
        <p:nvPicPr>
          <p:cNvPr id="8194" name="Picture 2" descr="D:\01-hjk\99-网上下载小图\20081128144638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4182" y="5118707"/>
            <a:ext cx="1341713" cy="15617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723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8856663" cy="1368425"/>
          </a:xfrm>
        </p:spPr>
        <p:txBody>
          <a:bodyPr/>
          <a:lstStyle/>
          <a:p>
            <a:r>
              <a:rPr lang="en-US" altLang="zh-CN" b="1" dirty="0" smtClean="0">
                <a:latin typeface="Times New Roman" panose="02020603050405020304" pitchFamily="18" charset="0"/>
              </a:rPr>
              <a:t>6. </a:t>
            </a:r>
            <a:r>
              <a:rPr lang="zh-CN" altLang="en-US" b="1" dirty="0">
                <a:latin typeface="Times New Roman" panose="02020603050405020304" pitchFamily="18" charset="0"/>
              </a:rPr>
              <a:t>在新的时期和新的形势下</a:t>
            </a:r>
            <a:r>
              <a:rPr lang="zh-CN" altLang="en-US" b="1" dirty="0" smtClean="0">
                <a:latin typeface="Times New Roman" panose="02020603050405020304" pitchFamily="18" charset="0"/>
              </a:rPr>
              <a:t>，能源</a:t>
            </a:r>
            <a:r>
              <a:rPr lang="zh-CN" altLang="en-US" b="1" dirty="0">
                <a:latin typeface="Times New Roman" panose="02020603050405020304" pitchFamily="18" charset="0"/>
              </a:rPr>
              <a:t>与应对气候变化</a:t>
            </a:r>
            <a:r>
              <a:rPr lang="zh-CN" altLang="en-US" b="1" dirty="0" smtClean="0">
                <a:latin typeface="Times New Roman" panose="02020603050405020304" pitchFamily="18" charset="0"/>
              </a:rPr>
              <a:t>战略需要</a:t>
            </a:r>
            <a:r>
              <a:rPr lang="zh-CN" altLang="en-US" b="1" dirty="0">
                <a:latin typeface="Times New Roman" panose="02020603050405020304" pitchFamily="18" charset="0"/>
              </a:rPr>
              <a:t>有更广阔的视角和创新的思路（</a:t>
            </a:r>
            <a:r>
              <a:rPr lang="en-US" altLang="zh-CN" b="1" dirty="0">
                <a:latin typeface="Times New Roman" panose="02020603050405020304" pitchFamily="18" charset="0"/>
              </a:rPr>
              <a:t>1</a:t>
            </a:r>
            <a:r>
              <a:rPr lang="zh-CN" altLang="en-US" b="1" dirty="0" smtClean="0">
                <a:latin typeface="Times New Roman" panose="02020603050405020304" pitchFamily="18" charset="0"/>
              </a:rPr>
              <a:t>）</a:t>
            </a:r>
            <a:r>
              <a:rPr lang="en-US" altLang="zh-CN" sz="2000" b="1" dirty="0" smtClean="0">
                <a:latin typeface="Times New Roman" panose="02020603050405020304" pitchFamily="18" charset="0"/>
              </a:rPr>
              <a:t/>
            </a:r>
            <a:br>
              <a:rPr lang="en-US" altLang="zh-CN" sz="2000" b="1" dirty="0" smtClean="0">
                <a:latin typeface="Times New Roman" panose="02020603050405020304" pitchFamily="18" charset="0"/>
              </a:rPr>
            </a:br>
            <a:r>
              <a:rPr lang="en-US" altLang="zh-CN" sz="2200" b="1" dirty="0" smtClean="0">
                <a:latin typeface="Times New Roman" panose="02020603050405020304" pitchFamily="18" charset="0"/>
              </a:rPr>
              <a:t>A </a:t>
            </a:r>
            <a:r>
              <a:rPr lang="en-US" altLang="zh-CN" sz="2200" b="1" dirty="0">
                <a:latin typeface="Times New Roman" panose="02020603050405020304" pitchFamily="18" charset="0"/>
              </a:rPr>
              <a:t>broad vision and innovative approaches are needed to formulate strategies for energy development and addressing climate change confronting with the new conditions and challenges (1</a:t>
            </a:r>
            <a:r>
              <a:rPr lang="en-US" altLang="zh-CN" sz="2200" b="1" dirty="0" smtClean="0">
                <a:latin typeface="Times New Roman" panose="02020603050405020304" pitchFamily="18" charset="0"/>
              </a:rPr>
              <a:t>)</a:t>
            </a:r>
            <a:endParaRPr lang="zh-CN" altLang="en-US" sz="2200" b="1" dirty="0">
              <a:latin typeface="Times New Roman" panose="02020603050405020304" pitchFamily="18" charset="0"/>
            </a:endParaRPr>
          </a:p>
        </p:txBody>
      </p:sp>
      <p:sp>
        <p:nvSpPr>
          <p:cNvPr id="3" name="内容占位符 2"/>
          <p:cNvSpPr>
            <a:spLocks noGrp="1"/>
          </p:cNvSpPr>
          <p:nvPr>
            <p:ph idx="1"/>
          </p:nvPr>
        </p:nvSpPr>
        <p:spPr>
          <a:xfrm>
            <a:off x="251520" y="2204864"/>
            <a:ext cx="8579296" cy="3810645"/>
          </a:xfrm>
        </p:spPr>
        <p:txBody>
          <a:bodyPr/>
          <a:lstStyle/>
          <a:p>
            <a:pPr>
              <a:lnSpc>
                <a:spcPct val="110000"/>
              </a:lnSpc>
            </a:pPr>
            <a:r>
              <a:rPr lang="zh-CN" altLang="en-US" sz="2000" dirty="0" smtClean="0">
                <a:latin typeface="Times New Roman" panose="02020603050405020304" pitchFamily="18" charset="0"/>
              </a:rPr>
              <a:t>节能减排、减缓</a:t>
            </a:r>
            <a:r>
              <a:rPr lang="en-US" altLang="zh-CN" sz="2000" dirty="0" smtClean="0">
                <a:latin typeface="Times New Roman" panose="02020603050405020304" pitchFamily="18" charset="0"/>
              </a:rPr>
              <a:t>CO</a:t>
            </a:r>
            <a:r>
              <a:rPr lang="en-US" altLang="zh-CN" sz="2000" baseline="-25000" dirty="0" smtClean="0">
                <a:latin typeface="Times New Roman" panose="02020603050405020304" pitchFamily="18" charset="0"/>
              </a:rPr>
              <a:t>2</a:t>
            </a:r>
            <a:r>
              <a:rPr lang="zh-CN" altLang="en-US" sz="2000" dirty="0" smtClean="0">
                <a:latin typeface="Times New Roman" panose="02020603050405020304" pitchFamily="18" charset="0"/>
              </a:rPr>
              <a:t>排放，既是国内突破资源环境制约，实现可持续发展迫切需求，也是在国际应对气候变化进程中争取主动所必须的战略选择，而传统的能源战略思路难以适应新形势要求。</a:t>
            </a:r>
            <a:endParaRPr lang="en-US" altLang="zh-CN" sz="2000" dirty="0" smtClean="0">
              <a:latin typeface="Times New Roman" panose="02020603050405020304" pitchFamily="18" charset="0"/>
            </a:endParaRPr>
          </a:p>
          <a:p>
            <a:pPr marL="365125" indent="0">
              <a:lnSpc>
                <a:spcPct val="110000"/>
              </a:lnSpc>
              <a:buNone/>
            </a:pPr>
            <a:r>
              <a:rPr lang="en-US" altLang="zh-CN" sz="1800" dirty="0">
                <a:latin typeface="Times New Roman" panose="02020603050405020304" pitchFamily="18" charset="0"/>
              </a:rPr>
              <a:t>Energy saving and emissions reductions are the ways to break the resource and environment constraints to realize sustainable development domestically, as well China’s strategic choice to actively participant in global initiatives of addressing climate change. </a:t>
            </a:r>
            <a:endParaRPr lang="en-US" altLang="zh-CN" sz="1800" dirty="0" smtClean="0">
              <a:latin typeface="Times New Roman" panose="02020603050405020304" pitchFamily="18" charset="0"/>
            </a:endParaRPr>
          </a:p>
          <a:p>
            <a:pPr>
              <a:lnSpc>
                <a:spcPct val="110000"/>
              </a:lnSpc>
            </a:pPr>
            <a:r>
              <a:rPr lang="zh-CN" altLang="en-US" sz="2000" dirty="0" smtClean="0">
                <a:latin typeface="Times New Roman" panose="02020603050405020304" pitchFamily="18" charset="0"/>
              </a:rPr>
              <a:t>能源战略要从传统保障供给转变到同时调控需求，控制能源需求总量的过快增长，促进发展方式的转变。强化节能优先，大幅度提高能效。</a:t>
            </a:r>
            <a:endParaRPr lang="en-US" altLang="zh-CN" sz="2000" dirty="0" smtClean="0">
              <a:latin typeface="Times New Roman" panose="02020603050405020304" pitchFamily="18" charset="0"/>
            </a:endParaRPr>
          </a:p>
          <a:p>
            <a:pPr marL="365125" indent="0">
              <a:lnSpc>
                <a:spcPct val="110000"/>
              </a:lnSpc>
              <a:buNone/>
            </a:pPr>
            <a:r>
              <a:rPr lang="en-US" altLang="zh-CN" sz="1800" dirty="0">
                <a:latin typeface="Times New Roman" panose="02020603050405020304" pitchFamily="18" charset="0"/>
              </a:rPr>
              <a:t>The traditional energy strategy needs to be shifted from ensuring the supply to coordinating energy supply and  demand with an emphasis on controlling the over-speeded growth of the total energy consumption, promoting the transformation of China’s development pattern. Enhancing energy saving and raising energy efficiency should be given priorities</a:t>
            </a:r>
            <a:r>
              <a:rPr lang="en-US" altLang="zh-CN" sz="1800" dirty="0" smtClean="0">
                <a:latin typeface="Times New Roman" panose="02020603050405020304" pitchFamily="18" charset="0"/>
              </a:rPr>
              <a:t>.</a:t>
            </a:r>
            <a:endParaRPr lang="en-US" altLang="zh-CN" sz="1600" dirty="0" smtClean="0">
              <a:latin typeface="Times New Roman" panose="02020603050405020304" pitchFamily="18" charset="0"/>
            </a:endParaRPr>
          </a:p>
        </p:txBody>
      </p:sp>
    </p:spTree>
    <p:extLst>
      <p:ext uri="{BB962C8B-B14F-4D97-AF65-F5344CB8AC3E}">
        <p14:creationId xmlns:p14="http://schemas.microsoft.com/office/powerpoint/2010/main" xmlns="" val="2386878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589871" y="4149080"/>
            <a:ext cx="4143910" cy="2406385"/>
          </a:xfrm>
          <a:prstGeom prst="rect">
            <a:avLst/>
          </a:prstGeom>
          <a:noFill/>
          <a:ln w="9525">
            <a:noFill/>
            <a:miter lim="800000"/>
            <a:headEnd/>
            <a:tailEnd/>
          </a:ln>
          <a:effectLst/>
        </p:spPr>
      </p:pic>
      <p:sp>
        <p:nvSpPr>
          <p:cNvPr id="6" name="内容占位符 2"/>
          <p:cNvSpPr txBox="1">
            <a:spLocks/>
          </p:cNvSpPr>
          <p:nvPr/>
        </p:nvSpPr>
        <p:spPr bwMode="auto">
          <a:xfrm>
            <a:off x="287262" y="2276872"/>
            <a:ext cx="8605218" cy="1872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r>
              <a:rPr lang="zh-CN" altLang="en-US" sz="2000" dirty="0">
                <a:latin typeface="Times New Roman" panose="02020603050405020304" pitchFamily="18" charset="0"/>
                <a:ea typeface="幼圆" pitchFamily="49" charset="-122"/>
              </a:rPr>
              <a:t>能源结构低碳化，实现大比例可再生能源目标，建立以新能源和可再生能源为主体的可持续能源体系</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indent="0">
              <a:buNone/>
            </a:pPr>
            <a:r>
              <a:rPr lang="en-US" altLang="zh-CN" sz="1800" dirty="0">
                <a:latin typeface="Times New Roman" panose="02020603050405020304" pitchFamily="18" charset="0"/>
                <a:ea typeface="幼圆" pitchFamily="49" charset="-122"/>
              </a:rPr>
              <a:t>Substantial efforts need to be taken to decarbonize the energy supply mix, realize the target of large contribution of renewable energies, ultimately establish a sustainable energy system with new and renewable energy playing a major role</a:t>
            </a:r>
            <a:r>
              <a:rPr lang="en-US" altLang="zh-CN" sz="1800" dirty="0" smtClean="0">
                <a:latin typeface="Times New Roman" panose="02020603050405020304" pitchFamily="18" charset="0"/>
                <a:ea typeface="幼圆" pitchFamily="49" charset="-122"/>
              </a:rPr>
              <a:t>.</a:t>
            </a:r>
            <a:endParaRPr lang="en-US" altLang="zh-CN" sz="1800" dirty="0">
              <a:latin typeface="Times New Roman" panose="02020603050405020304" pitchFamily="18" charset="0"/>
              <a:ea typeface="幼圆" pitchFamily="49" charset="-122"/>
            </a:endParaRPr>
          </a:p>
          <a:p>
            <a:pPr marL="457200" lvl="1" indent="0">
              <a:lnSpc>
                <a:spcPct val="120000"/>
              </a:lnSpc>
              <a:buNone/>
            </a:pPr>
            <a:endParaRPr lang="en-US" altLang="zh-CN" sz="1600" dirty="0">
              <a:latin typeface="Times New Roman" panose="02020603050405020304" pitchFamily="18" charset="0"/>
              <a:ea typeface="华文楷体" pitchFamily="2" charset="-122"/>
            </a:endParaRPr>
          </a:p>
        </p:txBody>
      </p:sp>
      <p:sp>
        <p:nvSpPr>
          <p:cNvPr id="7" name="标题 1"/>
          <p:cNvSpPr>
            <a:spLocks noGrp="1"/>
          </p:cNvSpPr>
          <p:nvPr>
            <p:ph type="title"/>
          </p:nvPr>
        </p:nvSpPr>
        <p:spPr>
          <a:xfrm>
            <a:off x="179512" y="332656"/>
            <a:ext cx="8856663" cy="1368425"/>
          </a:xfrm>
        </p:spPr>
        <p:txBody>
          <a:bodyPr/>
          <a:lstStyle/>
          <a:p>
            <a:r>
              <a:rPr lang="en-US" altLang="zh-CN" b="1" dirty="0" smtClean="0">
                <a:latin typeface="Times New Roman" panose="02020603050405020304" pitchFamily="18" charset="0"/>
              </a:rPr>
              <a:t>6. </a:t>
            </a:r>
            <a:r>
              <a:rPr lang="zh-CN" altLang="en-US" b="1" dirty="0">
                <a:latin typeface="Times New Roman" panose="02020603050405020304" pitchFamily="18" charset="0"/>
              </a:rPr>
              <a:t>在新的时期和新的形势下</a:t>
            </a:r>
            <a:r>
              <a:rPr lang="zh-CN" altLang="en-US" b="1" dirty="0" smtClean="0">
                <a:latin typeface="Times New Roman" panose="02020603050405020304" pitchFamily="18" charset="0"/>
              </a:rPr>
              <a:t>，能源</a:t>
            </a:r>
            <a:r>
              <a:rPr lang="zh-CN" altLang="en-US" b="1" dirty="0">
                <a:latin typeface="Times New Roman" panose="02020603050405020304" pitchFamily="18" charset="0"/>
              </a:rPr>
              <a:t>与应对气候变化</a:t>
            </a:r>
            <a:r>
              <a:rPr lang="zh-CN" altLang="en-US" b="1" dirty="0" smtClean="0">
                <a:latin typeface="Times New Roman" panose="02020603050405020304" pitchFamily="18" charset="0"/>
              </a:rPr>
              <a:t>战略需要</a:t>
            </a:r>
            <a:r>
              <a:rPr lang="zh-CN" altLang="en-US" b="1" dirty="0">
                <a:latin typeface="Times New Roman" panose="02020603050405020304" pitchFamily="18" charset="0"/>
              </a:rPr>
              <a:t>有更广阔的视角和创新的思路</a:t>
            </a:r>
            <a:r>
              <a:rPr lang="zh-CN" altLang="en-US" b="1" dirty="0" smtClean="0">
                <a:latin typeface="Times New Roman" panose="02020603050405020304" pitchFamily="18" charset="0"/>
              </a:rPr>
              <a:t>（</a:t>
            </a:r>
            <a:r>
              <a:rPr lang="en-US" altLang="zh-CN" b="1" dirty="0">
                <a:latin typeface="Times New Roman" panose="02020603050405020304" pitchFamily="18" charset="0"/>
              </a:rPr>
              <a:t>2</a:t>
            </a:r>
            <a:r>
              <a:rPr lang="zh-CN" altLang="en-US" b="1" dirty="0" smtClean="0">
                <a:latin typeface="Times New Roman" panose="02020603050405020304" pitchFamily="18" charset="0"/>
              </a:rPr>
              <a:t>）</a:t>
            </a:r>
            <a:r>
              <a:rPr lang="en-US" altLang="zh-CN" sz="2000" b="1" dirty="0" smtClean="0">
                <a:latin typeface="Times New Roman" panose="02020603050405020304" pitchFamily="18" charset="0"/>
              </a:rPr>
              <a:t/>
            </a:r>
            <a:br>
              <a:rPr lang="en-US" altLang="zh-CN" sz="2000" b="1" dirty="0" smtClean="0">
                <a:latin typeface="Times New Roman" panose="02020603050405020304" pitchFamily="18" charset="0"/>
              </a:rPr>
            </a:br>
            <a:r>
              <a:rPr lang="en-US" altLang="zh-CN" sz="2200" b="1" dirty="0" smtClean="0">
                <a:latin typeface="Times New Roman" panose="02020603050405020304" pitchFamily="18" charset="0"/>
              </a:rPr>
              <a:t>A </a:t>
            </a:r>
            <a:r>
              <a:rPr lang="en-US" altLang="zh-CN" sz="2200" b="1" dirty="0">
                <a:latin typeface="Times New Roman" panose="02020603050405020304" pitchFamily="18" charset="0"/>
              </a:rPr>
              <a:t>broad vision and innovative approaches are needed to formulate strategies for energy development and addressing climate change confronting with the new conditions and challenges </a:t>
            </a:r>
            <a:r>
              <a:rPr lang="en-US" altLang="zh-CN" sz="2200" b="1" dirty="0" smtClean="0">
                <a:latin typeface="Times New Roman" panose="02020603050405020304" pitchFamily="18" charset="0"/>
              </a:rPr>
              <a:t>(2)</a:t>
            </a:r>
            <a:endParaRPr lang="zh-CN" altLang="en-US" sz="2200" b="1" dirty="0">
              <a:latin typeface="Times New Roman" panose="02020603050405020304" pitchFamily="18" charset="0"/>
            </a:endParaRPr>
          </a:p>
        </p:txBody>
      </p:sp>
      <p:sp>
        <p:nvSpPr>
          <p:cNvPr id="9" name="内容占位符 2"/>
          <p:cNvSpPr txBox="1">
            <a:spLocks/>
          </p:cNvSpPr>
          <p:nvPr/>
        </p:nvSpPr>
        <p:spPr bwMode="auto">
          <a:xfrm>
            <a:off x="251520" y="4149080"/>
            <a:ext cx="3880796" cy="2376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mn-lt"/>
                <a:ea typeface="+mn-ea"/>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lnSpc>
                <a:spcPct val="120000"/>
              </a:lnSpc>
            </a:pPr>
            <a:r>
              <a:rPr lang="zh-CN" altLang="en-US" dirty="0" smtClean="0">
                <a:latin typeface="Times New Roman" panose="02020603050405020304" pitchFamily="18" charset="0"/>
                <a:ea typeface="华文楷体" pitchFamily="2" charset="-122"/>
              </a:rPr>
              <a:t>非</a:t>
            </a:r>
            <a:r>
              <a:rPr lang="zh-CN" altLang="en-US" dirty="0">
                <a:latin typeface="Times New Roman" panose="02020603050405020304" pitchFamily="18" charset="0"/>
                <a:ea typeface="华文楷体" pitchFamily="2" charset="-122"/>
              </a:rPr>
              <a:t>化石能源比重，</a:t>
            </a:r>
            <a:r>
              <a:rPr lang="en-US" altLang="zh-CN" dirty="0">
                <a:latin typeface="Times New Roman" panose="02020603050405020304" pitchFamily="18" charset="0"/>
                <a:ea typeface="华文楷体" pitchFamily="2" charset="-122"/>
              </a:rPr>
              <a:t>2020</a:t>
            </a:r>
            <a:r>
              <a:rPr lang="zh-CN" altLang="en-US" dirty="0">
                <a:latin typeface="Times New Roman" panose="02020603050405020304" pitchFamily="18" charset="0"/>
                <a:ea typeface="华文楷体" pitchFamily="2" charset="-122"/>
              </a:rPr>
              <a:t>年将达</a:t>
            </a:r>
            <a:r>
              <a:rPr lang="en-US" altLang="zh-CN" dirty="0">
                <a:latin typeface="Times New Roman" panose="02020603050405020304" pitchFamily="18" charset="0"/>
                <a:ea typeface="华文楷体" pitchFamily="2" charset="-122"/>
              </a:rPr>
              <a:t>15%</a:t>
            </a:r>
            <a:r>
              <a:rPr lang="zh-CN" altLang="en-US" dirty="0">
                <a:latin typeface="Times New Roman" panose="02020603050405020304" pitchFamily="18" charset="0"/>
                <a:ea typeface="华文楷体" pitchFamily="2" charset="-122"/>
              </a:rPr>
              <a:t>，</a:t>
            </a:r>
            <a:r>
              <a:rPr lang="en-US" altLang="zh-CN" dirty="0">
                <a:latin typeface="Times New Roman" panose="02020603050405020304" pitchFamily="18" charset="0"/>
                <a:ea typeface="华文楷体" pitchFamily="2" charset="-122"/>
              </a:rPr>
              <a:t>2030</a:t>
            </a:r>
            <a:r>
              <a:rPr lang="zh-CN" altLang="en-US" dirty="0">
                <a:latin typeface="Times New Roman" panose="02020603050405020304" pitchFamily="18" charset="0"/>
                <a:ea typeface="华文楷体" pitchFamily="2" charset="-122"/>
              </a:rPr>
              <a:t>年将</a:t>
            </a:r>
            <a:r>
              <a:rPr lang="zh-CN" altLang="en-US" dirty="0" smtClean="0">
                <a:latin typeface="Times New Roman" panose="02020603050405020304" pitchFamily="18" charset="0"/>
                <a:ea typeface="华文楷体" pitchFamily="2" charset="-122"/>
              </a:rPr>
              <a:t>达</a:t>
            </a:r>
            <a:r>
              <a:rPr lang="en-US" altLang="zh-CN" dirty="0" smtClean="0">
                <a:latin typeface="Times New Roman" panose="02020603050405020304" pitchFamily="18" charset="0"/>
                <a:ea typeface="华文楷体" pitchFamily="2" charset="-122"/>
              </a:rPr>
              <a:t>20</a:t>
            </a:r>
            <a:r>
              <a:rPr lang="zh-CN" altLang="en-US" dirty="0" smtClean="0">
                <a:latin typeface="Times New Roman" panose="02020603050405020304" pitchFamily="18" charset="0"/>
                <a:ea typeface="华文楷体" pitchFamily="2" charset="-122"/>
              </a:rPr>
              <a:t>～</a:t>
            </a:r>
            <a:r>
              <a:rPr lang="en-US" altLang="zh-CN" dirty="0" smtClean="0">
                <a:latin typeface="Times New Roman" panose="02020603050405020304" pitchFamily="18" charset="0"/>
                <a:ea typeface="华文楷体" pitchFamily="2" charset="-122"/>
              </a:rPr>
              <a:t>25</a:t>
            </a:r>
            <a:r>
              <a:rPr lang="en-US" altLang="zh-CN" dirty="0">
                <a:latin typeface="Times New Roman" panose="02020603050405020304" pitchFamily="18" charset="0"/>
                <a:ea typeface="华文楷体" pitchFamily="2" charset="-122"/>
              </a:rPr>
              <a:t>%</a:t>
            </a:r>
            <a:r>
              <a:rPr lang="zh-CN" altLang="en-US" dirty="0">
                <a:latin typeface="Times New Roman" panose="02020603050405020304" pitchFamily="18" charset="0"/>
                <a:ea typeface="华文楷体" pitchFamily="2" charset="-122"/>
              </a:rPr>
              <a:t>，</a:t>
            </a:r>
            <a:r>
              <a:rPr lang="en-US" altLang="zh-CN" dirty="0">
                <a:latin typeface="Times New Roman" panose="02020603050405020304" pitchFamily="18" charset="0"/>
                <a:ea typeface="华文楷体" pitchFamily="2" charset="-122"/>
              </a:rPr>
              <a:t>2050</a:t>
            </a:r>
            <a:r>
              <a:rPr lang="zh-CN" altLang="en-US" dirty="0">
                <a:latin typeface="Times New Roman" panose="02020603050405020304" pitchFamily="18" charset="0"/>
                <a:ea typeface="华文楷体" pitchFamily="2" charset="-122"/>
              </a:rPr>
              <a:t>年将达</a:t>
            </a:r>
            <a:r>
              <a:rPr lang="en-US" altLang="zh-CN" dirty="0" smtClean="0">
                <a:latin typeface="Times New Roman" panose="02020603050405020304" pitchFamily="18" charset="0"/>
                <a:ea typeface="华文楷体" pitchFamily="2" charset="-122"/>
              </a:rPr>
              <a:t>1/3-1/2</a:t>
            </a:r>
            <a:r>
              <a:rPr lang="zh-CN" altLang="en-US" dirty="0" smtClean="0">
                <a:latin typeface="Times New Roman" panose="02020603050405020304" pitchFamily="18" charset="0"/>
                <a:ea typeface="华文楷体" pitchFamily="2" charset="-122"/>
              </a:rPr>
              <a:t>。</a:t>
            </a:r>
            <a:endParaRPr lang="en-US" altLang="zh-CN" dirty="0" smtClean="0">
              <a:latin typeface="Times New Roman" panose="02020603050405020304" pitchFamily="18" charset="0"/>
              <a:ea typeface="华文楷体" pitchFamily="2" charset="-122"/>
            </a:endParaRPr>
          </a:p>
          <a:p>
            <a:pPr marL="723900" lvl="1" indent="0">
              <a:lnSpc>
                <a:spcPct val="120000"/>
              </a:lnSpc>
              <a:buNone/>
            </a:pPr>
            <a:r>
              <a:rPr lang="en-US" altLang="zh-CN" sz="1600" dirty="0">
                <a:latin typeface="Times New Roman" panose="02020603050405020304" pitchFamily="18" charset="0"/>
                <a:ea typeface="华文楷体" pitchFamily="2" charset="-122"/>
              </a:rPr>
              <a:t>The contribution of non-fossil energies will be 15% in 2020, </a:t>
            </a:r>
            <a:r>
              <a:rPr lang="en-US" altLang="zh-CN" sz="1600" dirty="0" smtClean="0">
                <a:latin typeface="Times New Roman" panose="02020603050405020304" pitchFamily="18" charset="0"/>
                <a:ea typeface="华文楷体" pitchFamily="2" charset="-122"/>
              </a:rPr>
              <a:t>20%</a:t>
            </a:r>
            <a:r>
              <a:rPr lang="zh-CN" altLang="en-US" sz="1600" dirty="0" smtClean="0">
                <a:latin typeface="Times New Roman" panose="02020603050405020304" pitchFamily="18" charset="0"/>
                <a:ea typeface="华文楷体" pitchFamily="2" charset="-122"/>
              </a:rPr>
              <a:t>～</a:t>
            </a:r>
            <a:r>
              <a:rPr lang="en-US" altLang="zh-CN" sz="1600" dirty="0" smtClean="0">
                <a:latin typeface="Times New Roman" panose="02020603050405020304" pitchFamily="18" charset="0"/>
                <a:ea typeface="华文楷体" pitchFamily="2" charset="-122"/>
              </a:rPr>
              <a:t>25</a:t>
            </a:r>
            <a:r>
              <a:rPr lang="en-US" altLang="zh-CN" sz="1600" dirty="0">
                <a:latin typeface="Times New Roman" panose="02020603050405020304" pitchFamily="18" charset="0"/>
                <a:ea typeface="华文楷体" pitchFamily="2" charset="-122"/>
              </a:rPr>
              <a:t>% in 2030 and 33% to 50% in 2050.</a:t>
            </a:r>
          </a:p>
          <a:p>
            <a:pPr marL="457200" lvl="1" indent="0">
              <a:lnSpc>
                <a:spcPct val="120000"/>
              </a:lnSpc>
              <a:buNone/>
            </a:pPr>
            <a:endParaRPr lang="en-US" altLang="zh-CN" sz="1600" dirty="0">
              <a:latin typeface="Times New Roman" panose="02020603050405020304" pitchFamily="18" charset="0"/>
              <a:ea typeface="华文楷体" pitchFamily="2" charset="-122"/>
            </a:endParaRPr>
          </a:p>
        </p:txBody>
      </p:sp>
    </p:spTree>
    <p:extLst>
      <p:ext uri="{BB962C8B-B14F-4D97-AF65-F5344CB8AC3E}">
        <p14:creationId xmlns:p14="http://schemas.microsoft.com/office/powerpoint/2010/main" xmlns="" val="342527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4294967295"/>
          </p:nvPr>
        </p:nvSpPr>
        <p:spPr>
          <a:xfrm>
            <a:off x="179511" y="2132856"/>
            <a:ext cx="8856663" cy="4653136"/>
          </a:xfrm>
        </p:spPr>
        <p:txBody>
          <a:bodyPr/>
          <a:lstStyle/>
          <a:p>
            <a:pPr>
              <a:lnSpc>
                <a:spcPct val="100000"/>
              </a:lnSpc>
              <a:spcBef>
                <a:spcPts val="0"/>
              </a:spcBef>
              <a:spcAft>
                <a:spcPts val="0"/>
              </a:spcAft>
            </a:pPr>
            <a:r>
              <a:rPr lang="zh-CN" altLang="en-US" sz="2000" dirty="0" smtClean="0">
                <a:latin typeface="Times New Roman" panose="02020603050405020304" pitchFamily="18" charset="0"/>
              </a:rPr>
              <a:t>在确保安全的基础上，稳步、高效发展核能。</a:t>
            </a:r>
            <a:endParaRPr lang="en-US" altLang="zh-CN" sz="2000" dirty="0" smtClean="0">
              <a:latin typeface="Times New Roman" panose="02020603050405020304" pitchFamily="18" charset="0"/>
            </a:endParaRPr>
          </a:p>
          <a:p>
            <a:pPr marL="365125" indent="0">
              <a:lnSpc>
                <a:spcPct val="100000"/>
              </a:lnSpc>
              <a:spcBef>
                <a:spcPts val="0"/>
              </a:spcBef>
              <a:spcAft>
                <a:spcPts val="0"/>
              </a:spcAft>
              <a:buNone/>
            </a:pPr>
            <a:r>
              <a:rPr lang="en-US" altLang="zh-CN" sz="1800" dirty="0">
                <a:latin typeface="Times New Roman" panose="02020603050405020304" pitchFamily="18" charset="0"/>
              </a:rPr>
              <a:t>Nuclear energy should be promoted stably and effectively on the basis of </a:t>
            </a:r>
            <a:r>
              <a:rPr lang="en-US" altLang="zh-CN" sz="1800" dirty="0" smtClean="0">
                <a:latin typeface="Times New Roman" panose="02020603050405020304" pitchFamily="18" charset="0"/>
              </a:rPr>
              <a:t>safety. </a:t>
            </a:r>
          </a:p>
          <a:p>
            <a:pPr marL="533400" lvl="1">
              <a:spcBef>
                <a:spcPts val="0"/>
              </a:spcBef>
              <a:spcAft>
                <a:spcPts val="0"/>
              </a:spcAft>
            </a:pPr>
            <a:r>
              <a:rPr lang="zh-CN" altLang="en-US" dirty="0" smtClean="0">
                <a:latin typeface="Times New Roman" panose="02020603050405020304" pitchFamily="18" charset="0"/>
                <a:cs typeface="Arial" charset="0"/>
              </a:rPr>
              <a:t>核能将是我国未来可持续能源体系中的重要支柱。</a:t>
            </a:r>
            <a:endParaRPr lang="en-US" altLang="zh-CN" dirty="0">
              <a:latin typeface="Times New Roman" panose="02020603050405020304" pitchFamily="18" charset="0"/>
              <a:cs typeface="Arial" charset="0"/>
            </a:endParaRPr>
          </a:p>
          <a:p>
            <a:pPr marL="528638" lvl="1" indent="0">
              <a:spcBef>
                <a:spcPts val="0"/>
              </a:spcBef>
              <a:spcAft>
                <a:spcPts val="0"/>
              </a:spcAft>
              <a:buNone/>
            </a:pPr>
            <a:r>
              <a:rPr lang="en-US" altLang="zh-CN" sz="1600" dirty="0" smtClean="0">
                <a:latin typeface="Times New Roman" panose="02020603050405020304" pitchFamily="18" charset="0"/>
                <a:cs typeface="Arial" charset="0"/>
              </a:rPr>
              <a:t>Nuclear </a:t>
            </a:r>
            <a:r>
              <a:rPr lang="en-US" altLang="zh-CN" sz="1600" dirty="0">
                <a:latin typeface="Times New Roman" panose="02020603050405020304" pitchFamily="18" charset="0"/>
                <a:cs typeface="Arial" charset="0"/>
              </a:rPr>
              <a:t>energy will be a pillar industry in China’s sustainable energy system in the future.</a:t>
            </a:r>
          </a:p>
          <a:p>
            <a:pPr marL="719138" lvl="2">
              <a:spcBef>
                <a:spcPts val="0"/>
              </a:spcBef>
              <a:spcAft>
                <a:spcPts val="0"/>
              </a:spcAft>
              <a:buFont typeface="Wingdings" pitchFamily="2" charset="2"/>
              <a:buChar char="u"/>
            </a:pPr>
            <a:r>
              <a:rPr lang="en-US" altLang="zh-CN" sz="1600" dirty="0" smtClean="0">
                <a:latin typeface="Times New Roman" panose="02020603050405020304" pitchFamily="18" charset="0"/>
                <a:ea typeface="华文仿宋" pitchFamily="2" charset="-122"/>
                <a:cs typeface="Times New Roman" pitchFamily="18" charset="0"/>
              </a:rPr>
              <a:t>2050</a:t>
            </a:r>
            <a:r>
              <a:rPr lang="zh-CN" altLang="en-US" sz="1600" dirty="0" smtClean="0">
                <a:latin typeface="Times New Roman" panose="02020603050405020304" pitchFamily="18" charset="0"/>
                <a:ea typeface="华文仿宋" pitchFamily="2" charset="-122"/>
                <a:cs typeface="Times New Roman" pitchFamily="18" charset="0"/>
              </a:rPr>
              <a:t>年装机</a:t>
            </a:r>
            <a:r>
              <a:rPr lang="en-US" altLang="zh-CN" sz="1600" dirty="0" smtClean="0">
                <a:latin typeface="Times New Roman" panose="02020603050405020304" pitchFamily="18" charset="0"/>
                <a:ea typeface="华文仿宋" pitchFamily="2" charset="-122"/>
                <a:cs typeface="Times New Roman" pitchFamily="18" charset="0"/>
              </a:rPr>
              <a:t>3</a:t>
            </a:r>
            <a:r>
              <a:rPr lang="zh-CN" altLang="en-US" sz="1600" dirty="0" smtClean="0">
                <a:latin typeface="Times New Roman" panose="02020603050405020304" pitchFamily="18" charset="0"/>
                <a:ea typeface="华文仿宋" pitchFamily="2" charset="-122"/>
                <a:cs typeface="Times New Roman" pitchFamily="18" charset="0"/>
              </a:rPr>
              <a:t>～</a:t>
            </a:r>
            <a:r>
              <a:rPr lang="en-US" altLang="zh-CN" sz="1600" dirty="0" smtClean="0">
                <a:latin typeface="Times New Roman" panose="02020603050405020304" pitchFamily="18" charset="0"/>
                <a:ea typeface="华文仿宋" pitchFamily="2" charset="-122"/>
                <a:cs typeface="Times New Roman" pitchFamily="18" charset="0"/>
              </a:rPr>
              <a:t>4</a:t>
            </a:r>
            <a:r>
              <a:rPr lang="zh-CN" altLang="en-US" sz="1600" dirty="0" smtClean="0">
                <a:latin typeface="Times New Roman" panose="02020603050405020304" pitchFamily="18" charset="0"/>
                <a:ea typeface="华文仿宋" pitchFamily="2" charset="-122"/>
                <a:cs typeface="Times New Roman" pitchFamily="18" charset="0"/>
              </a:rPr>
              <a:t>亿千瓦，占一次能源比重</a:t>
            </a:r>
            <a:r>
              <a:rPr lang="en-US" altLang="zh-CN" sz="1600" dirty="0" smtClean="0">
                <a:latin typeface="Times New Roman" panose="02020603050405020304" pitchFamily="18" charset="0"/>
                <a:ea typeface="华文仿宋" pitchFamily="2" charset="-122"/>
                <a:cs typeface="Times New Roman" pitchFamily="18" charset="0"/>
              </a:rPr>
              <a:t>10</a:t>
            </a:r>
            <a:r>
              <a:rPr lang="zh-CN" altLang="en-US" sz="1600" dirty="0" smtClean="0">
                <a:latin typeface="Times New Roman" panose="02020603050405020304" pitchFamily="18" charset="0"/>
                <a:ea typeface="华文仿宋" pitchFamily="2" charset="-122"/>
                <a:cs typeface="Times New Roman" pitchFamily="18" charset="0"/>
              </a:rPr>
              <a:t>～</a:t>
            </a:r>
            <a:r>
              <a:rPr lang="en-US" altLang="zh-CN" sz="1600" dirty="0" smtClean="0">
                <a:latin typeface="Times New Roman" panose="02020603050405020304" pitchFamily="18" charset="0"/>
                <a:ea typeface="华文仿宋" pitchFamily="2" charset="-122"/>
                <a:cs typeface="Times New Roman" pitchFamily="18" charset="0"/>
              </a:rPr>
              <a:t>15%</a:t>
            </a:r>
            <a:r>
              <a:rPr lang="zh-CN" altLang="en-US" sz="1600" dirty="0" smtClean="0">
                <a:latin typeface="Times New Roman" panose="02020603050405020304" pitchFamily="18" charset="0"/>
                <a:ea typeface="华文仿宋" pitchFamily="2" charset="-122"/>
                <a:cs typeface="Times New Roman" pitchFamily="18" charset="0"/>
              </a:rPr>
              <a:t>，相当于</a:t>
            </a:r>
            <a:r>
              <a:rPr lang="en-US" altLang="zh-CN" sz="1600" dirty="0" smtClean="0">
                <a:latin typeface="Times New Roman" panose="02020603050405020304" pitchFamily="18" charset="0"/>
                <a:ea typeface="华文仿宋" pitchFamily="2" charset="-122"/>
                <a:cs typeface="Times New Roman" pitchFamily="18" charset="0"/>
              </a:rPr>
              <a:t>20</a:t>
            </a:r>
            <a:r>
              <a:rPr lang="zh-CN" altLang="en-US" sz="1600" dirty="0" smtClean="0">
                <a:latin typeface="Times New Roman" panose="02020603050405020304" pitchFamily="18" charset="0"/>
                <a:ea typeface="华文仿宋" pitchFamily="2" charset="-122"/>
                <a:cs typeface="Times New Roman" pitchFamily="18" charset="0"/>
              </a:rPr>
              <a:t>亿千瓦光伏电站。替代煤炭</a:t>
            </a:r>
            <a:r>
              <a:rPr lang="en-US" altLang="zh-CN" sz="1600" dirty="0" smtClean="0">
                <a:latin typeface="Times New Roman" panose="02020603050405020304" pitchFamily="18" charset="0"/>
                <a:ea typeface="华文仿宋" pitchFamily="2" charset="-122"/>
                <a:cs typeface="Times New Roman" pitchFamily="18" charset="0"/>
              </a:rPr>
              <a:t>10</a:t>
            </a:r>
            <a:r>
              <a:rPr lang="zh-CN" altLang="en-US" sz="1600" dirty="0" smtClean="0">
                <a:latin typeface="Times New Roman" panose="02020603050405020304" pitchFamily="18" charset="0"/>
                <a:ea typeface="华文仿宋" pitchFamily="2" charset="-122"/>
                <a:cs typeface="Times New Roman" pitchFamily="18" charset="0"/>
              </a:rPr>
              <a:t>～</a:t>
            </a:r>
            <a:r>
              <a:rPr lang="en-US" altLang="zh-CN" sz="1600" dirty="0" smtClean="0">
                <a:latin typeface="Times New Roman" panose="02020603050405020304" pitchFamily="18" charset="0"/>
                <a:ea typeface="华文仿宋" pitchFamily="2" charset="-122"/>
                <a:cs typeface="Times New Roman" pitchFamily="18" charset="0"/>
              </a:rPr>
              <a:t>13</a:t>
            </a:r>
            <a:r>
              <a:rPr lang="zh-CN" altLang="en-US" sz="1600" dirty="0" smtClean="0">
                <a:latin typeface="Times New Roman" panose="02020603050405020304" pitchFamily="18" charset="0"/>
                <a:ea typeface="华文仿宋" pitchFamily="2" charset="-122"/>
                <a:cs typeface="Times New Roman" pitchFamily="18" charset="0"/>
              </a:rPr>
              <a:t>亿吨，减排</a:t>
            </a:r>
            <a:r>
              <a:rPr lang="en-US" altLang="zh-CN" sz="1600" dirty="0" smtClean="0">
                <a:latin typeface="Times New Roman" panose="02020603050405020304" pitchFamily="18" charset="0"/>
                <a:ea typeface="华文仿宋" pitchFamily="2" charset="-122"/>
                <a:cs typeface="Times New Roman" pitchFamily="18" charset="0"/>
              </a:rPr>
              <a:t>CO</a:t>
            </a:r>
            <a:r>
              <a:rPr lang="en-US" altLang="zh-CN" sz="1600" baseline="-25000" dirty="0" smtClean="0">
                <a:latin typeface="Times New Roman" panose="02020603050405020304" pitchFamily="18" charset="0"/>
                <a:ea typeface="华文仿宋" pitchFamily="2" charset="-122"/>
                <a:cs typeface="Times New Roman" pitchFamily="18" charset="0"/>
              </a:rPr>
              <a:t>2</a:t>
            </a:r>
            <a:r>
              <a:rPr lang="en-US" altLang="zh-CN" sz="1600" dirty="0" smtClean="0">
                <a:latin typeface="Times New Roman" panose="02020603050405020304" pitchFamily="18" charset="0"/>
                <a:ea typeface="华文仿宋" pitchFamily="2" charset="-122"/>
                <a:cs typeface="Times New Roman" pitchFamily="18" charset="0"/>
              </a:rPr>
              <a:t>19</a:t>
            </a:r>
            <a:r>
              <a:rPr lang="zh-CN" altLang="en-US" sz="1600" dirty="0" smtClean="0">
                <a:latin typeface="Times New Roman" panose="02020603050405020304" pitchFamily="18" charset="0"/>
                <a:ea typeface="华文仿宋" pitchFamily="2" charset="-122"/>
                <a:cs typeface="Times New Roman" pitchFamily="18" charset="0"/>
              </a:rPr>
              <a:t>～</a:t>
            </a:r>
            <a:r>
              <a:rPr lang="en-US" altLang="zh-CN" sz="1600" dirty="0" smtClean="0">
                <a:latin typeface="Times New Roman" panose="02020603050405020304" pitchFamily="18" charset="0"/>
                <a:ea typeface="华文仿宋" pitchFamily="2" charset="-122"/>
                <a:cs typeface="Times New Roman" pitchFamily="18" charset="0"/>
              </a:rPr>
              <a:t>25</a:t>
            </a:r>
            <a:r>
              <a:rPr lang="zh-CN" altLang="en-US" sz="1600" dirty="0" smtClean="0">
                <a:latin typeface="Times New Roman" panose="02020603050405020304" pitchFamily="18" charset="0"/>
                <a:ea typeface="华文仿宋" pitchFamily="2" charset="-122"/>
                <a:cs typeface="Times New Roman" pitchFamily="18" charset="0"/>
              </a:rPr>
              <a:t>亿吨。本世纪下半叶核能将是向低碳能源体系过渡的主力能源。</a:t>
            </a:r>
            <a:endParaRPr lang="en-US" altLang="zh-CN" sz="1600" dirty="0" smtClean="0">
              <a:latin typeface="Times New Roman" panose="02020603050405020304" pitchFamily="18" charset="0"/>
              <a:ea typeface="华文仿宋" pitchFamily="2" charset="-122"/>
              <a:cs typeface="Times New Roman" pitchFamily="18" charset="0"/>
            </a:endParaRPr>
          </a:p>
          <a:p>
            <a:pPr marL="490538" lvl="2" indent="0">
              <a:spcBef>
                <a:spcPts val="0"/>
              </a:spcBef>
              <a:spcAft>
                <a:spcPts val="0"/>
              </a:spcAft>
              <a:buNone/>
            </a:pPr>
            <a:r>
              <a:rPr lang="en-US" altLang="zh-CN" sz="1400" dirty="0" smtClean="0">
                <a:latin typeface="Times New Roman" panose="02020603050405020304" pitchFamily="18" charset="0"/>
                <a:ea typeface="华文仿宋" pitchFamily="2" charset="-122"/>
                <a:cs typeface="Times New Roman" pitchFamily="18" charset="0"/>
              </a:rPr>
              <a:t>In </a:t>
            </a:r>
            <a:r>
              <a:rPr lang="en-US" altLang="zh-CN" sz="1400" dirty="0">
                <a:latin typeface="Times New Roman" panose="02020603050405020304" pitchFamily="18" charset="0"/>
                <a:ea typeface="华文仿宋" pitchFamily="2" charset="-122"/>
                <a:cs typeface="Times New Roman" pitchFamily="18" charset="0"/>
              </a:rPr>
              <a:t>2050, the generation capacity will reach 300 to 400 GW, accounting for 10% to 15% of all the primary energy, equivalent to that of 2 TW photovoltaic power and reducing 1.9 to 2.5 billion tons of CO</a:t>
            </a:r>
            <a:r>
              <a:rPr lang="en-US" altLang="zh-CN" sz="1400" baseline="-25000" dirty="0">
                <a:latin typeface="Times New Roman" panose="02020603050405020304" pitchFamily="18" charset="0"/>
                <a:ea typeface="华文仿宋" pitchFamily="2" charset="-122"/>
                <a:cs typeface="Times New Roman" pitchFamily="18" charset="0"/>
              </a:rPr>
              <a:t>2</a:t>
            </a:r>
            <a:r>
              <a:rPr lang="en-US" altLang="zh-CN" sz="1400" dirty="0">
                <a:latin typeface="Times New Roman" panose="02020603050405020304" pitchFamily="18" charset="0"/>
                <a:ea typeface="华文仿宋" pitchFamily="2" charset="-122"/>
                <a:cs typeface="Times New Roman" pitchFamily="18" charset="0"/>
              </a:rPr>
              <a:t> emissions. </a:t>
            </a:r>
            <a:endParaRPr lang="zh-CN" altLang="en-US" sz="1400" dirty="0" smtClean="0">
              <a:latin typeface="Times New Roman" panose="02020603050405020304" pitchFamily="18" charset="0"/>
              <a:ea typeface="华文仿宋" pitchFamily="2" charset="-122"/>
              <a:cs typeface="Times New Roman" pitchFamily="18" charset="0"/>
            </a:endParaRPr>
          </a:p>
          <a:p>
            <a:pPr marL="533400" lvl="1">
              <a:spcBef>
                <a:spcPts val="0"/>
              </a:spcBef>
              <a:spcAft>
                <a:spcPts val="0"/>
              </a:spcAft>
            </a:pPr>
            <a:r>
              <a:rPr lang="zh-CN" altLang="en-US" dirty="0">
                <a:latin typeface="Times New Roman" panose="02020603050405020304" pitchFamily="18" charset="0"/>
                <a:cs typeface="Arial" charset="0"/>
              </a:rPr>
              <a:t>核能将对我国</a:t>
            </a:r>
            <a:r>
              <a:rPr lang="en-US" altLang="zh-CN" dirty="0">
                <a:latin typeface="Times New Roman" panose="02020603050405020304" pitchFamily="18" charset="0"/>
                <a:cs typeface="Arial" charset="0"/>
              </a:rPr>
              <a:t>2030</a:t>
            </a:r>
            <a:r>
              <a:rPr lang="zh-CN" altLang="en-US" dirty="0">
                <a:latin typeface="Times New Roman" panose="02020603050405020304" pitchFamily="18" charset="0"/>
                <a:cs typeface="Arial" charset="0"/>
              </a:rPr>
              <a:t>年左右</a:t>
            </a:r>
            <a:r>
              <a:rPr lang="en-US" altLang="zh-CN" dirty="0">
                <a:latin typeface="Times New Roman" panose="02020603050405020304" pitchFamily="18" charset="0"/>
                <a:cs typeface="Arial" charset="0"/>
              </a:rPr>
              <a:t>CO</a:t>
            </a:r>
            <a:r>
              <a:rPr lang="en-US" altLang="zh-CN" baseline="-25000" dirty="0">
                <a:latin typeface="Times New Roman" panose="02020603050405020304" pitchFamily="18" charset="0"/>
                <a:cs typeface="Arial" charset="0"/>
              </a:rPr>
              <a:t>2</a:t>
            </a:r>
            <a:r>
              <a:rPr lang="zh-CN" altLang="en-US" dirty="0">
                <a:latin typeface="Times New Roman" panose="02020603050405020304" pitchFamily="18" charset="0"/>
                <a:cs typeface="Arial" charset="0"/>
              </a:rPr>
              <a:t>排放达到峰值起关键作用。</a:t>
            </a:r>
            <a:endParaRPr lang="en-US" altLang="zh-CN" dirty="0">
              <a:latin typeface="Times New Roman" panose="02020603050405020304" pitchFamily="18" charset="0"/>
              <a:cs typeface="Arial" charset="0"/>
            </a:endParaRPr>
          </a:p>
          <a:p>
            <a:pPr marL="528638" lvl="1" indent="0">
              <a:spcBef>
                <a:spcPts val="0"/>
              </a:spcBef>
              <a:spcAft>
                <a:spcPts val="0"/>
              </a:spcAft>
              <a:buNone/>
            </a:pPr>
            <a:r>
              <a:rPr lang="en-US" altLang="zh-CN" sz="1600" dirty="0">
                <a:latin typeface="Times New Roman" panose="02020603050405020304" pitchFamily="18" charset="0"/>
                <a:cs typeface="Arial" charset="0"/>
              </a:rPr>
              <a:t>Nuclear energy plays a key part in ensuring that CO</a:t>
            </a:r>
            <a:r>
              <a:rPr lang="en-US" altLang="zh-CN" sz="1600" baseline="-25000" dirty="0">
                <a:latin typeface="Times New Roman" panose="02020603050405020304" pitchFamily="18" charset="0"/>
                <a:cs typeface="Arial" charset="0"/>
              </a:rPr>
              <a:t>2 </a:t>
            </a:r>
            <a:r>
              <a:rPr lang="en-US" altLang="zh-CN" sz="1600" dirty="0">
                <a:latin typeface="Times New Roman" panose="02020603050405020304" pitchFamily="18" charset="0"/>
                <a:cs typeface="Arial" charset="0"/>
              </a:rPr>
              <a:t>emission peak will be reached around 2030</a:t>
            </a:r>
          </a:p>
          <a:p>
            <a:pPr marL="719138" lvl="2">
              <a:spcBef>
                <a:spcPts val="0"/>
              </a:spcBef>
              <a:spcAft>
                <a:spcPts val="0"/>
              </a:spcAft>
              <a:buFont typeface="Wingdings" pitchFamily="2" charset="2"/>
              <a:buChar char="u"/>
            </a:pPr>
            <a:r>
              <a:rPr lang="en-US" altLang="zh-CN" sz="1600" dirty="0">
                <a:latin typeface="Times New Roman" panose="02020603050405020304" pitchFamily="18" charset="0"/>
                <a:ea typeface="华文仿宋" pitchFamily="2" charset="-122"/>
                <a:cs typeface="Times New Roman" pitchFamily="18" charset="0"/>
              </a:rPr>
              <a:t>2030</a:t>
            </a:r>
            <a:r>
              <a:rPr lang="zh-CN" altLang="en-US" sz="1600" dirty="0">
                <a:latin typeface="Times New Roman" panose="02020603050405020304" pitchFamily="18" charset="0"/>
                <a:ea typeface="华文仿宋" pitchFamily="2" charset="-122"/>
                <a:cs typeface="Times New Roman" pitchFamily="18" charset="0"/>
              </a:rPr>
              <a:t>年，核电</a:t>
            </a:r>
            <a:r>
              <a:rPr lang="en-US" altLang="zh-CN" sz="1600" dirty="0">
                <a:latin typeface="Times New Roman" panose="02020603050405020304" pitchFamily="18" charset="0"/>
                <a:ea typeface="华文仿宋" pitchFamily="2" charset="-122"/>
                <a:cs typeface="Times New Roman" pitchFamily="18" charset="0"/>
              </a:rPr>
              <a:t>1.5</a:t>
            </a:r>
            <a:r>
              <a:rPr lang="zh-CN" altLang="en-US" sz="1600" dirty="0">
                <a:latin typeface="Times New Roman" panose="02020603050405020304" pitchFamily="18" charset="0"/>
                <a:ea typeface="华文仿宋" pitchFamily="2" charset="-122"/>
                <a:cs typeface="Times New Roman" pitchFamily="18" charset="0"/>
              </a:rPr>
              <a:t>～</a:t>
            </a:r>
            <a:r>
              <a:rPr lang="en-US" altLang="zh-CN" sz="1600" dirty="0">
                <a:latin typeface="Times New Roman" panose="02020603050405020304" pitchFamily="18" charset="0"/>
                <a:ea typeface="华文仿宋" pitchFamily="2" charset="-122"/>
                <a:cs typeface="Times New Roman" pitchFamily="18" charset="0"/>
              </a:rPr>
              <a:t>2</a:t>
            </a:r>
            <a:r>
              <a:rPr lang="zh-CN" altLang="en-US" sz="1600" dirty="0">
                <a:latin typeface="Times New Roman" panose="02020603050405020304" pitchFamily="18" charset="0"/>
                <a:ea typeface="华文仿宋" pitchFamily="2" charset="-122"/>
                <a:cs typeface="Times New Roman" pitchFamily="18" charset="0"/>
              </a:rPr>
              <a:t>亿千瓦，减排</a:t>
            </a:r>
            <a:r>
              <a:rPr lang="en-US" altLang="zh-CN" sz="1600" dirty="0">
                <a:latin typeface="Times New Roman" panose="02020603050405020304" pitchFamily="18" charset="0"/>
                <a:ea typeface="华文仿宋" pitchFamily="2" charset="-122"/>
                <a:cs typeface="Times New Roman" pitchFamily="18" charset="0"/>
              </a:rPr>
              <a:t>10</a:t>
            </a:r>
            <a:r>
              <a:rPr lang="zh-CN" altLang="en-US" sz="1600" dirty="0">
                <a:latin typeface="Times New Roman" panose="02020603050405020304" pitchFamily="18" charset="0"/>
                <a:ea typeface="华文仿宋" pitchFamily="2" charset="-122"/>
                <a:cs typeface="Times New Roman" pitchFamily="18" charset="0"/>
              </a:rPr>
              <a:t>～</a:t>
            </a:r>
            <a:r>
              <a:rPr lang="en-US" altLang="zh-CN" sz="1600" dirty="0">
                <a:latin typeface="Times New Roman" panose="02020603050405020304" pitchFamily="18" charset="0"/>
                <a:ea typeface="华文仿宋" pitchFamily="2" charset="-122"/>
                <a:cs typeface="Times New Roman" pitchFamily="18" charset="0"/>
              </a:rPr>
              <a:t>13</a:t>
            </a:r>
            <a:r>
              <a:rPr lang="zh-CN" altLang="en-US" sz="1600" dirty="0">
                <a:latin typeface="Times New Roman" panose="02020603050405020304" pitchFamily="18" charset="0"/>
                <a:ea typeface="华文仿宋" pitchFamily="2" charset="-122"/>
                <a:cs typeface="Times New Roman" pitchFamily="18" charset="0"/>
              </a:rPr>
              <a:t>亿</a:t>
            </a:r>
            <a:r>
              <a:rPr lang="en-US" altLang="zh-CN" sz="1600" dirty="0">
                <a:latin typeface="Times New Roman" panose="02020603050405020304" pitchFamily="18" charset="0"/>
                <a:ea typeface="华文仿宋" pitchFamily="2" charset="-122"/>
                <a:cs typeface="Times New Roman" pitchFamily="18" charset="0"/>
              </a:rPr>
              <a:t>tCO</a:t>
            </a:r>
            <a:r>
              <a:rPr lang="en-US" altLang="zh-CN" sz="1600" baseline="-25000" dirty="0">
                <a:latin typeface="Times New Roman" panose="02020603050405020304" pitchFamily="18" charset="0"/>
                <a:ea typeface="华文仿宋" pitchFamily="2" charset="-122"/>
                <a:cs typeface="Times New Roman" pitchFamily="18" charset="0"/>
              </a:rPr>
              <a:t>2</a:t>
            </a:r>
            <a:r>
              <a:rPr lang="zh-CN" altLang="en-US" sz="1600" dirty="0">
                <a:latin typeface="Times New Roman" panose="02020603050405020304" pitchFamily="18" charset="0"/>
                <a:ea typeface="华文仿宋" pitchFamily="2" charset="-122"/>
                <a:cs typeface="Times New Roman" pitchFamily="18" charset="0"/>
              </a:rPr>
              <a:t>，其后每年新增</a:t>
            </a:r>
            <a:r>
              <a:rPr lang="en-US" altLang="zh-CN" sz="1600" dirty="0">
                <a:latin typeface="Times New Roman" panose="02020603050405020304" pitchFamily="18" charset="0"/>
                <a:ea typeface="华文仿宋" pitchFamily="2" charset="-122"/>
                <a:cs typeface="Times New Roman" pitchFamily="18" charset="0"/>
              </a:rPr>
              <a:t>1000</a:t>
            </a:r>
            <a:r>
              <a:rPr lang="zh-CN" altLang="en-US" sz="1600" dirty="0">
                <a:latin typeface="Times New Roman" panose="02020603050405020304" pitchFamily="18" charset="0"/>
                <a:ea typeface="华文仿宋" pitchFamily="2" charset="-122"/>
                <a:cs typeface="Times New Roman" pitchFamily="18" charset="0"/>
              </a:rPr>
              <a:t>万千瓦，填补新增能源需求的</a:t>
            </a:r>
            <a:r>
              <a:rPr lang="en-US" altLang="zh-CN" sz="1600" dirty="0">
                <a:latin typeface="Times New Roman" panose="02020603050405020304" pitchFamily="18" charset="0"/>
                <a:ea typeface="华文仿宋" pitchFamily="2" charset="-122"/>
                <a:cs typeface="Times New Roman" pitchFamily="18" charset="0"/>
              </a:rPr>
              <a:t>30</a:t>
            </a:r>
            <a:r>
              <a:rPr lang="zh-CN" altLang="en-US" sz="1600" dirty="0">
                <a:latin typeface="Times New Roman" panose="02020603050405020304" pitchFamily="18" charset="0"/>
                <a:ea typeface="华文仿宋" pitchFamily="2" charset="-122"/>
                <a:cs typeface="Times New Roman" pitchFamily="18" charset="0"/>
              </a:rPr>
              <a:t>～</a:t>
            </a:r>
            <a:r>
              <a:rPr lang="en-US" altLang="zh-CN" sz="1600" dirty="0">
                <a:latin typeface="Times New Roman" panose="02020603050405020304" pitchFamily="18" charset="0"/>
                <a:ea typeface="华文仿宋" pitchFamily="2" charset="-122"/>
                <a:cs typeface="Times New Roman" pitchFamily="18" charset="0"/>
              </a:rPr>
              <a:t>40%</a:t>
            </a:r>
            <a:r>
              <a:rPr lang="zh-CN" altLang="en-US" sz="1600" dirty="0">
                <a:latin typeface="Times New Roman" panose="02020603050405020304" pitchFamily="18" charset="0"/>
                <a:ea typeface="华文仿宋" pitchFamily="2" charset="-122"/>
                <a:cs typeface="Times New Roman" pitchFamily="18" charset="0"/>
              </a:rPr>
              <a:t>。如无核能，峰值年份可能延后</a:t>
            </a:r>
            <a:r>
              <a:rPr lang="en-US" altLang="zh-CN" sz="1600" dirty="0">
                <a:latin typeface="Times New Roman" panose="02020603050405020304" pitchFamily="18" charset="0"/>
                <a:ea typeface="华文仿宋" pitchFamily="2" charset="-122"/>
                <a:cs typeface="Times New Roman" pitchFamily="18" charset="0"/>
              </a:rPr>
              <a:t>10</a:t>
            </a:r>
            <a:r>
              <a:rPr lang="zh-CN" altLang="en-US" sz="1600" dirty="0">
                <a:latin typeface="Times New Roman" panose="02020603050405020304" pitchFamily="18" charset="0"/>
                <a:ea typeface="华文仿宋" pitchFamily="2" charset="-122"/>
                <a:cs typeface="Times New Roman" pitchFamily="18" charset="0"/>
              </a:rPr>
              <a:t>年左右，峰值排放量将增加</a:t>
            </a:r>
            <a:r>
              <a:rPr lang="en-US" altLang="zh-CN" sz="1600" dirty="0">
                <a:latin typeface="Times New Roman" panose="02020603050405020304" pitchFamily="18" charset="0"/>
                <a:ea typeface="华文仿宋" pitchFamily="2" charset="-122"/>
                <a:cs typeface="Times New Roman" pitchFamily="18" charset="0"/>
              </a:rPr>
              <a:t>15</a:t>
            </a:r>
            <a:r>
              <a:rPr lang="zh-CN" altLang="en-US" sz="1600" dirty="0">
                <a:latin typeface="Times New Roman" panose="02020603050405020304" pitchFamily="18" charset="0"/>
                <a:ea typeface="华文仿宋" pitchFamily="2" charset="-122"/>
                <a:cs typeface="Times New Roman" pitchFamily="18" charset="0"/>
              </a:rPr>
              <a:t>～</a:t>
            </a:r>
            <a:r>
              <a:rPr lang="en-US" altLang="zh-CN" sz="1600" dirty="0">
                <a:latin typeface="Times New Roman" panose="02020603050405020304" pitchFamily="18" charset="0"/>
                <a:ea typeface="华文仿宋" pitchFamily="2" charset="-122"/>
                <a:cs typeface="Times New Roman" pitchFamily="18" charset="0"/>
              </a:rPr>
              <a:t>20</a:t>
            </a:r>
            <a:r>
              <a:rPr lang="zh-CN" altLang="en-US" sz="1600" dirty="0">
                <a:latin typeface="Times New Roman" panose="02020603050405020304" pitchFamily="18" charset="0"/>
                <a:ea typeface="华文仿宋" pitchFamily="2" charset="-122"/>
                <a:cs typeface="Times New Roman" pitchFamily="18" charset="0"/>
              </a:rPr>
              <a:t>亿吨。</a:t>
            </a:r>
            <a:endParaRPr lang="en-US" altLang="zh-CN" sz="1600" dirty="0">
              <a:latin typeface="Times New Roman" panose="02020603050405020304" pitchFamily="18" charset="0"/>
              <a:ea typeface="华文仿宋" pitchFamily="2" charset="-122"/>
              <a:cs typeface="Times New Roman" pitchFamily="18" charset="0"/>
            </a:endParaRPr>
          </a:p>
          <a:p>
            <a:pPr marL="490538" lvl="2" indent="0">
              <a:spcBef>
                <a:spcPts val="0"/>
              </a:spcBef>
              <a:spcAft>
                <a:spcPts val="0"/>
              </a:spcAft>
              <a:buNone/>
            </a:pPr>
            <a:r>
              <a:rPr lang="en-US" altLang="zh-CN" sz="1600" dirty="0">
                <a:latin typeface="Times New Roman" panose="02020603050405020304" pitchFamily="18" charset="0"/>
                <a:ea typeface="华文仿宋" pitchFamily="2" charset="-122"/>
                <a:cs typeface="Times New Roman" pitchFamily="18" charset="0"/>
              </a:rPr>
              <a:t>In 2030, the generation capacity of nuclear energy will be 150 to 200 GW with CO</a:t>
            </a:r>
            <a:r>
              <a:rPr lang="en-US" altLang="zh-CN" sz="1600" baseline="-25000" dirty="0">
                <a:latin typeface="Times New Roman" panose="02020603050405020304" pitchFamily="18" charset="0"/>
                <a:ea typeface="华文仿宋" pitchFamily="2" charset="-122"/>
                <a:cs typeface="Times New Roman" pitchFamily="18" charset="0"/>
              </a:rPr>
              <a:t>2</a:t>
            </a:r>
            <a:r>
              <a:rPr lang="en-US" altLang="zh-CN" sz="1600" dirty="0">
                <a:latin typeface="Times New Roman" panose="02020603050405020304" pitchFamily="18" charset="0"/>
                <a:ea typeface="华文仿宋" pitchFamily="2" charset="-122"/>
                <a:cs typeface="Times New Roman" pitchFamily="18" charset="0"/>
              </a:rPr>
              <a:t> emissions reductions of 1 to 1.3 billion tons. The annual increase from 2030 onwards will be 10 GW, making up for 30% to 40% of all the increased energy demand. Without nuclear energy, the year reaching the emission peak will be delayed about 10 years and the amount will increase by 1.5 to 2 billion tons.</a:t>
            </a:r>
          </a:p>
          <a:p>
            <a:pPr marL="719138" lvl="2">
              <a:lnSpc>
                <a:spcPct val="95000"/>
              </a:lnSpc>
              <a:spcBef>
                <a:spcPts val="0"/>
              </a:spcBef>
              <a:spcAft>
                <a:spcPts val="0"/>
              </a:spcAft>
              <a:buFont typeface="Wingdings" pitchFamily="2" charset="2"/>
              <a:buChar char="u"/>
            </a:pPr>
            <a:endParaRPr lang="en-US" altLang="zh-CN" sz="1600" dirty="0">
              <a:latin typeface="Times New Roman" panose="02020603050405020304" pitchFamily="18" charset="0"/>
              <a:ea typeface="华文仿宋" pitchFamily="2" charset="-122"/>
              <a:cs typeface="Times New Roman" pitchFamily="18" charset="0"/>
            </a:endParaRPr>
          </a:p>
        </p:txBody>
      </p:sp>
      <p:sp>
        <p:nvSpPr>
          <p:cNvPr id="4" name="标题 1"/>
          <p:cNvSpPr txBox="1">
            <a:spLocks/>
          </p:cNvSpPr>
          <p:nvPr/>
        </p:nvSpPr>
        <p:spPr>
          <a:xfrm>
            <a:off x="179512" y="188640"/>
            <a:ext cx="8856663" cy="1368425"/>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en-US" altLang="zh-CN" b="1" kern="0" dirty="0" smtClean="0">
                <a:latin typeface="Times New Roman" panose="02020603050405020304" pitchFamily="18" charset="0"/>
              </a:rPr>
              <a:t>6. </a:t>
            </a:r>
            <a:r>
              <a:rPr lang="zh-CN" altLang="en-US" b="1" kern="0" dirty="0" smtClean="0">
                <a:latin typeface="Times New Roman" panose="02020603050405020304" pitchFamily="18" charset="0"/>
              </a:rPr>
              <a:t>在新的时期和新的形势下，能源与应对气候变化战略需要有更广阔的视角和创新的思路（</a:t>
            </a:r>
            <a:r>
              <a:rPr lang="en-US" altLang="zh-CN" b="1" kern="0" dirty="0">
                <a:latin typeface="Times New Roman" panose="02020603050405020304" pitchFamily="18" charset="0"/>
              </a:rPr>
              <a:t>3</a:t>
            </a:r>
            <a:r>
              <a:rPr lang="zh-CN" altLang="en-US" b="1" kern="0" dirty="0" smtClean="0">
                <a:latin typeface="Times New Roman" panose="02020603050405020304" pitchFamily="18" charset="0"/>
              </a:rPr>
              <a:t>）</a:t>
            </a:r>
            <a:r>
              <a:rPr lang="en-US" altLang="zh-CN" sz="2000" b="1" kern="0" dirty="0" smtClean="0">
                <a:latin typeface="Times New Roman" panose="02020603050405020304" pitchFamily="18" charset="0"/>
              </a:rPr>
              <a:t/>
            </a:r>
            <a:br>
              <a:rPr lang="en-US" altLang="zh-CN" sz="2000" b="1" kern="0" dirty="0" smtClean="0">
                <a:latin typeface="Times New Roman" panose="02020603050405020304" pitchFamily="18" charset="0"/>
              </a:rPr>
            </a:br>
            <a:r>
              <a:rPr lang="en-US" altLang="zh-CN" sz="2200" b="1" kern="0" dirty="0" smtClean="0">
                <a:latin typeface="Times New Roman" panose="02020603050405020304" pitchFamily="18" charset="0"/>
              </a:rPr>
              <a:t>A broad vision and innovative approaches are needed to formulate strategies for energy development and addressing climate change confronting with the new conditions and challenges (3)</a:t>
            </a:r>
            <a:endParaRPr lang="zh-CN" altLang="en-US" sz="2200" b="1" kern="0" dirty="0">
              <a:latin typeface="Times New Roman" panose="02020603050405020304" pitchFamily="18" charset="0"/>
            </a:endParaRPr>
          </a:p>
        </p:txBody>
      </p:sp>
    </p:spTree>
    <p:extLst>
      <p:ext uri="{BB962C8B-B14F-4D97-AF65-F5344CB8AC3E}">
        <p14:creationId xmlns:p14="http://schemas.microsoft.com/office/powerpoint/2010/main" xmlns="" val="109958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79511" y="2276872"/>
            <a:ext cx="8856663" cy="195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lnSpc>
                <a:spcPct val="120000"/>
              </a:lnSpc>
              <a:spcBef>
                <a:spcPts val="0"/>
              </a:spcBef>
              <a:spcAft>
                <a:spcPts val="0"/>
              </a:spcAft>
            </a:pPr>
            <a:r>
              <a:rPr lang="zh-CN" altLang="en-US" kern="0" dirty="0" smtClean="0">
                <a:latin typeface="Times New Roman" panose="02020603050405020304" pitchFamily="18" charset="0"/>
                <a:cs typeface="Arial" charset="0"/>
              </a:rPr>
              <a:t>核能对我国突破资源环境制约、保障能源安全将发挥不可替代的作用。</a:t>
            </a:r>
            <a:endParaRPr lang="en-US" altLang="zh-CN" kern="0" dirty="0" smtClean="0">
              <a:latin typeface="Times New Roman" panose="02020603050405020304" pitchFamily="18" charset="0"/>
              <a:cs typeface="Arial" charset="0"/>
            </a:endParaRPr>
          </a:p>
          <a:p>
            <a:pPr marL="723900" lvl="1" indent="0">
              <a:lnSpc>
                <a:spcPct val="120000"/>
              </a:lnSpc>
              <a:spcBef>
                <a:spcPts val="0"/>
              </a:spcBef>
              <a:spcAft>
                <a:spcPts val="0"/>
              </a:spcAft>
              <a:buNone/>
            </a:pPr>
            <a:r>
              <a:rPr lang="en-US" altLang="zh-CN" sz="1600" kern="0" dirty="0" smtClean="0">
                <a:latin typeface="Times New Roman" panose="02020603050405020304" pitchFamily="18" charset="0"/>
                <a:cs typeface="Arial" charset="0"/>
              </a:rPr>
              <a:t>Nuclear </a:t>
            </a:r>
            <a:r>
              <a:rPr lang="en-US" altLang="zh-CN" sz="1600" kern="0" dirty="0">
                <a:latin typeface="Times New Roman" panose="02020603050405020304" pitchFamily="18" charset="0"/>
                <a:cs typeface="Arial" charset="0"/>
              </a:rPr>
              <a:t>energy is indispensable for China in terms of  breaking the resource and environment constraints and ensuring the energy supply security. </a:t>
            </a:r>
            <a:endParaRPr lang="zh-CN" altLang="en-US" sz="1600" kern="0" dirty="0" smtClean="0">
              <a:latin typeface="Times New Roman" panose="02020603050405020304" pitchFamily="18" charset="0"/>
              <a:cs typeface="Arial" charset="0"/>
            </a:endParaRPr>
          </a:p>
          <a:p>
            <a:pPr lvl="2">
              <a:lnSpc>
                <a:spcPct val="120000"/>
              </a:lnSpc>
              <a:spcBef>
                <a:spcPts val="0"/>
              </a:spcBef>
              <a:spcAft>
                <a:spcPts val="0"/>
              </a:spcAft>
              <a:buFont typeface="Wingdings" pitchFamily="2" charset="2"/>
              <a:buChar char="u"/>
            </a:pPr>
            <a:r>
              <a:rPr lang="zh-CN" altLang="en-US" sz="1600" kern="0" dirty="0" smtClean="0">
                <a:latin typeface="Times New Roman" panose="02020603050405020304" pitchFamily="18" charset="0"/>
                <a:ea typeface="华文仿宋" pitchFamily="2" charset="-122"/>
              </a:rPr>
              <a:t>核燃料进口亦视为“准国内资源”，是大国提升能源自给率的重要途径，也是我国替代化石能源进口的重要手段。</a:t>
            </a:r>
            <a:endParaRPr lang="en-US" altLang="zh-CN" sz="1600" kern="0" dirty="0" smtClean="0">
              <a:latin typeface="Times New Roman" panose="02020603050405020304" pitchFamily="18" charset="0"/>
              <a:ea typeface="华文仿宋" pitchFamily="2" charset="-122"/>
            </a:endParaRPr>
          </a:p>
          <a:p>
            <a:pPr marL="1168400" lvl="2" indent="0">
              <a:lnSpc>
                <a:spcPct val="120000"/>
              </a:lnSpc>
              <a:spcBef>
                <a:spcPts val="0"/>
              </a:spcBef>
              <a:spcAft>
                <a:spcPts val="0"/>
              </a:spcAft>
              <a:buNone/>
            </a:pPr>
            <a:r>
              <a:rPr lang="en-US" altLang="zh-CN" sz="1400" kern="0" dirty="0">
                <a:latin typeface="Times New Roman" panose="02020603050405020304" pitchFamily="18" charset="0"/>
                <a:ea typeface="华文仿宋" pitchFamily="2" charset="-122"/>
              </a:rPr>
              <a:t>The imported nuclear fuel is often regarded as a kind of quasi-domestic resource. Promoting nuclear power is  an important approach for China to enhance energy self-sufficiency as well as reduce fossil energy import</a:t>
            </a:r>
            <a:r>
              <a:rPr lang="en-US" altLang="zh-CN" sz="1400" kern="0" dirty="0" smtClean="0">
                <a:latin typeface="Times New Roman" panose="02020603050405020304" pitchFamily="18" charset="0"/>
                <a:ea typeface="华文仿宋" pitchFamily="2" charset="-122"/>
              </a:rPr>
              <a:t>.</a:t>
            </a:r>
            <a:endParaRPr lang="zh-CN" altLang="en-US" sz="1400" kern="0" dirty="0" smtClean="0">
              <a:latin typeface="Times New Roman" panose="02020603050405020304" pitchFamily="18" charset="0"/>
              <a:ea typeface="华文仿宋" pitchFamily="2" charset="-122"/>
            </a:endParaRPr>
          </a:p>
          <a:p>
            <a:pPr lvl="2">
              <a:lnSpc>
                <a:spcPct val="120000"/>
              </a:lnSpc>
              <a:spcBef>
                <a:spcPts val="0"/>
              </a:spcBef>
              <a:spcAft>
                <a:spcPts val="0"/>
              </a:spcAft>
              <a:buFont typeface="Wingdings" pitchFamily="2" charset="2"/>
              <a:buChar char="u"/>
            </a:pPr>
            <a:r>
              <a:rPr lang="zh-CN" altLang="en-US" sz="1600" kern="0" dirty="0" smtClean="0">
                <a:latin typeface="Times New Roman" panose="02020603050405020304" pitchFamily="18" charset="0"/>
                <a:ea typeface="华文仿宋" pitchFamily="2" charset="-122"/>
              </a:rPr>
              <a:t>核电对减少</a:t>
            </a:r>
            <a:r>
              <a:rPr lang="en-US" altLang="zh-CN" sz="1600" kern="0" dirty="0" smtClean="0">
                <a:latin typeface="Times New Roman" panose="02020603050405020304" pitchFamily="18" charset="0"/>
                <a:ea typeface="华文仿宋" pitchFamily="2" charset="-122"/>
              </a:rPr>
              <a:t>SO</a:t>
            </a:r>
            <a:r>
              <a:rPr lang="en-US" altLang="zh-CN" sz="1600" kern="0" baseline="-25000" dirty="0" smtClean="0">
                <a:latin typeface="Times New Roman" panose="02020603050405020304" pitchFamily="18" charset="0"/>
                <a:ea typeface="华文仿宋" pitchFamily="2" charset="-122"/>
              </a:rPr>
              <a:t>2</a:t>
            </a:r>
            <a:r>
              <a:rPr lang="zh-CN" altLang="en-US" sz="1600" kern="0" dirty="0" smtClean="0">
                <a:latin typeface="Times New Roman" panose="02020603050405020304" pitchFamily="18" charset="0"/>
                <a:ea typeface="华文仿宋" pitchFamily="2" charset="-122"/>
              </a:rPr>
              <a:t>、</a:t>
            </a:r>
            <a:r>
              <a:rPr lang="en-US" altLang="zh-CN" sz="1600" kern="0" dirty="0" err="1" smtClean="0">
                <a:latin typeface="Times New Roman" panose="02020603050405020304" pitchFamily="18" charset="0"/>
                <a:ea typeface="华文仿宋" pitchFamily="2" charset="-122"/>
              </a:rPr>
              <a:t>NOx</a:t>
            </a:r>
            <a:r>
              <a:rPr lang="zh-CN" altLang="en-US" sz="1600" kern="0" dirty="0" smtClean="0">
                <a:latin typeface="Times New Roman" panose="02020603050405020304" pitchFamily="18" charset="0"/>
                <a:ea typeface="华文仿宋" pitchFamily="2" charset="-122"/>
              </a:rPr>
              <a:t>、粉尘等常规污染物排放有重要作用。</a:t>
            </a:r>
            <a:endParaRPr lang="en-US" altLang="zh-CN" sz="1600" kern="0" dirty="0" smtClean="0">
              <a:latin typeface="Times New Roman" panose="02020603050405020304" pitchFamily="18" charset="0"/>
              <a:ea typeface="华文仿宋" pitchFamily="2" charset="-122"/>
            </a:endParaRPr>
          </a:p>
          <a:p>
            <a:pPr marL="1168400" lvl="2" indent="0">
              <a:lnSpc>
                <a:spcPct val="120000"/>
              </a:lnSpc>
              <a:spcBef>
                <a:spcPts val="0"/>
              </a:spcBef>
              <a:spcAft>
                <a:spcPts val="0"/>
              </a:spcAft>
              <a:buNone/>
            </a:pPr>
            <a:r>
              <a:rPr lang="en-US" altLang="zh-CN" sz="1400" kern="0" dirty="0">
                <a:latin typeface="Times New Roman" panose="02020603050405020304" pitchFamily="18" charset="0"/>
                <a:ea typeface="华文仿宋" pitchFamily="2" charset="-122"/>
              </a:rPr>
              <a:t>Nuclear energy is of importance in reducing emissions from conventional pollutants such as SO</a:t>
            </a:r>
            <a:r>
              <a:rPr lang="en-US" altLang="zh-CN" sz="1400" kern="0" baseline="-25000" dirty="0">
                <a:latin typeface="Times New Roman" panose="02020603050405020304" pitchFamily="18" charset="0"/>
                <a:ea typeface="华文仿宋" pitchFamily="2" charset="-122"/>
              </a:rPr>
              <a:t>2</a:t>
            </a:r>
            <a:r>
              <a:rPr lang="en-US" altLang="zh-CN" sz="1400" kern="0" dirty="0">
                <a:latin typeface="Times New Roman" panose="02020603050405020304" pitchFamily="18" charset="0"/>
                <a:ea typeface="华文仿宋" pitchFamily="2" charset="-122"/>
              </a:rPr>
              <a:t>, </a:t>
            </a:r>
            <a:r>
              <a:rPr lang="en-US" altLang="zh-CN" sz="1400" kern="0" dirty="0" err="1">
                <a:latin typeface="Times New Roman" panose="02020603050405020304" pitchFamily="18" charset="0"/>
                <a:ea typeface="华文仿宋" pitchFamily="2" charset="-122"/>
              </a:rPr>
              <a:t>NOx</a:t>
            </a:r>
            <a:r>
              <a:rPr lang="en-US" altLang="zh-CN" sz="1400" kern="0" dirty="0">
                <a:latin typeface="Times New Roman" panose="02020603050405020304" pitchFamily="18" charset="0"/>
                <a:ea typeface="华文仿宋" pitchFamily="2" charset="-122"/>
              </a:rPr>
              <a:t> and dust</a:t>
            </a:r>
            <a:r>
              <a:rPr lang="en-US" altLang="zh-CN" sz="1400" kern="0" dirty="0" smtClean="0">
                <a:latin typeface="Times New Roman" panose="02020603050405020304" pitchFamily="18" charset="0"/>
                <a:ea typeface="华文仿宋" pitchFamily="2" charset="-122"/>
              </a:rPr>
              <a:t>.</a:t>
            </a:r>
          </a:p>
          <a:p>
            <a:pPr lvl="1">
              <a:lnSpc>
                <a:spcPct val="120000"/>
              </a:lnSpc>
              <a:spcBef>
                <a:spcPts val="0"/>
              </a:spcBef>
              <a:spcAft>
                <a:spcPts val="0"/>
              </a:spcAft>
            </a:pPr>
            <a:r>
              <a:rPr lang="zh-CN" altLang="en-US" kern="0" dirty="0" smtClean="0">
                <a:latin typeface="Times New Roman" panose="02020603050405020304" pitchFamily="18" charset="0"/>
                <a:cs typeface="Arial" charset="0"/>
              </a:rPr>
              <a:t>核能应成为我国战略必争、有自主知识产权和国际竞争力的高技术产业。</a:t>
            </a:r>
            <a:endParaRPr lang="en-US" altLang="zh-CN" kern="0" dirty="0" smtClean="0">
              <a:latin typeface="Times New Roman" panose="02020603050405020304" pitchFamily="18" charset="0"/>
              <a:cs typeface="Arial" charset="0"/>
            </a:endParaRPr>
          </a:p>
          <a:p>
            <a:pPr marL="717550" lvl="1" indent="0">
              <a:lnSpc>
                <a:spcPct val="120000"/>
              </a:lnSpc>
              <a:spcBef>
                <a:spcPts val="0"/>
              </a:spcBef>
              <a:spcAft>
                <a:spcPts val="0"/>
              </a:spcAft>
              <a:buNone/>
            </a:pPr>
            <a:r>
              <a:rPr lang="en-US" altLang="zh-CN" sz="1600" kern="0" dirty="0">
                <a:latin typeface="Times New Roman" panose="02020603050405020304" pitchFamily="18" charset="0"/>
                <a:cs typeface="Arial" charset="0"/>
              </a:rPr>
              <a:t>A nuclear energy industry with autonomous intellectual property right and international competitiveness should be pursued and regarded as  a strategic industry of China</a:t>
            </a:r>
          </a:p>
          <a:p>
            <a:pPr lvl="1">
              <a:lnSpc>
                <a:spcPct val="120000"/>
              </a:lnSpc>
              <a:spcBef>
                <a:spcPts val="0"/>
              </a:spcBef>
              <a:spcAft>
                <a:spcPts val="0"/>
              </a:spcAft>
            </a:pPr>
            <a:endParaRPr lang="zh-CN" altLang="en-US" sz="1600" kern="0" dirty="0" smtClean="0">
              <a:latin typeface="Times New Roman" panose="02020603050405020304" pitchFamily="18" charset="0"/>
              <a:cs typeface="Arial" charset="0"/>
            </a:endParaRPr>
          </a:p>
        </p:txBody>
      </p:sp>
      <p:sp>
        <p:nvSpPr>
          <p:cNvPr id="4" name="标题 1"/>
          <p:cNvSpPr txBox="1">
            <a:spLocks/>
          </p:cNvSpPr>
          <p:nvPr/>
        </p:nvSpPr>
        <p:spPr>
          <a:xfrm>
            <a:off x="179512" y="188640"/>
            <a:ext cx="8856663" cy="1368425"/>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en-US" altLang="zh-CN" b="1" kern="0" dirty="0" smtClean="0">
                <a:latin typeface="Times New Roman" panose="02020603050405020304" pitchFamily="18" charset="0"/>
              </a:rPr>
              <a:t>6. </a:t>
            </a:r>
            <a:r>
              <a:rPr lang="zh-CN" altLang="en-US" b="1" kern="0" dirty="0" smtClean="0">
                <a:latin typeface="Times New Roman" panose="02020603050405020304" pitchFamily="18" charset="0"/>
              </a:rPr>
              <a:t>在新的时期和新的形势下，能源与应对气候变化战略需要有更广阔的视角和创新的思路（</a:t>
            </a:r>
            <a:r>
              <a:rPr lang="en-US" altLang="zh-CN" b="1" kern="0" dirty="0">
                <a:latin typeface="Times New Roman" panose="02020603050405020304" pitchFamily="18" charset="0"/>
              </a:rPr>
              <a:t>4</a:t>
            </a:r>
            <a:r>
              <a:rPr lang="zh-CN" altLang="en-US" b="1" kern="0" dirty="0" smtClean="0">
                <a:latin typeface="Times New Roman" panose="02020603050405020304" pitchFamily="18" charset="0"/>
              </a:rPr>
              <a:t>）</a:t>
            </a:r>
            <a:r>
              <a:rPr lang="en-US" altLang="zh-CN" sz="2000" b="1" kern="0" dirty="0" smtClean="0">
                <a:latin typeface="Times New Roman" panose="02020603050405020304" pitchFamily="18" charset="0"/>
              </a:rPr>
              <a:t/>
            </a:r>
            <a:br>
              <a:rPr lang="en-US" altLang="zh-CN" sz="2000" b="1" kern="0" dirty="0" smtClean="0">
                <a:latin typeface="Times New Roman" panose="02020603050405020304" pitchFamily="18" charset="0"/>
              </a:rPr>
            </a:br>
            <a:r>
              <a:rPr lang="en-US" altLang="zh-CN" sz="2200" b="1" kern="0" dirty="0" smtClean="0">
                <a:latin typeface="Times New Roman" panose="02020603050405020304" pitchFamily="18" charset="0"/>
              </a:rPr>
              <a:t>A broad vision and innovative approaches are needed to formulate strategies for energy development and addressing climate change confronting with the new conditions and challenges (4)</a:t>
            </a:r>
            <a:endParaRPr lang="zh-CN" altLang="en-US" sz="2200" b="1" kern="0" dirty="0">
              <a:latin typeface="Times New Roman" panose="02020603050405020304" pitchFamily="18" charset="0"/>
            </a:endParaRPr>
          </a:p>
        </p:txBody>
      </p:sp>
    </p:spTree>
    <p:extLst>
      <p:ext uri="{BB962C8B-B14F-4D97-AF65-F5344CB8AC3E}">
        <p14:creationId xmlns:p14="http://schemas.microsoft.com/office/powerpoint/2010/main" xmlns="" val="2814201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4294967295"/>
          </p:nvPr>
        </p:nvSpPr>
        <p:spPr>
          <a:xfrm>
            <a:off x="179512" y="2348880"/>
            <a:ext cx="8964488" cy="2089150"/>
          </a:xfrm>
        </p:spPr>
        <p:txBody>
          <a:bodyPr/>
          <a:lstStyle/>
          <a:p>
            <a:pPr eaLnBrk="1" hangingPunct="1">
              <a:spcBef>
                <a:spcPts val="0"/>
              </a:spcBef>
              <a:spcAft>
                <a:spcPts val="0"/>
              </a:spcAft>
            </a:pPr>
            <a:r>
              <a:rPr lang="zh-CN" altLang="en-US" sz="2000" dirty="0" smtClean="0">
                <a:latin typeface="Times New Roman" panose="02020603050405020304" pitchFamily="18" charset="0"/>
                <a:cs typeface="Arial" charset="0"/>
              </a:rPr>
              <a:t>加强国内能源资源的开发和科学高效利用，减少对外依赖，保障能源安全。</a:t>
            </a:r>
            <a:endParaRPr lang="en-US" altLang="zh-CN" sz="2000" dirty="0" smtClean="0">
              <a:latin typeface="Times New Roman" panose="02020603050405020304" pitchFamily="18" charset="0"/>
              <a:cs typeface="Arial" charset="0"/>
            </a:endParaRPr>
          </a:p>
          <a:p>
            <a:pPr marL="365125" indent="0">
              <a:spcBef>
                <a:spcPts val="0"/>
              </a:spcBef>
              <a:spcAft>
                <a:spcPts val="0"/>
              </a:spcAft>
              <a:buNone/>
            </a:pPr>
            <a:r>
              <a:rPr lang="en-US" altLang="zh-CN" sz="1800" dirty="0">
                <a:latin typeface="Times New Roman" panose="02020603050405020304" pitchFamily="18" charset="0"/>
                <a:cs typeface="Arial" charset="0"/>
              </a:rPr>
              <a:t>To promote the sustainable and efficient use of domestic energy resources to ensure energy security </a:t>
            </a:r>
            <a:endParaRPr lang="en-US" altLang="zh-CN" sz="1800" dirty="0" smtClean="0">
              <a:latin typeface="Times New Roman" panose="02020603050405020304" pitchFamily="18" charset="0"/>
              <a:cs typeface="Arial" charset="0"/>
            </a:endParaRPr>
          </a:p>
          <a:p>
            <a:pPr lvl="1">
              <a:spcBef>
                <a:spcPts val="0"/>
              </a:spcBef>
              <a:spcAft>
                <a:spcPts val="0"/>
              </a:spcAft>
            </a:pPr>
            <a:r>
              <a:rPr lang="zh-CN" altLang="en-US" dirty="0" smtClean="0">
                <a:latin typeface="Times New Roman" panose="02020603050405020304" pitchFamily="18" charset="0"/>
                <a:cs typeface="Times New Roman" pitchFamily="18" charset="0"/>
              </a:rPr>
              <a:t>加强常规和非常规天然气的勘探开发，天然气在一次能源比例迅速提升。</a:t>
            </a:r>
            <a:endParaRPr lang="en-US" altLang="zh-CN" dirty="0" smtClean="0">
              <a:latin typeface="Times New Roman" panose="02020603050405020304" pitchFamily="18" charset="0"/>
              <a:cs typeface="Times New Roman" pitchFamily="18" charset="0"/>
            </a:endParaRPr>
          </a:p>
          <a:p>
            <a:pPr marL="723900" lvl="1" indent="0">
              <a:spcBef>
                <a:spcPts val="0"/>
              </a:spcBef>
              <a:spcAft>
                <a:spcPts val="0"/>
              </a:spcAft>
              <a:buNone/>
            </a:pPr>
            <a:r>
              <a:rPr lang="en-US" altLang="zh-CN" sz="1600" dirty="0">
                <a:latin typeface="Times New Roman" panose="02020603050405020304" pitchFamily="18" charset="0"/>
                <a:cs typeface="Times New Roman" pitchFamily="18" charset="0"/>
              </a:rPr>
              <a:t>To enhance the exploitation and development of conventional and unconventional natural gas to fast raise the natural gas proportion in primary energy supply</a:t>
            </a:r>
            <a:endParaRPr lang="en-US" altLang="zh-CN" sz="1600" dirty="0" smtClean="0">
              <a:latin typeface="Times New Roman" panose="02020603050405020304" pitchFamily="18" charset="0"/>
              <a:cs typeface="Times New Roman" pitchFamily="18" charset="0"/>
            </a:endParaRPr>
          </a:p>
          <a:p>
            <a:pPr lvl="1">
              <a:spcBef>
                <a:spcPts val="0"/>
              </a:spcBef>
              <a:spcAft>
                <a:spcPts val="0"/>
              </a:spcAft>
            </a:pPr>
            <a:r>
              <a:rPr lang="zh-CN" altLang="en-US" dirty="0" smtClean="0">
                <a:latin typeface="Times New Roman" panose="02020603050405020304" pitchFamily="18" charset="0"/>
                <a:cs typeface="Times New Roman" pitchFamily="18" charset="0"/>
              </a:rPr>
              <a:t>发展能源替代技术。</a:t>
            </a:r>
            <a:endParaRPr lang="en-US" altLang="zh-CN" dirty="0" smtClean="0">
              <a:latin typeface="Times New Roman" panose="02020603050405020304" pitchFamily="18" charset="0"/>
              <a:cs typeface="Times New Roman" pitchFamily="18" charset="0"/>
            </a:endParaRPr>
          </a:p>
          <a:p>
            <a:pPr marL="723900" lvl="1" indent="0">
              <a:spcBef>
                <a:spcPts val="0"/>
              </a:spcBef>
              <a:spcAft>
                <a:spcPts val="0"/>
              </a:spcAft>
              <a:buNone/>
            </a:pPr>
            <a:r>
              <a:rPr lang="en-US" altLang="zh-CN" sz="1600" dirty="0">
                <a:latin typeface="Times New Roman" panose="02020603050405020304" pitchFamily="18" charset="0"/>
                <a:cs typeface="Times New Roman" pitchFamily="18" charset="0"/>
              </a:rPr>
              <a:t>To develop alternative </a:t>
            </a:r>
            <a:r>
              <a:rPr lang="en-US" altLang="zh-CN" sz="1600" dirty="0" smtClean="0">
                <a:latin typeface="Times New Roman" panose="02020603050405020304" pitchFamily="18" charset="0"/>
                <a:cs typeface="Times New Roman" pitchFamily="18" charset="0"/>
              </a:rPr>
              <a:t>energy </a:t>
            </a:r>
            <a:r>
              <a:rPr lang="en-US" altLang="zh-CN" sz="1600" dirty="0">
                <a:latin typeface="Times New Roman" panose="02020603050405020304" pitchFamily="18" charset="0"/>
                <a:cs typeface="Times New Roman" pitchFamily="18" charset="0"/>
              </a:rPr>
              <a:t>technologies </a:t>
            </a:r>
            <a:endParaRPr lang="en-US" altLang="zh-CN" sz="1600" dirty="0" smtClean="0">
              <a:latin typeface="Times New Roman" panose="02020603050405020304" pitchFamily="18" charset="0"/>
              <a:cs typeface="Times New Roman" pitchFamily="18" charset="0"/>
            </a:endParaRPr>
          </a:p>
          <a:p>
            <a:pPr>
              <a:spcBef>
                <a:spcPts val="0"/>
              </a:spcBef>
              <a:spcAft>
                <a:spcPts val="0"/>
              </a:spcAft>
            </a:pPr>
            <a:r>
              <a:rPr lang="zh-CN" altLang="en-US" sz="2000" dirty="0" smtClean="0">
                <a:latin typeface="Times New Roman" panose="02020603050405020304" pitchFamily="18" charset="0"/>
                <a:cs typeface="Times New Roman" pitchFamily="18" charset="0"/>
              </a:rPr>
              <a:t>加强国际能源合作，积极参与国际能源安全体系的构建。</a:t>
            </a:r>
            <a:endParaRPr lang="en-US" altLang="zh-CN" sz="2000" dirty="0" smtClean="0">
              <a:latin typeface="Times New Roman" panose="02020603050405020304" pitchFamily="18" charset="0"/>
              <a:cs typeface="Times New Roman" pitchFamily="18" charset="0"/>
            </a:endParaRPr>
          </a:p>
          <a:p>
            <a:pPr marL="365125" indent="0">
              <a:spcBef>
                <a:spcPts val="0"/>
              </a:spcBef>
              <a:spcAft>
                <a:spcPts val="0"/>
              </a:spcAft>
              <a:buNone/>
            </a:pPr>
            <a:r>
              <a:rPr lang="en-US" altLang="zh-CN" sz="1800" dirty="0">
                <a:latin typeface="Times New Roman" panose="02020603050405020304" pitchFamily="18" charset="0"/>
                <a:cs typeface="Times New Roman" pitchFamily="18" charset="0"/>
              </a:rPr>
              <a:t>To enhance international cooperation in the field of energy and to actively participate in international energy security system </a:t>
            </a:r>
            <a:r>
              <a:rPr lang="en-US" altLang="zh-CN" sz="1800" dirty="0" smtClean="0">
                <a:latin typeface="Times New Roman" panose="02020603050405020304" pitchFamily="18" charset="0"/>
                <a:cs typeface="Times New Roman" pitchFamily="18" charset="0"/>
              </a:rPr>
              <a:t>construction</a:t>
            </a:r>
          </a:p>
          <a:p>
            <a:pPr lvl="1">
              <a:spcBef>
                <a:spcPts val="0"/>
              </a:spcBef>
              <a:spcAft>
                <a:spcPts val="0"/>
              </a:spcAft>
            </a:pPr>
            <a:r>
              <a:rPr lang="zh-CN" altLang="en-US" dirty="0">
                <a:latin typeface="Times New Roman" panose="02020603050405020304" pitchFamily="18" charset="0"/>
                <a:cs typeface="Times New Roman" pitchFamily="18" charset="0"/>
              </a:rPr>
              <a:t>能源</a:t>
            </a:r>
            <a:r>
              <a:rPr lang="zh-CN" altLang="en-US" dirty="0" smtClean="0">
                <a:latin typeface="Times New Roman" panose="02020603050405020304" pitchFamily="18" charset="0"/>
                <a:cs typeface="Times New Roman" pitchFamily="18" charset="0"/>
              </a:rPr>
              <a:t>开发走出去战略。</a:t>
            </a:r>
            <a:endParaRPr lang="en-US" altLang="zh-CN" dirty="0" smtClean="0">
              <a:latin typeface="Times New Roman" panose="02020603050405020304" pitchFamily="18" charset="0"/>
              <a:cs typeface="Times New Roman" pitchFamily="18" charset="0"/>
            </a:endParaRPr>
          </a:p>
          <a:p>
            <a:pPr marL="723900" lvl="1" indent="0">
              <a:spcBef>
                <a:spcPts val="0"/>
              </a:spcBef>
              <a:spcAft>
                <a:spcPts val="0"/>
              </a:spcAft>
              <a:buNone/>
            </a:pPr>
            <a:r>
              <a:rPr lang="en-US" altLang="zh-CN" sz="1600" dirty="0">
                <a:latin typeface="Times New Roman" panose="02020603050405020304" pitchFamily="18" charset="0"/>
                <a:cs typeface="Times New Roman" pitchFamily="18" charset="0"/>
              </a:rPr>
              <a:t>“Going-out” </a:t>
            </a:r>
            <a:r>
              <a:rPr lang="en-US" altLang="zh-CN" sz="1600" dirty="0" smtClean="0">
                <a:latin typeface="Times New Roman" panose="02020603050405020304" pitchFamily="18" charset="0"/>
                <a:cs typeface="Times New Roman" pitchFamily="18" charset="0"/>
              </a:rPr>
              <a:t>strategy</a:t>
            </a:r>
          </a:p>
          <a:p>
            <a:pPr lvl="1">
              <a:spcBef>
                <a:spcPts val="0"/>
              </a:spcBef>
              <a:spcAft>
                <a:spcPts val="0"/>
              </a:spcAft>
            </a:pPr>
            <a:r>
              <a:rPr lang="zh-CN" altLang="en-US" dirty="0" smtClean="0">
                <a:latin typeface="Times New Roman" panose="02020603050405020304" pitchFamily="18" charset="0"/>
                <a:cs typeface="Times New Roman" pitchFamily="18" charset="0"/>
              </a:rPr>
              <a:t>能源安全纳入国家整体外交战略。</a:t>
            </a:r>
            <a:endParaRPr lang="en-US" altLang="zh-CN" dirty="0" smtClean="0">
              <a:latin typeface="Times New Roman" panose="02020603050405020304" pitchFamily="18" charset="0"/>
              <a:cs typeface="Times New Roman" pitchFamily="18" charset="0"/>
            </a:endParaRPr>
          </a:p>
          <a:p>
            <a:pPr marL="723900" lvl="1" indent="0">
              <a:spcBef>
                <a:spcPts val="0"/>
              </a:spcBef>
              <a:spcAft>
                <a:spcPts val="0"/>
              </a:spcAft>
              <a:buNone/>
            </a:pPr>
            <a:r>
              <a:rPr lang="en-US" altLang="zh-CN" sz="1600" dirty="0">
                <a:latin typeface="Times New Roman" panose="02020603050405020304" pitchFamily="18" charset="0"/>
                <a:cs typeface="Times New Roman" pitchFamily="18" charset="0"/>
              </a:rPr>
              <a:t>Energy security as part of the country’s diplomatic </a:t>
            </a:r>
            <a:r>
              <a:rPr lang="en-US" altLang="zh-CN" sz="1600" dirty="0" smtClean="0">
                <a:latin typeface="Times New Roman" panose="02020603050405020304" pitchFamily="18" charset="0"/>
                <a:cs typeface="Times New Roman" pitchFamily="18" charset="0"/>
              </a:rPr>
              <a:t>strategies</a:t>
            </a:r>
          </a:p>
          <a:p>
            <a:pPr lvl="1">
              <a:spcBef>
                <a:spcPts val="0"/>
              </a:spcBef>
              <a:spcAft>
                <a:spcPts val="0"/>
              </a:spcAft>
            </a:pPr>
            <a:endParaRPr lang="en-US" altLang="zh-CN" sz="1400" dirty="0" smtClean="0">
              <a:latin typeface="Times New Roman" panose="02020603050405020304" pitchFamily="18" charset="0"/>
              <a:cs typeface="Times New Roman" pitchFamily="18" charset="0"/>
            </a:endParaRPr>
          </a:p>
        </p:txBody>
      </p:sp>
      <p:sp>
        <p:nvSpPr>
          <p:cNvPr id="4" name="标题 1"/>
          <p:cNvSpPr txBox="1">
            <a:spLocks/>
          </p:cNvSpPr>
          <p:nvPr/>
        </p:nvSpPr>
        <p:spPr>
          <a:xfrm>
            <a:off x="179512" y="188640"/>
            <a:ext cx="8856663" cy="1368425"/>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en-US" altLang="zh-CN" b="1" kern="0" dirty="0" smtClean="0">
                <a:latin typeface="Times New Roman" panose="02020603050405020304" pitchFamily="18" charset="0"/>
              </a:rPr>
              <a:t>6. </a:t>
            </a:r>
            <a:r>
              <a:rPr lang="zh-CN" altLang="en-US" b="1" kern="0" dirty="0" smtClean="0">
                <a:latin typeface="Times New Roman" panose="02020603050405020304" pitchFamily="18" charset="0"/>
              </a:rPr>
              <a:t>在新的时期和新的形势下，能源与应对气候变化战略需要有更广阔的视角和创新的思路（</a:t>
            </a:r>
            <a:r>
              <a:rPr lang="en-US" altLang="zh-CN" b="1" kern="0" dirty="0">
                <a:latin typeface="Times New Roman" panose="02020603050405020304" pitchFamily="18" charset="0"/>
              </a:rPr>
              <a:t>5</a:t>
            </a:r>
            <a:r>
              <a:rPr lang="zh-CN" altLang="en-US" b="1" kern="0" dirty="0" smtClean="0">
                <a:latin typeface="Times New Roman" panose="02020603050405020304" pitchFamily="18" charset="0"/>
              </a:rPr>
              <a:t>）</a:t>
            </a:r>
            <a:r>
              <a:rPr lang="en-US" altLang="zh-CN" sz="2000" b="1" kern="0" dirty="0" smtClean="0">
                <a:latin typeface="Times New Roman" panose="02020603050405020304" pitchFamily="18" charset="0"/>
              </a:rPr>
              <a:t/>
            </a:r>
            <a:br>
              <a:rPr lang="en-US" altLang="zh-CN" sz="2000" b="1" kern="0" dirty="0" smtClean="0">
                <a:latin typeface="Times New Roman" panose="02020603050405020304" pitchFamily="18" charset="0"/>
              </a:rPr>
            </a:br>
            <a:r>
              <a:rPr lang="en-US" altLang="zh-CN" sz="2200" b="1" kern="0" dirty="0" smtClean="0">
                <a:latin typeface="Times New Roman" panose="02020603050405020304" pitchFamily="18" charset="0"/>
              </a:rPr>
              <a:t>A broad vision and innovative approaches are needed to formulate strategies for energy development and addressing climate change confronting with the new conditions and challenges (5)</a:t>
            </a:r>
            <a:endParaRPr lang="zh-CN" altLang="en-US" sz="2200" b="1" kern="0" dirty="0">
              <a:latin typeface="Times New Roman" panose="02020603050405020304" pitchFamily="18" charset="0"/>
            </a:endParaRPr>
          </a:p>
        </p:txBody>
      </p:sp>
      <p:pic>
        <p:nvPicPr>
          <p:cNvPr id="9218" name="Picture 2" descr="D:\01-hjk\99-网上下载小图\风力发电.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5589240"/>
            <a:ext cx="1599108" cy="1098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431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内容占位符 2"/>
          <p:cNvSpPr txBox="1">
            <a:spLocks/>
          </p:cNvSpPr>
          <p:nvPr/>
        </p:nvSpPr>
        <p:spPr bwMode="auto">
          <a:xfrm>
            <a:off x="251520" y="2215082"/>
            <a:ext cx="8280920" cy="1573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lnSpc>
                <a:spcPct val="120000"/>
              </a:lnSpc>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cs typeface="Arial" charset="0"/>
              </a:rPr>
              <a:t>加强先进能源技术的研发和产业化，抢占技术制高点，打造低碳竞争能力</a:t>
            </a:r>
            <a:r>
              <a:rPr lang="zh-CN" altLang="en-US" sz="2000" dirty="0" smtClean="0">
                <a:latin typeface="Times New Roman" panose="02020603050405020304" pitchFamily="18" charset="0"/>
                <a:ea typeface="幼圆" pitchFamily="49" charset="-122"/>
                <a:cs typeface="Arial" charset="0"/>
              </a:rPr>
              <a:t>。</a:t>
            </a:r>
            <a:endParaRPr lang="en-US" altLang="zh-CN" sz="2000" dirty="0" smtClean="0">
              <a:latin typeface="Times New Roman" panose="02020603050405020304" pitchFamily="18" charset="0"/>
              <a:ea typeface="幼圆" pitchFamily="49" charset="-122"/>
              <a:cs typeface="Arial" charset="0"/>
            </a:endParaRPr>
          </a:p>
          <a:p>
            <a:pPr marL="365125" indent="0">
              <a:lnSpc>
                <a:spcPct val="120000"/>
              </a:lnSpc>
              <a:buClr>
                <a:schemeClr val="bg2"/>
              </a:buClr>
              <a:buSzPct val="75000"/>
            </a:pPr>
            <a:r>
              <a:rPr lang="en-US" altLang="zh-CN" dirty="0">
                <a:latin typeface="Times New Roman" panose="02020603050405020304" pitchFamily="18" charset="0"/>
                <a:ea typeface="幼圆" pitchFamily="49" charset="-122"/>
                <a:cs typeface="Arial" charset="0"/>
              </a:rPr>
              <a:t>To strengthen R&amp;D and industrialization of advanced energy technologies and to gain the technological low-carbon </a:t>
            </a:r>
            <a:r>
              <a:rPr lang="en-US" altLang="zh-CN" dirty="0" smtClean="0">
                <a:latin typeface="Times New Roman" panose="02020603050405020304" pitchFamily="18" charset="0"/>
                <a:ea typeface="幼圆" pitchFamily="49" charset="-122"/>
                <a:cs typeface="Arial" charset="0"/>
              </a:rPr>
              <a:t>competitiveness</a:t>
            </a:r>
            <a:endParaRPr lang="zh-CN" altLang="en-US" dirty="0">
              <a:latin typeface="Times New Roman" panose="02020603050405020304" pitchFamily="18" charset="0"/>
              <a:ea typeface="幼圆" pitchFamily="49" charset="-122"/>
              <a:cs typeface="Arial"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7169" y="3960681"/>
            <a:ext cx="3403079" cy="2348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标题 1"/>
          <p:cNvSpPr txBox="1">
            <a:spLocks/>
          </p:cNvSpPr>
          <p:nvPr/>
        </p:nvSpPr>
        <p:spPr>
          <a:xfrm>
            <a:off x="179512" y="188640"/>
            <a:ext cx="8856663" cy="1368425"/>
          </a:xfrm>
          <a:prstGeom prst="rect">
            <a:avLst/>
          </a:prstGeom>
        </p:spPr>
        <p:txBody>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黑体" pitchFamily="2" charset="-122"/>
              </a:defRPr>
            </a:lvl2pPr>
            <a:lvl3pPr algn="l" rtl="0" eaLnBrk="1" fontAlgn="base" hangingPunct="1">
              <a:spcBef>
                <a:spcPct val="0"/>
              </a:spcBef>
              <a:spcAft>
                <a:spcPct val="0"/>
              </a:spcAft>
              <a:defRPr sz="2400">
                <a:solidFill>
                  <a:schemeClr val="tx2"/>
                </a:solidFill>
                <a:latin typeface="Arial" charset="0"/>
                <a:ea typeface="黑体" pitchFamily="2" charset="-122"/>
              </a:defRPr>
            </a:lvl3pPr>
            <a:lvl4pPr algn="l" rtl="0" eaLnBrk="1" fontAlgn="base" hangingPunct="1">
              <a:spcBef>
                <a:spcPct val="0"/>
              </a:spcBef>
              <a:spcAft>
                <a:spcPct val="0"/>
              </a:spcAft>
              <a:defRPr sz="2400">
                <a:solidFill>
                  <a:schemeClr val="tx2"/>
                </a:solidFill>
                <a:latin typeface="Arial" charset="0"/>
                <a:ea typeface="黑体" pitchFamily="2" charset="-122"/>
              </a:defRPr>
            </a:lvl4pPr>
            <a:lvl5pPr algn="l" rtl="0" eaLnBrk="1" fontAlgn="base" hangingPunct="1">
              <a:spcBef>
                <a:spcPct val="0"/>
              </a:spcBef>
              <a:spcAft>
                <a:spcPct val="0"/>
              </a:spcAft>
              <a:defRPr sz="2400">
                <a:solidFill>
                  <a:schemeClr val="tx2"/>
                </a:solidFill>
                <a:latin typeface="Arial" charset="0"/>
                <a:ea typeface="黑体" pitchFamily="2" charset="-122"/>
              </a:defRPr>
            </a:lvl5pPr>
            <a:lvl6pPr marL="457200" algn="l" rtl="0" eaLnBrk="1" fontAlgn="base" hangingPunct="1">
              <a:spcBef>
                <a:spcPct val="0"/>
              </a:spcBef>
              <a:spcAft>
                <a:spcPct val="0"/>
              </a:spcAft>
              <a:defRPr sz="4400">
                <a:solidFill>
                  <a:schemeClr val="tx2"/>
                </a:solidFill>
                <a:latin typeface="Arial" charset="0"/>
                <a:ea typeface="黑体" pitchFamily="2" charset="-122"/>
              </a:defRPr>
            </a:lvl6pPr>
            <a:lvl7pPr marL="914400" algn="l" rtl="0" eaLnBrk="1" fontAlgn="base" hangingPunct="1">
              <a:spcBef>
                <a:spcPct val="0"/>
              </a:spcBef>
              <a:spcAft>
                <a:spcPct val="0"/>
              </a:spcAft>
              <a:defRPr sz="4400">
                <a:solidFill>
                  <a:schemeClr val="tx2"/>
                </a:solidFill>
                <a:latin typeface="Arial" charset="0"/>
                <a:ea typeface="黑体" pitchFamily="2" charset="-122"/>
              </a:defRPr>
            </a:lvl7pPr>
            <a:lvl8pPr marL="1371600" algn="l" rtl="0" eaLnBrk="1" fontAlgn="base" hangingPunct="1">
              <a:spcBef>
                <a:spcPct val="0"/>
              </a:spcBef>
              <a:spcAft>
                <a:spcPct val="0"/>
              </a:spcAft>
              <a:defRPr sz="4400">
                <a:solidFill>
                  <a:schemeClr val="tx2"/>
                </a:solidFill>
                <a:latin typeface="Arial" charset="0"/>
                <a:ea typeface="黑体" pitchFamily="2" charset="-122"/>
              </a:defRPr>
            </a:lvl8pPr>
            <a:lvl9pPr marL="1828800" algn="l" rtl="0" eaLnBrk="1" fontAlgn="base" hangingPunct="1">
              <a:spcBef>
                <a:spcPct val="0"/>
              </a:spcBef>
              <a:spcAft>
                <a:spcPct val="0"/>
              </a:spcAft>
              <a:defRPr sz="4400">
                <a:solidFill>
                  <a:schemeClr val="tx2"/>
                </a:solidFill>
                <a:latin typeface="Arial" charset="0"/>
                <a:ea typeface="黑体" pitchFamily="2" charset="-122"/>
              </a:defRPr>
            </a:lvl9pPr>
          </a:lstStyle>
          <a:p>
            <a:r>
              <a:rPr lang="en-US" altLang="zh-CN" b="1" kern="0" dirty="0" smtClean="0">
                <a:latin typeface="Times New Roman" panose="02020603050405020304" pitchFamily="18" charset="0"/>
              </a:rPr>
              <a:t>6. </a:t>
            </a:r>
            <a:r>
              <a:rPr lang="zh-CN" altLang="en-US" b="1" kern="0" dirty="0" smtClean="0">
                <a:latin typeface="Times New Roman" panose="02020603050405020304" pitchFamily="18" charset="0"/>
              </a:rPr>
              <a:t>在新的时期和新的形势下，能源与应对气候变化战略需要有更广阔的视角和创新的思路（</a:t>
            </a:r>
            <a:r>
              <a:rPr lang="en-US" altLang="zh-CN" b="1" kern="0" dirty="0">
                <a:latin typeface="Times New Roman" panose="02020603050405020304" pitchFamily="18" charset="0"/>
              </a:rPr>
              <a:t>6</a:t>
            </a:r>
            <a:r>
              <a:rPr lang="zh-CN" altLang="en-US" b="1" kern="0" dirty="0" smtClean="0">
                <a:latin typeface="Times New Roman" panose="02020603050405020304" pitchFamily="18" charset="0"/>
              </a:rPr>
              <a:t>）</a:t>
            </a:r>
            <a:r>
              <a:rPr lang="en-US" altLang="zh-CN" sz="2000" b="1" kern="0" dirty="0" smtClean="0">
                <a:latin typeface="Times New Roman" panose="02020603050405020304" pitchFamily="18" charset="0"/>
              </a:rPr>
              <a:t/>
            </a:r>
            <a:br>
              <a:rPr lang="en-US" altLang="zh-CN" sz="2000" b="1" kern="0" dirty="0" smtClean="0">
                <a:latin typeface="Times New Roman" panose="02020603050405020304" pitchFamily="18" charset="0"/>
              </a:rPr>
            </a:br>
            <a:r>
              <a:rPr lang="en-US" altLang="zh-CN" sz="2200" b="1" kern="0" dirty="0" smtClean="0">
                <a:latin typeface="Times New Roman" panose="02020603050405020304" pitchFamily="18" charset="0"/>
              </a:rPr>
              <a:t>A broad vision and innovative approaches are needed to formulate strategies for energy development and addressing climate change confronting with the new conditions and challenges (6)</a:t>
            </a:r>
            <a:endParaRPr lang="zh-CN" altLang="en-US" sz="2200" b="1" kern="0" dirty="0">
              <a:latin typeface="Times New Roman" panose="02020603050405020304" pitchFamily="18" charset="0"/>
            </a:endParaRPr>
          </a:p>
        </p:txBody>
      </p:sp>
      <p:sp>
        <p:nvSpPr>
          <p:cNvPr id="8" name="内容占位符 2"/>
          <p:cNvSpPr txBox="1">
            <a:spLocks/>
          </p:cNvSpPr>
          <p:nvPr/>
        </p:nvSpPr>
        <p:spPr bwMode="auto">
          <a:xfrm>
            <a:off x="179512" y="3655242"/>
            <a:ext cx="5904656" cy="243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lvl="1">
              <a:lnSpc>
                <a:spcPct val="120000"/>
              </a:lnSpc>
              <a:buClr>
                <a:schemeClr val="tx2"/>
              </a:buClr>
              <a:buSzPct val="75000"/>
              <a:buFont typeface="Wingdings" pitchFamily="2" charset="2"/>
              <a:buChar char="n"/>
            </a:pPr>
            <a:r>
              <a:rPr lang="zh-CN" altLang="en-US" dirty="0" smtClean="0">
                <a:latin typeface="Times New Roman" panose="02020603050405020304" pitchFamily="18" charset="0"/>
                <a:ea typeface="华文楷体" pitchFamily="2" charset="-122"/>
                <a:cs typeface="Times New Roman" pitchFamily="18" charset="0"/>
              </a:rPr>
              <a:t>技术</a:t>
            </a:r>
            <a:r>
              <a:rPr lang="zh-CN" altLang="en-US" dirty="0">
                <a:latin typeface="Times New Roman" panose="02020603050405020304" pitchFamily="18" charset="0"/>
                <a:ea typeface="华文楷体" pitchFamily="2" charset="-122"/>
                <a:cs typeface="Times New Roman" pitchFamily="18" charset="0"/>
              </a:rPr>
              <a:t>创新是实现低碳能源战略的重要支撑</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808038" lvl="1" indent="0">
              <a:lnSpc>
                <a:spcPct val="120000"/>
              </a:lnSpc>
              <a:buClr>
                <a:schemeClr val="tx2"/>
              </a:buClr>
              <a:buSzPct val="75000"/>
            </a:pPr>
            <a:r>
              <a:rPr lang="en-US" altLang="zh-CN" sz="1600" dirty="0">
                <a:latin typeface="Times New Roman" panose="02020603050405020304" pitchFamily="18" charset="0"/>
                <a:ea typeface="华文楷体" pitchFamily="2" charset="-122"/>
                <a:cs typeface="Times New Roman" pitchFamily="18" charset="0"/>
              </a:rPr>
              <a:t>Technology innovation is an important basis in carrying out low carbon energy strategy. </a:t>
            </a:r>
          </a:p>
          <a:p>
            <a:pPr lvl="1">
              <a:lnSpc>
                <a:spcPct val="120000"/>
              </a:lnSpc>
              <a:buClr>
                <a:schemeClr val="tx2"/>
              </a:buClr>
              <a:buSzPct val="75000"/>
              <a:buFont typeface="Wingdings" pitchFamily="2" charset="2"/>
              <a:buChar char="n"/>
            </a:pPr>
            <a:r>
              <a:rPr lang="zh-CN" altLang="en-US" dirty="0" smtClean="0">
                <a:latin typeface="Times New Roman" panose="02020603050405020304" pitchFamily="18" charset="0"/>
                <a:ea typeface="华文楷体" pitchFamily="2" charset="-122"/>
                <a:cs typeface="Times New Roman" pitchFamily="18" charset="0"/>
              </a:rPr>
              <a:t>低</a:t>
            </a:r>
            <a:r>
              <a:rPr lang="zh-CN" altLang="en-US" dirty="0">
                <a:latin typeface="Times New Roman" panose="02020603050405020304" pitchFamily="18" charset="0"/>
                <a:ea typeface="华文楷体" pitchFamily="2" charset="-122"/>
                <a:cs typeface="Times New Roman" pitchFamily="18" charset="0"/>
              </a:rPr>
              <a:t>碳技术和产业将是国际技术竞争的前沿和新的经济增长点。实现</a:t>
            </a:r>
            <a:r>
              <a:rPr lang="en-US" altLang="zh-CN" dirty="0">
                <a:latin typeface="Times New Roman" panose="02020603050405020304" pitchFamily="18" charset="0"/>
                <a:ea typeface="华文楷体" pitchFamily="2" charset="-122"/>
                <a:cs typeface="Times New Roman" pitchFamily="18" charset="0"/>
              </a:rPr>
              <a:t>2℃</a:t>
            </a:r>
            <a:r>
              <a:rPr lang="zh-CN" altLang="en-US" dirty="0">
                <a:latin typeface="Times New Roman" panose="02020603050405020304" pitchFamily="18" charset="0"/>
                <a:ea typeface="华文楷体" pitchFamily="2" charset="-122"/>
                <a:cs typeface="Times New Roman" pitchFamily="18" charset="0"/>
              </a:rPr>
              <a:t>目标，全球每年附加投资将达</a:t>
            </a:r>
            <a:r>
              <a:rPr lang="en-US" altLang="zh-CN" dirty="0">
                <a:latin typeface="Times New Roman" panose="02020603050405020304" pitchFamily="18" charset="0"/>
                <a:ea typeface="华文楷体" pitchFamily="2" charset="-122"/>
                <a:cs typeface="Times New Roman" pitchFamily="18" charset="0"/>
              </a:rPr>
              <a:t>1.2</a:t>
            </a:r>
            <a:r>
              <a:rPr lang="zh-CN" altLang="en-US" dirty="0">
                <a:latin typeface="Times New Roman" panose="02020603050405020304" pitchFamily="18" charset="0"/>
                <a:ea typeface="华文楷体" pitchFamily="2" charset="-122"/>
                <a:cs typeface="Times New Roman" pitchFamily="18" charset="0"/>
              </a:rPr>
              <a:t>万亿美元</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808038" lvl="1" indent="0">
              <a:lnSpc>
                <a:spcPct val="120000"/>
              </a:lnSpc>
              <a:buClr>
                <a:schemeClr val="tx2"/>
              </a:buClr>
              <a:buSzPct val="75000"/>
            </a:pPr>
            <a:r>
              <a:rPr lang="en-US" altLang="zh-CN" sz="1600" dirty="0">
                <a:latin typeface="Times New Roman" panose="02020603050405020304" pitchFamily="18" charset="0"/>
                <a:ea typeface="华文楷体" pitchFamily="2" charset="-122"/>
                <a:cs typeface="Times New Roman" pitchFamily="18" charset="0"/>
              </a:rPr>
              <a:t>Low-carbon technology and industry will be the cutting edge in international technology competition and a new economic growth point. To achieve the goal of 2 ℃, the global annual investment will be 1.2 trillion US dollars. </a:t>
            </a:r>
          </a:p>
          <a:p>
            <a:pPr lvl="1">
              <a:lnSpc>
                <a:spcPct val="120000"/>
              </a:lnSpc>
              <a:buClr>
                <a:schemeClr val="tx2"/>
              </a:buClr>
              <a:buSzPct val="75000"/>
              <a:buFont typeface="Wingdings" pitchFamily="2" charset="2"/>
              <a:buChar char="n"/>
            </a:pPr>
            <a:endParaRPr lang="zh-CN" altLang="en-US" sz="1400" dirty="0">
              <a:latin typeface="Times New Roman" panose="02020603050405020304" pitchFamily="18" charset="0"/>
              <a:ea typeface="华文楷体" pitchFamily="2" charset="-122"/>
              <a:cs typeface="Times New Roman" pitchFamily="18" charset="0"/>
            </a:endParaRPr>
          </a:p>
          <a:p>
            <a:pPr lvl="1">
              <a:lnSpc>
                <a:spcPct val="120000"/>
              </a:lnSpc>
              <a:spcBef>
                <a:spcPts val="600"/>
              </a:spcBef>
              <a:spcAft>
                <a:spcPts val="600"/>
              </a:spcAft>
              <a:buClr>
                <a:schemeClr val="tx2"/>
              </a:buClr>
              <a:buSzPct val="75000"/>
              <a:buFont typeface="Wingdings" pitchFamily="2" charset="2"/>
              <a:buChar char="n"/>
            </a:pPr>
            <a:endParaRPr lang="en-US" altLang="zh-CN" sz="1600" dirty="0">
              <a:latin typeface="Times New Roman" panose="02020603050405020304" pitchFamily="18" charset="0"/>
              <a:ea typeface="华文楷体" pitchFamily="2" charset="-122"/>
              <a:cs typeface="Times New Roman" pitchFamily="18" charset="0"/>
            </a:endParaRPr>
          </a:p>
        </p:txBody>
      </p:sp>
    </p:spTree>
    <p:extLst>
      <p:ext uri="{BB962C8B-B14F-4D97-AF65-F5344CB8AC3E}">
        <p14:creationId xmlns:p14="http://schemas.microsoft.com/office/powerpoint/2010/main" xmlns="" val="312084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txBox="1">
            <a:spLocks/>
          </p:cNvSpPr>
          <p:nvPr/>
        </p:nvSpPr>
        <p:spPr bwMode="auto">
          <a:xfrm>
            <a:off x="215900" y="684212"/>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600" b="1" dirty="0" smtClean="0">
                <a:solidFill>
                  <a:schemeClr val="tx2"/>
                </a:solidFill>
                <a:latin typeface="Times New Roman" panose="02020603050405020304" pitchFamily="18" charset="0"/>
                <a:ea typeface="+mj-ea"/>
                <a:cs typeface="+mj-cs"/>
              </a:rPr>
              <a:t>7. </a:t>
            </a:r>
            <a:r>
              <a:rPr lang="zh-CN" altLang="en-US" sz="2600" b="1" dirty="0" smtClean="0">
                <a:solidFill>
                  <a:schemeClr val="tx2"/>
                </a:solidFill>
                <a:latin typeface="Times New Roman" panose="02020603050405020304" pitchFamily="18" charset="0"/>
                <a:ea typeface="+mj-ea"/>
                <a:cs typeface="+mj-cs"/>
              </a:rPr>
              <a:t>研究并制定积极的</a:t>
            </a:r>
            <a:r>
              <a:rPr lang="en-US" altLang="zh-CN" sz="2600" b="1" dirty="0" smtClean="0">
                <a:solidFill>
                  <a:schemeClr val="tx2"/>
                </a:solidFill>
                <a:latin typeface="Times New Roman" panose="02020603050405020304" pitchFamily="18" charset="0"/>
                <a:ea typeface="+mj-ea"/>
                <a:cs typeface="+mj-cs"/>
              </a:rPr>
              <a:t>CO</a:t>
            </a:r>
            <a:r>
              <a:rPr lang="en-US" altLang="zh-CN" sz="2600" b="1" baseline="-25000" dirty="0" smtClean="0">
                <a:solidFill>
                  <a:schemeClr val="tx2"/>
                </a:solidFill>
                <a:latin typeface="Times New Roman" panose="02020603050405020304" pitchFamily="18" charset="0"/>
                <a:ea typeface="+mj-ea"/>
                <a:cs typeface="+mj-cs"/>
              </a:rPr>
              <a:t>2</a:t>
            </a:r>
            <a:r>
              <a:rPr lang="zh-CN" altLang="en-US" sz="2600" b="1" dirty="0" smtClean="0">
                <a:solidFill>
                  <a:schemeClr val="tx2"/>
                </a:solidFill>
                <a:latin typeface="Times New Roman" panose="02020603050405020304" pitchFamily="18" charset="0"/>
                <a:ea typeface="+mj-ea"/>
                <a:cs typeface="+mj-cs"/>
              </a:rPr>
              <a:t>减排目标，作为节约能源、保护环境和应对气候变化的综合对策和关键着力点 </a:t>
            </a:r>
            <a:r>
              <a:rPr lang="en-US" altLang="zh-CN" sz="2600" b="1" dirty="0" smtClean="0">
                <a:solidFill>
                  <a:schemeClr val="tx2"/>
                </a:solidFill>
                <a:latin typeface="Times New Roman" panose="02020603050405020304" pitchFamily="18" charset="0"/>
                <a:ea typeface="+mj-ea"/>
                <a:cs typeface="+mj-cs"/>
              </a:rPr>
              <a:t>(1)</a:t>
            </a:r>
          </a:p>
          <a:p>
            <a:pPr fontAlgn="base">
              <a:spcBef>
                <a:spcPct val="0"/>
              </a:spcBef>
              <a:spcAft>
                <a:spcPct val="0"/>
              </a:spcAft>
            </a:pPr>
            <a:r>
              <a:rPr lang="en-US" altLang="zh-CN" sz="2200" b="1" dirty="0" smtClean="0">
                <a:solidFill>
                  <a:schemeClr val="tx2"/>
                </a:solidFill>
                <a:latin typeface="Times New Roman" panose="02020603050405020304" pitchFamily="18" charset="0"/>
                <a:ea typeface="+mj-ea"/>
                <a:cs typeface="+mj-cs"/>
              </a:rPr>
              <a:t>Framing </a:t>
            </a:r>
            <a:r>
              <a:rPr lang="en-US" altLang="zh-CN" sz="2200" b="1" dirty="0">
                <a:solidFill>
                  <a:schemeClr val="tx2"/>
                </a:solidFill>
                <a:latin typeface="Times New Roman" panose="02020603050405020304" pitchFamily="18" charset="0"/>
                <a:ea typeface="+mj-ea"/>
                <a:cs typeface="+mj-cs"/>
              </a:rPr>
              <a:t>CO</a:t>
            </a:r>
            <a:r>
              <a:rPr lang="en-US" altLang="zh-CN" sz="2200" b="1" baseline="-25000" dirty="0">
                <a:solidFill>
                  <a:schemeClr val="tx2"/>
                </a:solidFill>
                <a:latin typeface="Times New Roman" panose="02020603050405020304" pitchFamily="18" charset="0"/>
                <a:ea typeface="+mj-ea"/>
                <a:cs typeface="+mj-cs"/>
              </a:rPr>
              <a:t>2</a:t>
            </a:r>
            <a:r>
              <a:rPr lang="en-US" altLang="zh-CN" sz="2200" b="1" dirty="0">
                <a:solidFill>
                  <a:schemeClr val="tx2"/>
                </a:solidFill>
                <a:latin typeface="Times New Roman" panose="02020603050405020304" pitchFamily="18" charset="0"/>
                <a:ea typeface="+mj-ea"/>
                <a:cs typeface="+mj-cs"/>
              </a:rPr>
              <a:t> emissions reduction goals should be considered as comprehensive and key approaches for energy saving, environment protection and climate change mitigation</a:t>
            </a:r>
            <a:r>
              <a:rPr lang="en-US" altLang="zh-CN" sz="2200" b="1" dirty="0" smtClean="0">
                <a:solidFill>
                  <a:schemeClr val="tx2"/>
                </a:solidFill>
                <a:latin typeface="Times New Roman" panose="02020603050405020304" pitchFamily="18" charset="0"/>
                <a:ea typeface="+mj-ea"/>
                <a:cs typeface="+mj-cs"/>
              </a:rPr>
              <a:t>.(1)</a:t>
            </a:r>
            <a:endParaRPr lang="en-US" altLang="zh-CN" sz="2200" b="1" dirty="0">
              <a:solidFill>
                <a:schemeClr val="tx2"/>
              </a:solidFill>
              <a:latin typeface="Times New Roman" panose="02020603050405020304" pitchFamily="18" charset="0"/>
              <a:ea typeface="+mj-ea"/>
              <a:cs typeface="+mj-cs"/>
            </a:endParaRPr>
          </a:p>
          <a:p>
            <a:pPr fontAlgn="base">
              <a:spcBef>
                <a:spcPct val="0"/>
              </a:spcBef>
              <a:spcAft>
                <a:spcPct val="0"/>
              </a:spcAft>
            </a:pPr>
            <a:endParaRPr lang="en-US" altLang="zh-CN" sz="2400" b="1" dirty="0">
              <a:solidFill>
                <a:schemeClr val="tx2"/>
              </a:solidFill>
              <a:latin typeface="Times New Roman" panose="02020603050405020304" pitchFamily="18" charset="0"/>
              <a:ea typeface="+mj-ea"/>
              <a:cs typeface="+mj-cs"/>
            </a:endParaRPr>
          </a:p>
        </p:txBody>
      </p:sp>
      <p:sp>
        <p:nvSpPr>
          <p:cNvPr id="14339" name="Rectangle 3"/>
          <p:cNvSpPr txBox="1">
            <a:spLocks noChangeArrowheads="1"/>
          </p:cNvSpPr>
          <p:nvPr/>
        </p:nvSpPr>
        <p:spPr bwMode="auto">
          <a:xfrm>
            <a:off x="323528" y="2269815"/>
            <a:ext cx="822960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lnSpc>
                <a:spcPct val="110000"/>
              </a:lnSpc>
              <a:spcBef>
                <a:spcPts val="800"/>
              </a:spcBef>
              <a:buClr>
                <a:schemeClr val="bg2"/>
              </a:buClr>
              <a:buSzPct val="75000"/>
              <a:buFont typeface="Wingdings" pitchFamily="2" charset="2"/>
              <a:buChar char="p"/>
              <a:defRPr/>
            </a:pPr>
            <a:r>
              <a:rPr lang="zh-CN" altLang="en-US" sz="2000" dirty="0" smtClean="0">
                <a:latin typeface="Times New Roman" panose="02020603050405020304" pitchFamily="18" charset="0"/>
                <a:ea typeface="幼圆" pitchFamily="49" charset="-122"/>
              </a:rPr>
              <a:t>实现单位</a:t>
            </a:r>
            <a:r>
              <a:rPr lang="en-US" altLang="zh-CN" sz="2000" dirty="0" smtClean="0">
                <a:latin typeface="Times New Roman" panose="02020603050405020304" pitchFamily="18" charset="0"/>
                <a:ea typeface="幼圆" pitchFamily="49" charset="-122"/>
              </a:rPr>
              <a:t>GDP</a:t>
            </a:r>
            <a:r>
              <a:rPr lang="zh-CN" altLang="en-US" sz="2000" dirty="0" smtClean="0">
                <a:latin typeface="Times New Roman" panose="02020603050405020304" pitchFamily="18" charset="0"/>
                <a:ea typeface="幼圆" pitchFamily="49" charset="-122"/>
              </a:rPr>
              <a:t>能源强度和</a:t>
            </a:r>
            <a:r>
              <a:rPr lang="en-US" altLang="zh-CN" sz="2000" dirty="0" smtClean="0">
                <a:latin typeface="Times New Roman" panose="02020603050405020304" pitchFamily="18" charset="0"/>
                <a:ea typeface="幼圆" pitchFamily="49" charset="-122"/>
              </a:rPr>
              <a:t>CO</a:t>
            </a:r>
            <a:r>
              <a:rPr lang="en-US" altLang="zh-CN" sz="2000" baseline="-25000" dirty="0" smtClean="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强度下降约束性目标。</a:t>
            </a:r>
            <a:endParaRPr lang="en-US" altLang="zh-CN" sz="2000" dirty="0" smtClean="0">
              <a:latin typeface="Times New Roman" panose="02020603050405020304" pitchFamily="18" charset="0"/>
              <a:ea typeface="幼圆" pitchFamily="49" charset="-122"/>
            </a:endParaRPr>
          </a:p>
          <a:p>
            <a:pPr marL="365125" indent="0">
              <a:lnSpc>
                <a:spcPct val="110000"/>
              </a:lnSpc>
              <a:spcBef>
                <a:spcPts val="800"/>
              </a:spcBef>
              <a:buClr>
                <a:schemeClr val="bg2"/>
              </a:buClr>
              <a:buSzPct val="75000"/>
              <a:defRPr/>
            </a:pPr>
            <a:r>
              <a:rPr lang="en-US" altLang="zh-CN" dirty="0">
                <a:latin typeface="Times New Roman" panose="02020603050405020304" pitchFamily="18" charset="0"/>
                <a:ea typeface="幼圆" pitchFamily="49" charset="-122"/>
              </a:rPr>
              <a:t>To achieve the goal of reducing energy intensity and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intensity </a:t>
            </a:r>
          </a:p>
          <a:p>
            <a:pPr lvl="1" fontAlgn="base">
              <a:lnSpc>
                <a:spcPct val="110000"/>
              </a:lnSpc>
              <a:buClr>
                <a:schemeClr val="tx2"/>
              </a:buClr>
              <a:buSzPct val="75000"/>
              <a:buFont typeface="Wingdings" pitchFamily="2" charset="2"/>
              <a:buChar char="n"/>
              <a:defRPr/>
            </a:pPr>
            <a:r>
              <a:rPr lang="en-US" altLang="zh-CN" dirty="0" smtClean="0">
                <a:latin typeface="Times New Roman" panose="02020603050405020304" pitchFamily="18" charset="0"/>
                <a:ea typeface="华文楷体" pitchFamily="2" charset="-122"/>
                <a:cs typeface="Times New Roman" pitchFamily="18" charset="0"/>
              </a:rPr>
              <a:t>2020</a:t>
            </a:r>
            <a:r>
              <a:rPr lang="zh-CN" altLang="en-US" dirty="0">
                <a:latin typeface="Times New Roman" panose="02020603050405020304" pitchFamily="18" charset="0"/>
                <a:ea typeface="华文楷体" pitchFamily="2" charset="-122"/>
                <a:cs typeface="Times New Roman" pitchFamily="18" charset="0"/>
              </a:rPr>
              <a:t>年单位</a:t>
            </a:r>
            <a:r>
              <a:rPr lang="en-US" altLang="zh-CN" dirty="0" smtClean="0">
                <a:latin typeface="Times New Roman" panose="02020603050405020304" pitchFamily="18" charset="0"/>
                <a:ea typeface="华文楷体" pitchFamily="2" charset="-122"/>
                <a:cs typeface="Times New Roman" pitchFamily="18" charset="0"/>
              </a:rPr>
              <a:t>GDP</a:t>
            </a:r>
            <a:r>
              <a:rPr lang="zh-CN" altLang="en-US" dirty="0" smtClean="0">
                <a:latin typeface="Times New Roman" panose="02020603050405020304" pitchFamily="18" charset="0"/>
                <a:ea typeface="华文楷体" pitchFamily="2" charset="-122"/>
                <a:cs typeface="Times New Roman" pitchFamily="18" charset="0"/>
              </a:rPr>
              <a:t>的</a:t>
            </a:r>
            <a:r>
              <a:rPr lang="en-US" altLang="zh-CN" dirty="0" smtClean="0">
                <a:latin typeface="Times New Roman" panose="02020603050405020304" pitchFamily="18" charset="0"/>
                <a:ea typeface="华文楷体" pitchFamily="2" charset="-122"/>
                <a:cs typeface="Times New Roman" pitchFamily="18" charset="0"/>
              </a:rPr>
              <a:t>CO</a:t>
            </a:r>
            <a:r>
              <a:rPr lang="en-US" altLang="zh-CN" baseline="-25000" dirty="0" smtClean="0">
                <a:latin typeface="Times New Roman" panose="02020603050405020304" pitchFamily="18" charset="0"/>
                <a:ea typeface="华文楷体" pitchFamily="2" charset="-122"/>
                <a:cs typeface="Times New Roman" pitchFamily="18" charset="0"/>
              </a:rPr>
              <a:t>2</a:t>
            </a:r>
            <a:r>
              <a:rPr lang="zh-CN" altLang="en-US" dirty="0" smtClean="0">
                <a:latin typeface="Times New Roman" panose="02020603050405020304" pitchFamily="18" charset="0"/>
                <a:ea typeface="华文楷体" pitchFamily="2" charset="-122"/>
                <a:cs typeface="Times New Roman" pitchFamily="18" charset="0"/>
              </a:rPr>
              <a:t>强度比</a:t>
            </a:r>
            <a:r>
              <a:rPr lang="en-US" altLang="zh-CN" dirty="0" smtClean="0">
                <a:latin typeface="Times New Roman" panose="02020603050405020304" pitchFamily="18" charset="0"/>
                <a:ea typeface="华文楷体" pitchFamily="2" charset="-122"/>
                <a:cs typeface="Times New Roman" pitchFamily="18" charset="0"/>
              </a:rPr>
              <a:t>2005</a:t>
            </a:r>
            <a:r>
              <a:rPr lang="zh-CN" altLang="en-US" dirty="0" smtClean="0">
                <a:latin typeface="Times New Roman" panose="02020603050405020304" pitchFamily="18" charset="0"/>
                <a:ea typeface="华文楷体" pitchFamily="2" charset="-122"/>
                <a:cs typeface="Times New Roman" pitchFamily="18" charset="0"/>
              </a:rPr>
              <a:t>年下降</a:t>
            </a:r>
            <a:r>
              <a:rPr lang="en-US" altLang="zh-CN" dirty="0" smtClean="0">
                <a:latin typeface="Times New Roman" panose="02020603050405020304" pitchFamily="18" charset="0"/>
                <a:ea typeface="华文楷体" pitchFamily="2" charset="-122"/>
                <a:cs typeface="Times New Roman" pitchFamily="18" charset="0"/>
              </a:rPr>
              <a:t>40</a:t>
            </a:r>
            <a:r>
              <a:rPr lang="zh-CN" altLang="en-US" dirty="0" smtClean="0">
                <a:latin typeface="Times New Roman" panose="02020603050405020304" pitchFamily="18" charset="0"/>
                <a:ea typeface="华文楷体" pitchFamily="2" charset="-122"/>
                <a:cs typeface="Times New Roman" pitchFamily="18" charset="0"/>
              </a:rPr>
              <a:t>～</a:t>
            </a:r>
            <a:r>
              <a:rPr lang="en-US" altLang="zh-CN" dirty="0" smtClean="0">
                <a:latin typeface="Times New Roman" panose="02020603050405020304" pitchFamily="18" charset="0"/>
                <a:ea typeface="华文楷体" pitchFamily="2" charset="-122"/>
                <a:cs typeface="Times New Roman" pitchFamily="18" charset="0"/>
              </a:rPr>
              <a:t>45%</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723900" lvl="1" indent="0" fontAlgn="base">
              <a:lnSpc>
                <a:spcPct val="110000"/>
              </a:lnSpc>
              <a:buClr>
                <a:schemeClr val="tx2"/>
              </a:buClr>
              <a:buSzPct val="75000"/>
              <a:defRPr/>
            </a:pPr>
            <a:r>
              <a:rPr lang="en-US" altLang="zh-CN" sz="1600" dirty="0">
                <a:latin typeface="Times New Roman" panose="02020603050405020304" pitchFamily="18" charset="0"/>
                <a:ea typeface="华文楷体" pitchFamily="2" charset="-122"/>
                <a:cs typeface="Times New Roman" pitchFamily="18" charset="0"/>
              </a:rPr>
              <a:t>CO</a:t>
            </a:r>
            <a:r>
              <a:rPr lang="en-US" altLang="zh-CN" sz="1600" baseline="-25000" dirty="0">
                <a:latin typeface="Times New Roman" panose="02020603050405020304" pitchFamily="18" charset="0"/>
                <a:ea typeface="华文楷体" pitchFamily="2" charset="-122"/>
                <a:cs typeface="Times New Roman" pitchFamily="18" charset="0"/>
              </a:rPr>
              <a:t>2</a:t>
            </a:r>
            <a:r>
              <a:rPr lang="en-US" altLang="zh-CN" sz="1600" dirty="0">
                <a:latin typeface="Times New Roman" panose="02020603050405020304" pitchFamily="18" charset="0"/>
                <a:ea typeface="华文楷体" pitchFamily="2" charset="-122"/>
                <a:cs typeface="Times New Roman" pitchFamily="18" charset="0"/>
              </a:rPr>
              <a:t> intensity to decrease by 40% to 45% in 2020 compared to 2005</a:t>
            </a:r>
          </a:p>
          <a:p>
            <a:pPr lvl="1" fontAlgn="base">
              <a:lnSpc>
                <a:spcPct val="110000"/>
              </a:lnSpc>
              <a:buClr>
                <a:schemeClr val="tx2"/>
              </a:buClr>
              <a:buSzPct val="75000"/>
              <a:buFont typeface="Wingdings" pitchFamily="2" charset="2"/>
              <a:buChar char="n"/>
              <a:defRPr/>
            </a:pPr>
            <a:r>
              <a:rPr lang="en-US" altLang="zh-CN" dirty="0" smtClean="0">
                <a:latin typeface="Times New Roman" panose="02020603050405020304" pitchFamily="18" charset="0"/>
                <a:ea typeface="华文楷体" pitchFamily="2" charset="-122"/>
                <a:cs typeface="Times New Roman" pitchFamily="18" charset="0"/>
              </a:rPr>
              <a:t>2015</a:t>
            </a:r>
            <a:r>
              <a:rPr lang="zh-CN" altLang="en-US" dirty="0" smtClean="0">
                <a:latin typeface="Times New Roman" panose="02020603050405020304" pitchFamily="18" charset="0"/>
                <a:ea typeface="华文楷体" pitchFamily="2" charset="-122"/>
                <a:cs typeface="Times New Roman" pitchFamily="18" charset="0"/>
              </a:rPr>
              <a:t>年比</a:t>
            </a:r>
            <a:r>
              <a:rPr lang="en-US" altLang="zh-CN" dirty="0" smtClean="0">
                <a:latin typeface="Times New Roman" panose="02020603050405020304" pitchFamily="18" charset="0"/>
                <a:ea typeface="华文楷体" pitchFamily="2" charset="-122"/>
                <a:cs typeface="Times New Roman" pitchFamily="18" charset="0"/>
              </a:rPr>
              <a:t>2010</a:t>
            </a:r>
            <a:r>
              <a:rPr lang="zh-CN" altLang="en-US" dirty="0" smtClean="0">
                <a:latin typeface="Times New Roman" panose="02020603050405020304" pitchFamily="18" charset="0"/>
                <a:ea typeface="华文楷体" pitchFamily="2" charset="-122"/>
                <a:cs typeface="Times New Roman" pitchFamily="18" charset="0"/>
              </a:rPr>
              <a:t>年单位</a:t>
            </a:r>
            <a:r>
              <a:rPr lang="en-US" altLang="zh-CN" dirty="0" smtClean="0">
                <a:latin typeface="Times New Roman" panose="02020603050405020304" pitchFamily="18" charset="0"/>
                <a:ea typeface="华文楷体" pitchFamily="2" charset="-122"/>
                <a:cs typeface="Times New Roman" pitchFamily="18" charset="0"/>
              </a:rPr>
              <a:t>GDP</a:t>
            </a:r>
            <a:r>
              <a:rPr lang="zh-CN" altLang="en-US" dirty="0" smtClean="0">
                <a:latin typeface="Times New Roman" panose="02020603050405020304" pitchFamily="18" charset="0"/>
                <a:ea typeface="华文楷体" pitchFamily="2" charset="-122"/>
                <a:cs typeface="Times New Roman" pitchFamily="18" charset="0"/>
              </a:rPr>
              <a:t>能源强度下降</a:t>
            </a:r>
            <a:r>
              <a:rPr lang="en-US" altLang="zh-CN" dirty="0" smtClean="0">
                <a:latin typeface="Times New Roman" panose="02020603050405020304" pitchFamily="18" charset="0"/>
                <a:ea typeface="华文楷体" pitchFamily="2" charset="-122"/>
                <a:cs typeface="Times New Roman" pitchFamily="18" charset="0"/>
              </a:rPr>
              <a:t>16%</a:t>
            </a:r>
            <a:r>
              <a:rPr lang="zh-CN" altLang="en-US" dirty="0" smtClean="0">
                <a:latin typeface="Times New Roman" panose="02020603050405020304" pitchFamily="18" charset="0"/>
                <a:ea typeface="华文楷体" pitchFamily="2" charset="-122"/>
                <a:cs typeface="Times New Roman" pitchFamily="18" charset="0"/>
              </a:rPr>
              <a:t>，</a:t>
            </a:r>
            <a:r>
              <a:rPr lang="en-US" altLang="zh-CN" dirty="0">
                <a:latin typeface="Times New Roman" panose="02020603050405020304" pitchFamily="18" charset="0"/>
                <a:ea typeface="华文楷体" pitchFamily="2" charset="-122"/>
                <a:cs typeface="Times New Roman" pitchFamily="18" charset="0"/>
              </a:rPr>
              <a:t> CO</a:t>
            </a:r>
            <a:r>
              <a:rPr lang="en-US" altLang="zh-CN" baseline="-25000" dirty="0">
                <a:latin typeface="Times New Roman" panose="02020603050405020304" pitchFamily="18" charset="0"/>
                <a:ea typeface="华文楷体" pitchFamily="2" charset="-122"/>
                <a:cs typeface="Times New Roman" pitchFamily="18" charset="0"/>
              </a:rPr>
              <a:t>2</a:t>
            </a:r>
            <a:r>
              <a:rPr lang="zh-CN" altLang="en-US" dirty="0" smtClean="0">
                <a:latin typeface="Times New Roman" panose="02020603050405020304" pitchFamily="18" charset="0"/>
                <a:ea typeface="华文楷体" pitchFamily="2" charset="-122"/>
                <a:cs typeface="Times New Roman" pitchFamily="18" charset="0"/>
              </a:rPr>
              <a:t>强度下降</a:t>
            </a:r>
            <a:r>
              <a:rPr lang="en-US" altLang="zh-CN" dirty="0" smtClean="0">
                <a:latin typeface="Times New Roman" panose="02020603050405020304" pitchFamily="18" charset="0"/>
                <a:ea typeface="华文楷体" pitchFamily="2" charset="-122"/>
                <a:cs typeface="Times New Roman" pitchFamily="18" charset="0"/>
              </a:rPr>
              <a:t>17%</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723900" lvl="1" indent="0" fontAlgn="base">
              <a:lnSpc>
                <a:spcPct val="110000"/>
              </a:lnSpc>
              <a:buClr>
                <a:schemeClr val="tx2"/>
              </a:buClr>
              <a:buSzPct val="75000"/>
              <a:defRPr/>
            </a:pPr>
            <a:r>
              <a:rPr lang="en-US" altLang="zh-CN" sz="1600" dirty="0">
                <a:latin typeface="Times New Roman" panose="02020603050405020304" pitchFamily="18" charset="0"/>
                <a:ea typeface="华文楷体" pitchFamily="2" charset="-122"/>
                <a:cs typeface="Times New Roman" pitchFamily="18" charset="0"/>
              </a:rPr>
              <a:t>Energy intensity to decrease by 16% compared to 2010 in 2015 and CO</a:t>
            </a:r>
            <a:r>
              <a:rPr lang="en-US" altLang="zh-CN" sz="1600" baseline="-25000" dirty="0">
                <a:latin typeface="Times New Roman" panose="02020603050405020304" pitchFamily="18" charset="0"/>
                <a:ea typeface="华文楷体" pitchFamily="2" charset="-122"/>
                <a:cs typeface="Times New Roman" pitchFamily="18" charset="0"/>
              </a:rPr>
              <a:t>2</a:t>
            </a:r>
            <a:r>
              <a:rPr lang="en-US" altLang="zh-CN" sz="1600" dirty="0">
                <a:latin typeface="Times New Roman" panose="02020603050405020304" pitchFamily="18" charset="0"/>
                <a:ea typeface="华文楷体" pitchFamily="2" charset="-122"/>
                <a:cs typeface="Times New Roman" pitchFamily="18" charset="0"/>
              </a:rPr>
              <a:t> intensity to decrease by 17</a:t>
            </a:r>
            <a:r>
              <a:rPr lang="en-US" altLang="zh-CN" sz="1600" dirty="0" smtClean="0">
                <a:latin typeface="Times New Roman" panose="02020603050405020304" pitchFamily="18" charset="0"/>
                <a:ea typeface="华文楷体" pitchFamily="2" charset="-122"/>
                <a:cs typeface="Times New Roman" pitchFamily="18" charset="0"/>
              </a:rPr>
              <a:t>%</a:t>
            </a:r>
            <a:endParaRPr lang="zh-CN" altLang="en-US" sz="2000" dirty="0" smtClean="0">
              <a:latin typeface="Times New Roman" panose="02020603050405020304" pitchFamily="18" charset="0"/>
              <a:ea typeface="幼圆" pitchFamily="49" charset="-122"/>
            </a:endParaRPr>
          </a:p>
        </p:txBody>
      </p:sp>
      <p:pic>
        <p:nvPicPr>
          <p:cNvPr id="13317" name="Picture 4" descr="http://www.in-en.com/power/UploadPic/2009-8/2009827151611739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6536" y="4562670"/>
            <a:ext cx="2260671" cy="18370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bwMode="auto">
          <a:xfrm>
            <a:off x="323528" y="4581128"/>
            <a:ext cx="5904656" cy="1921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10000"/>
              </a:lnSpc>
              <a:spcBef>
                <a:spcPts val="800"/>
              </a:spcBef>
              <a:buClr>
                <a:schemeClr val="bg2"/>
              </a:buClr>
              <a:buSzPct val="75000"/>
              <a:buFont typeface="Wingdings" pitchFamily="2" charset="2"/>
              <a:buChar char="p"/>
              <a:defRPr/>
            </a:pPr>
            <a:r>
              <a:rPr lang="zh-CN" altLang="en-US" sz="2000" dirty="0" smtClean="0">
                <a:latin typeface="Times New Roman" panose="02020603050405020304" pitchFamily="18" charset="0"/>
                <a:ea typeface="幼圆" pitchFamily="49" charset="-122"/>
              </a:rPr>
              <a:t>实施能源消费总量的控制目标。</a:t>
            </a:r>
            <a:endParaRPr lang="en-US" altLang="zh-CN" sz="2000" dirty="0" smtClean="0">
              <a:latin typeface="Times New Roman" panose="02020603050405020304" pitchFamily="18" charset="0"/>
              <a:ea typeface="幼圆" pitchFamily="49" charset="-122"/>
            </a:endParaRPr>
          </a:p>
          <a:p>
            <a:pPr marL="365125" indent="0">
              <a:lnSpc>
                <a:spcPct val="110000"/>
              </a:lnSpc>
              <a:spcBef>
                <a:spcPts val="800"/>
              </a:spcBef>
              <a:buClr>
                <a:schemeClr val="bg2"/>
              </a:buClr>
              <a:buSzPct val="75000"/>
              <a:defRPr/>
            </a:pPr>
            <a:r>
              <a:rPr lang="en-US" altLang="zh-CN" dirty="0">
                <a:latin typeface="Times New Roman" panose="02020603050405020304" pitchFamily="18" charset="0"/>
                <a:ea typeface="幼圆" pitchFamily="49" charset="-122"/>
              </a:rPr>
              <a:t>To implement the control plan of total energy consumption</a:t>
            </a:r>
          </a:p>
          <a:p>
            <a:pPr lvl="1" fontAlgn="base">
              <a:lnSpc>
                <a:spcPct val="110000"/>
              </a:lnSpc>
              <a:spcBef>
                <a:spcPts val="800"/>
              </a:spcBef>
              <a:buClr>
                <a:schemeClr val="tx2"/>
              </a:buClr>
              <a:buSzPct val="75000"/>
              <a:buFont typeface="Wingdings" pitchFamily="2" charset="2"/>
              <a:buChar char="n"/>
              <a:defRPr/>
            </a:pPr>
            <a:r>
              <a:rPr lang="en-US" altLang="zh-CN" dirty="0" smtClean="0">
                <a:latin typeface="Times New Roman" panose="02020603050405020304" pitchFamily="18" charset="0"/>
                <a:ea typeface="华文楷体" pitchFamily="2" charset="-122"/>
                <a:cs typeface="Times New Roman" pitchFamily="18" charset="0"/>
              </a:rPr>
              <a:t>2015</a:t>
            </a:r>
            <a:r>
              <a:rPr lang="zh-CN" altLang="en-US" dirty="0">
                <a:latin typeface="Times New Roman" panose="02020603050405020304" pitchFamily="18" charset="0"/>
                <a:ea typeface="华文楷体" pitchFamily="2" charset="-122"/>
                <a:cs typeface="Times New Roman" pitchFamily="18" charset="0"/>
              </a:rPr>
              <a:t>年，能源消费总量控制在</a:t>
            </a:r>
            <a:r>
              <a:rPr lang="en-US" altLang="zh-CN" dirty="0">
                <a:latin typeface="Times New Roman" panose="02020603050405020304" pitchFamily="18" charset="0"/>
                <a:ea typeface="华文楷体" pitchFamily="2" charset="-122"/>
                <a:cs typeface="Times New Roman" pitchFamily="18" charset="0"/>
              </a:rPr>
              <a:t>40</a:t>
            </a:r>
            <a:r>
              <a:rPr lang="zh-CN" altLang="en-US" dirty="0">
                <a:latin typeface="Times New Roman" panose="02020603050405020304" pitchFamily="18" charset="0"/>
                <a:ea typeface="华文楷体" pitchFamily="2" charset="-122"/>
                <a:cs typeface="Times New Roman" pitchFamily="18" charset="0"/>
              </a:rPr>
              <a:t>亿</a:t>
            </a:r>
            <a:r>
              <a:rPr lang="en-US" altLang="zh-CN" dirty="0" err="1">
                <a:latin typeface="Times New Roman" panose="02020603050405020304" pitchFamily="18" charset="0"/>
                <a:ea typeface="华文楷体" pitchFamily="2" charset="-122"/>
                <a:cs typeface="Times New Roman" pitchFamily="18" charset="0"/>
              </a:rPr>
              <a:t>tce</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723900" lvl="1" indent="0" fontAlgn="base">
              <a:lnSpc>
                <a:spcPct val="110000"/>
              </a:lnSpc>
              <a:spcBef>
                <a:spcPts val="800"/>
              </a:spcBef>
              <a:buClr>
                <a:schemeClr val="tx2"/>
              </a:buClr>
              <a:buSzPct val="75000"/>
              <a:defRPr/>
            </a:pPr>
            <a:r>
              <a:rPr lang="en-US" altLang="zh-CN" sz="1600" dirty="0">
                <a:latin typeface="Times New Roman" panose="02020603050405020304" pitchFamily="18" charset="0"/>
                <a:ea typeface="华文楷体" pitchFamily="2" charset="-122"/>
                <a:cs typeface="Times New Roman" pitchFamily="18" charset="0"/>
              </a:rPr>
              <a:t>The total energy consumption in 2015 to be controlled at 4 billion </a:t>
            </a:r>
            <a:r>
              <a:rPr lang="en-US" altLang="zh-CN" sz="1600" dirty="0" err="1">
                <a:latin typeface="Times New Roman" panose="02020603050405020304" pitchFamily="18" charset="0"/>
                <a:ea typeface="华文楷体" pitchFamily="2" charset="-122"/>
                <a:cs typeface="Times New Roman" pitchFamily="18" charset="0"/>
              </a:rPr>
              <a:t>tce</a:t>
            </a:r>
            <a:endParaRPr lang="en-US" altLang="zh-CN" sz="1600" dirty="0">
              <a:latin typeface="Times New Roman" panose="02020603050405020304" pitchFamily="18" charset="0"/>
              <a:ea typeface="华文楷体" pitchFamily="2" charset="-122"/>
              <a:cs typeface="Times New Roman" pitchFamily="18" charset="0"/>
            </a:endParaRPr>
          </a:p>
          <a:p>
            <a:pPr marL="723900" lvl="1" indent="0" fontAlgn="base">
              <a:lnSpc>
                <a:spcPct val="110000"/>
              </a:lnSpc>
              <a:spcBef>
                <a:spcPts val="800"/>
              </a:spcBef>
              <a:spcAft>
                <a:spcPts val="200"/>
              </a:spcAft>
              <a:buClr>
                <a:schemeClr val="tx2"/>
              </a:buClr>
              <a:buSzPct val="75000"/>
              <a:buFont typeface="Wingdings" pitchFamily="2" charset="2"/>
              <a:buChar char="p"/>
              <a:defRPr/>
            </a:pPr>
            <a:endParaRPr lang="en-US" altLang="zh-CN" sz="1600" dirty="0">
              <a:latin typeface="Times New Roman" panose="02020603050405020304" pitchFamily="18" charset="0"/>
              <a:ea typeface="华文楷体" pitchFamily="2" charset="-122"/>
              <a:cs typeface="Times New Roman" pitchFamily="18" charset="0"/>
            </a:endParaRPr>
          </a:p>
          <a:p>
            <a:pPr eaLnBrk="1" hangingPunct="1">
              <a:lnSpc>
                <a:spcPct val="90000"/>
              </a:lnSpc>
              <a:spcBef>
                <a:spcPts val="1200"/>
              </a:spcBef>
              <a:spcAft>
                <a:spcPts val="200"/>
              </a:spcAft>
              <a:buClr>
                <a:schemeClr val="bg2"/>
              </a:buClr>
              <a:buSzPct val="75000"/>
              <a:buFont typeface="Wingdings" pitchFamily="2" charset="2"/>
              <a:buChar char="p"/>
              <a:defRPr/>
            </a:pPr>
            <a:endParaRPr lang="zh-CN" altLang="en-US" sz="2000" dirty="0" smtClean="0">
              <a:latin typeface="Times New Roman" panose="02020603050405020304" pitchFamily="18" charset="0"/>
              <a:ea typeface="幼圆" pitchFamily="49" charset="-122"/>
            </a:endParaRPr>
          </a:p>
        </p:txBody>
      </p:sp>
    </p:spTree>
    <p:extLst>
      <p:ext uri="{BB962C8B-B14F-4D97-AF65-F5344CB8AC3E}">
        <p14:creationId xmlns:p14="http://schemas.microsoft.com/office/powerpoint/2010/main" xmlns="" val="187852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30897" y="2276872"/>
            <a:ext cx="8219357" cy="936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10000"/>
              </a:lnSpc>
              <a:spcBef>
                <a:spcPts val="800"/>
              </a:spcBef>
              <a:buClr>
                <a:schemeClr val="bg2"/>
              </a:buClr>
              <a:buSzPct val="75000"/>
              <a:buFont typeface="Wingdings" pitchFamily="2" charset="2"/>
              <a:buChar char="p"/>
              <a:defRPr/>
            </a:pPr>
            <a:r>
              <a:rPr lang="zh-CN" altLang="en-US" sz="2000" dirty="0" smtClean="0">
                <a:latin typeface="Times New Roman" panose="02020603050405020304" pitchFamily="18" charset="0"/>
                <a:ea typeface="幼圆" pitchFamily="49" charset="-122"/>
              </a:rPr>
              <a:t>研究并确立煤炭消费和</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排放峰值控制目标。</a:t>
            </a:r>
            <a:endParaRPr lang="en-US" altLang="zh-CN" sz="2000" dirty="0" smtClean="0">
              <a:latin typeface="Times New Roman" panose="02020603050405020304" pitchFamily="18" charset="0"/>
              <a:ea typeface="幼圆" pitchFamily="49" charset="-122"/>
            </a:endParaRPr>
          </a:p>
          <a:p>
            <a:pPr marL="365125" indent="-98425">
              <a:lnSpc>
                <a:spcPct val="110000"/>
              </a:lnSpc>
              <a:spcBef>
                <a:spcPts val="800"/>
              </a:spcBef>
              <a:buClr>
                <a:schemeClr val="bg2"/>
              </a:buClr>
              <a:buSzPct val="75000"/>
              <a:defRPr/>
            </a:pPr>
            <a:r>
              <a:rPr lang="en-US" altLang="zh-CN" dirty="0">
                <a:latin typeface="Times New Roman" panose="02020603050405020304" pitchFamily="18" charset="0"/>
                <a:ea typeface="幼圆" pitchFamily="49" charset="-122"/>
              </a:rPr>
              <a:t>To study and set the peaks for both coal consumption and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a:t>
            </a:r>
            <a:r>
              <a:rPr lang="en-US" altLang="zh-CN" dirty="0" smtClean="0">
                <a:latin typeface="Times New Roman" panose="02020603050405020304" pitchFamily="18" charset="0"/>
                <a:ea typeface="幼圆" pitchFamily="49" charset="-122"/>
              </a:rPr>
              <a:t>emissions</a:t>
            </a:r>
            <a:endParaRPr lang="en-US" altLang="zh-CN" dirty="0">
              <a:latin typeface="Times New Roman" panose="02020603050405020304" pitchFamily="18" charset="0"/>
              <a:ea typeface="幼圆" pitchFamily="49" charset="-122"/>
            </a:endParaRPr>
          </a:p>
        </p:txBody>
      </p:sp>
      <p:sp>
        <p:nvSpPr>
          <p:cNvPr id="7" name="Rectangle 3"/>
          <p:cNvSpPr txBox="1">
            <a:spLocks noChangeArrowheads="1"/>
          </p:cNvSpPr>
          <p:nvPr/>
        </p:nvSpPr>
        <p:spPr bwMode="auto">
          <a:xfrm>
            <a:off x="35496" y="3108482"/>
            <a:ext cx="6972037" cy="2336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lvl="1" fontAlgn="base">
              <a:lnSpc>
                <a:spcPct val="110000"/>
              </a:lnSpc>
              <a:spcBef>
                <a:spcPts val="600"/>
              </a:spcBef>
              <a:buClr>
                <a:schemeClr val="tx2"/>
              </a:buClr>
              <a:buSzPct val="75000"/>
              <a:buFont typeface="Wingdings" pitchFamily="2" charset="2"/>
              <a:buChar char="n"/>
              <a:defRPr/>
            </a:pPr>
            <a:r>
              <a:rPr lang="en-US" altLang="zh-CN" dirty="0" smtClean="0">
                <a:latin typeface="Times New Roman" panose="02020603050405020304" pitchFamily="18" charset="0"/>
                <a:ea typeface="华文楷体" pitchFamily="2" charset="-122"/>
                <a:cs typeface="Times New Roman" pitchFamily="18" charset="0"/>
              </a:rPr>
              <a:t>CO</a:t>
            </a:r>
            <a:r>
              <a:rPr lang="en-US" altLang="zh-CN" baseline="-25000" dirty="0" smtClean="0">
                <a:latin typeface="Times New Roman" panose="02020603050405020304" pitchFamily="18" charset="0"/>
                <a:ea typeface="华文楷体" pitchFamily="2" charset="-122"/>
                <a:cs typeface="Times New Roman" pitchFamily="18" charset="0"/>
              </a:rPr>
              <a:t>2</a:t>
            </a:r>
            <a:r>
              <a:rPr lang="zh-CN" altLang="en-US" dirty="0" smtClean="0">
                <a:latin typeface="Times New Roman" panose="02020603050405020304" pitchFamily="18" charset="0"/>
                <a:ea typeface="华文楷体" pitchFamily="2" charset="-122"/>
                <a:cs typeface="Times New Roman" pitchFamily="18" charset="0"/>
              </a:rPr>
              <a:t>排放</a:t>
            </a:r>
            <a:r>
              <a:rPr lang="zh-CN" altLang="en-US" dirty="0">
                <a:latin typeface="Times New Roman" panose="02020603050405020304" pitchFamily="18" charset="0"/>
                <a:ea typeface="华文楷体" pitchFamily="2" charset="-122"/>
                <a:cs typeface="Times New Roman" pitchFamily="18" charset="0"/>
              </a:rPr>
              <a:t>峰值出现的时间和峰值排放量取决当前的战略和对策，以及经济发展方式转变的速度和力度。经努力可争取到</a:t>
            </a:r>
            <a:r>
              <a:rPr lang="en-US" altLang="zh-CN" dirty="0">
                <a:latin typeface="Times New Roman" panose="02020603050405020304" pitchFamily="18" charset="0"/>
                <a:ea typeface="华文楷体" pitchFamily="2" charset="-122"/>
                <a:cs typeface="Times New Roman" pitchFamily="18" charset="0"/>
              </a:rPr>
              <a:t>2030</a:t>
            </a:r>
            <a:r>
              <a:rPr lang="zh-CN" altLang="en-US" dirty="0">
                <a:latin typeface="Times New Roman" panose="02020603050405020304" pitchFamily="18" charset="0"/>
                <a:ea typeface="华文楷体" pitchFamily="2" charset="-122"/>
                <a:cs typeface="Times New Roman" pitchFamily="18" charset="0"/>
              </a:rPr>
              <a:t>年前后达到峰值水平</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723900" lvl="1" indent="0" fontAlgn="base">
              <a:lnSpc>
                <a:spcPct val="110000"/>
              </a:lnSpc>
              <a:spcBef>
                <a:spcPts val="600"/>
              </a:spcBef>
              <a:buClr>
                <a:schemeClr val="tx2"/>
              </a:buClr>
              <a:buSzPct val="75000"/>
              <a:defRPr/>
            </a:pPr>
            <a:r>
              <a:rPr lang="en-US" altLang="zh-CN" sz="1600" dirty="0">
                <a:latin typeface="Times New Roman" panose="02020603050405020304" pitchFamily="18" charset="0"/>
                <a:ea typeface="华文楷体" pitchFamily="2" charset="-122"/>
                <a:cs typeface="Times New Roman" pitchFamily="18" charset="0"/>
              </a:rPr>
              <a:t>The time and the amount of CO</a:t>
            </a:r>
            <a:r>
              <a:rPr lang="en-US" altLang="zh-CN" sz="1600" baseline="-25000" dirty="0">
                <a:latin typeface="Times New Roman" panose="02020603050405020304" pitchFamily="18" charset="0"/>
                <a:ea typeface="华文楷体" pitchFamily="2" charset="-122"/>
                <a:cs typeface="Times New Roman" pitchFamily="18" charset="0"/>
              </a:rPr>
              <a:t>2</a:t>
            </a:r>
            <a:r>
              <a:rPr lang="en-US" altLang="zh-CN" sz="1600" dirty="0">
                <a:latin typeface="Times New Roman" panose="02020603050405020304" pitchFamily="18" charset="0"/>
                <a:ea typeface="华文楷体" pitchFamily="2" charset="-122"/>
                <a:cs typeface="Times New Roman" pitchFamily="18" charset="0"/>
              </a:rPr>
              <a:t> emissions peak is liable to the current strategies, the speed and dynamics of economic development mode transform. Efforts should be made to reach the peak around the year of 2030. </a:t>
            </a:r>
          </a:p>
          <a:p>
            <a:pPr lvl="1" fontAlgn="base">
              <a:lnSpc>
                <a:spcPct val="110000"/>
              </a:lnSpc>
              <a:spcBef>
                <a:spcPts val="600"/>
              </a:spcBef>
              <a:buClr>
                <a:schemeClr val="tx2"/>
              </a:buClr>
              <a:buSzPct val="75000"/>
              <a:buFont typeface="Wingdings" pitchFamily="2" charset="2"/>
              <a:buChar char="n"/>
              <a:defRPr/>
            </a:pPr>
            <a:r>
              <a:rPr lang="zh-CN" altLang="en-US" dirty="0">
                <a:latin typeface="Times New Roman" panose="02020603050405020304" pitchFamily="18" charset="0"/>
                <a:ea typeface="华文楷体" pitchFamily="2" charset="-122"/>
                <a:cs typeface="Times New Roman" pitchFamily="18" charset="0"/>
              </a:rPr>
              <a:t>煤炭峰值可出现</a:t>
            </a:r>
            <a:r>
              <a:rPr lang="zh-CN" altLang="en-US" dirty="0" smtClean="0">
                <a:latin typeface="Times New Roman" panose="02020603050405020304" pitchFamily="18" charset="0"/>
                <a:ea typeface="华文楷体" pitchFamily="2" charset="-122"/>
                <a:cs typeface="Times New Roman" pitchFamily="18" charset="0"/>
              </a:rPr>
              <a:t>在</a:t>
            </a:r>
            <a:r>
              <a:rPr lang="en-US" altLang="zh-CN" dirty="0">
                <a:latin typeface="Times New Roman" panose="02020603050405020304" pitchFamily="18" charset="0"/>
                <a:ea typeface="华文楷体" pitchFamily="2" charset="-122"/>
                <a:cs typeface="Times New Roman" pitchFamily="18" charset="0"/>
              </a:rPr>
              <a:t>CO</a:t>
            </a:r>
            <a:r>
              <a:rPr lang="en-US" altLang="zh-CN" baseline="-25000" dirty="0">
                <a:latin typeface="Times New Roman" panose="02020603050405020304" pitchFamily="18" charset="0"/>
                <a:ea typeface="华文楷体" pitchFamily="2" charset="-122"/>
                <a:cs typeface="Times New Roman" pitchFamily="18" charset="0"/>
              </a:rPr>
              <a:t>2</a:t>
            </a:r>
            <a:r>
              <a:rPr lang="zh-CN" altLang="en-US" dirty="0" smtClean="0">
                <a:latin typeface="Times New Roman" panose="02020603050405020304" pitchFamily="18" charset="0"/>
                <a:ea typeface="华文楷体" pitchFamily="2" charset="-122"/>
                <a:cs typeface="Times New Roman" pitchFamily="18" charset="0"/>
              </a:rPr>
              <a:t>排放</a:t>
            </a:r>
            <a:r>
              <a:rPr lang="zh-CN" altLang="en-US" dirty="0">
                <a:latin typeface="Times New Roman" panose="02020603050405020304" pitchFamily="18" charset="0"/>
                <a:ea typeface="华文楷体" pitchFamily="2" charset="-122"/>
                <a:cs typeface="Times New Roman" pitchFamily="18" charset="0"/>
              </a:rPr>
              <a:t>峰值之前。消费量峰值可控制在</a:t>
            </a:r>
            <a:r>
              <a:rPr lang="en-US" altLang="zh-CN" dirty="0">
                <a:latin typeface="Times New Roman" panose="02020603050405020304" pitchFamily="18" charset="0"/>
                <a:ea typeface="华文楷体" pitchFamily="2" charset="-122"/>
                <a:cs typeface="Times New Roman" pitchFamily="18" charset="0"/>
              </a:rPr>
              <a:t>40</a:t>
            </a:r>
            <a:r>
              <a:rPr lang="zh-CN" altLang="en-US" dirty="0">
                <a:latin typeface="Times New Roman" panose="02020603050405020304" pitchFamily="18" charset="0"/>
                <a:ea typeface="华文楷体" pitchFamily="2" charset="-122"/>
                <a:cs typeface="Times New Roman" pitchFamily="18" charset="0"/>
              </a:rPr>
              <a:t>～</a:t>
            </a:r>
            <a:r>
              <a:rPr lang="en-US" altLang="zh-CN" dirty="0">
                <a:latin typeface="Times New Roman" panose="02020603050405020304" pitchFamily="18" charset="0"/>
                <a:ea typeface="华文楷体" pitchFamily="2" charset="-122"/>
                <a:cs typeface="Times New Roman" pitchFamily="18" charset="0"/>
              </a:rPr>
              <a:t>45</a:t>
            </a:r>
            <a:r>
              <a:rPr lang="zh-CN" altLang="en-US" dirty="0">
                <a:latin typeface="Times New Roman" panose="02020603050405020304" pitchFamily="18" charset="0"/>
                <a:ea typeface="华文楷体" pitchFamily="2" charset="-122"/>
                <a:cs typeface="Times New Roman" pitchFamily="18" charset="0"/>
              </a:rPr>
              <a:t>亿吨</a:t>
            </a:r>
            <a:r>
              <a:rPr lang="zh-CN" altLang="en-US" dirty="0" smtClean="0">
                <a:latin typeface="Times New Roman" panose="02020603050405020304" pitchFamily="18" charset="0"/>
                <a:ea typeface="华文楷体" pitchFamily="2" charset="-122"/>
                <a:cs typeface="Times New Roman" pitchFamily="18" charset="0"/>
              </a:rPr>
              <a:t>。</a:t>
            </a:r>
            <a:endParaRPr lang="en-US" altLang="zh-CN" dirty="0" smtClean="0">
              <a:latin typeface="Times New Roman" panose="02020603050405020304" pitchFamily="18" charset="0"/>
              <a:ea typeface="华文楷体" pitchFamily="2" charset="-122"/>
              <a:cs typeface="Times New Roman" pitchFamily="18" charset="0"/>
            </a:endParaRPr>
          </a:p>
          <a:p>
            <a:pPr marL="723900" lvl="1" indent="0" fontAlgn="base">
              <a:lnSpc>
                <a:spcPct val="110000"/>
              </a:lnSpc>
              <a:spcBef>
                <a:spcPts val="600"/>
              </a:spcBef>
              <a:buClr>
                <a:schemeClr val="tx2"/>
              </a:buClr>
              <a:buSzPct val="75000"/>
              <a:defRPr/>
            </a:pPr>
            <a:r>
              <a:rPr lang="en-US" altLang="zh-CN" sz="1600" dirty="0">
                <a:latin typeface="Times New Roman" panose="02020603050405020304" pitchFamily="18" charset="0"/>
                <a:ea typeface="幼圆" pitchFamily="49" charset="-122"/>
              </a:rPr>
              <a:t>The peak of coal consumption could be ahead of the peak of CO</a:t>
            </a:r>
            <a:r>
              <a:rPr lang="en-US" altLang="zh-CN" sz="1600" baseline="-25000" dirty="0">
                <a:latin typeface="Times New Roman" panose="02020603050405020304" pitchFamily="18" charset="0"/>
                <a:ea typeface="幼圆" pitchFamily="49" charset="-122"/>
              </a:rPr>
              <a:t>2</a:t>
            </a:r>
            <a:r>
              <a:rPr lang="en-US" altLang="zh-CN" sz="1600" dirty="0">
                <a:latin typeface="Times New Roman" panose="02020603050405020304" pitchFamily="18" charset="0"/>
                <a:ea typeface="幼圆" pitchFamily="49" charset="-122"/>
              </a:rPr>
              <a:t> emissions. The peak of coal consumption can be controlled at 4 to 4.5 billion tons.</a:t>
            </a:r>
          </a:p>
          <a:p>
            <a:pPr lvl="1" fontAlgn="base">
              <a:lnSpc>
                <a:spcPct val="110000"/>
              </a:lnSpc>
              <a:spcBef>
                <a:spcPts val="600"/>
              </a:spcBef>
              <a:buClr>
                <a:schemeClr val="tx2"/>
              </a:buClr>
              <a:buSzPct val="75000"/>
              <a:buFont typeface="Wingdings" pitchFamily="2" charset="2"/>
              <a:buChar char="n"/>
              <a:defRPr/>
            </a:pPr>
            <a:endParaRPr lang="zh-CN" altLang="en-US" dirty="0" smtClean="0">
              <a:latin typeface="Times New Roman" panose="02020603050405020304" pitchFamily="18" charset="0"/>
              <a:ea typeface="幼圆" pitchFamily="49" charset="-122"/>
            </a:endParaRPr>
          </a:p>
        </p:txBody>
      </p:sp>
      <p:sp>
        <p:nvSpPr>
          <p:cNvPr id="5" name="标题 1"/>
          <p:cNvSpPr txBox="1">
            <a:spLocks/>
          </p:cNvSpPr>
          <p:nvPr/>
        </p:nvSpPr>
        <p:spPr bwMode="auto">
          <a:xfrm>
            <a:off x="215900" y="684212"/>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600" b="1" dirty="0" smtClean="0">
                <a:solidFill>
                  <a:schemeClr val="tx2"/>
                </a:solidFill>
                <a:latin typeface="Times New Roman" panose="02020603050405020304" pitchFamily="18" charset="0"/>
                <a:ea typeface="+mj-ea"/>
                <a:cs typeface="+mj-cs"/>
              </a:rPr>
              <a:t>7. </a:t>
            </a:r>
            <a:r>
              <a:rPr lang="zh-CN" altLang="en-US" sz="2600" b="1" dirty="0" smtClean="0">
                <a:solidFill>
                  <a:schemeClr val="tx2"/>
                </a:solidFill>
                <a:latin typeface="Times New Roman" panose="02020603050405020304" pitchFamily="18" charset="0"/>
                <a:ea typeface="+mj-ea"/>
                <a:cs typeface="+mj-cs"/>
              </a:rPr>
              <a:t>研究并制定积极的</a:t>
            </a:r>
            <a:r>
              <a:rPr lang="en-US" altLang="zh-CN" sz="2600" b="1" dirty="0" smtClean="0">
                <a:solidFill>
                  <a:schemeClr val="tx2"/>
                </a:solidFill>
                <a:latin typeface="Times New Roman" panose="02020603050405020304" pitchFamily="18" charset="0"/>
                <a:ea typeface="+mj-ea"/>
                <a:cs typeface="+mj-cs"/>
              </a:rPr>
              <a:t>CO</a:t>
            </a:r>
            <a:r>
              <a:rPr lang="en-US" altLang="zh-CN" sz="2600" b="1" baseline="-25000" dirty="0" smtClean="0">
                <a:solidFill>
                  <a:schemeClr val="tx2"/>
                </a:solidFill>
                <a:latin typeface="Times New Roman" panose="02020603050405020304" pitchFamily="18" charset="0"/>
                <a:ea typeface="+mj-ea"/>
                <a:cs typeface="+mj-cs"/>
              </a:rPr>
              <a:t>2</a:t>
            </a:r>
            <a:r>
              <a:rPr lang="zh-CN" altLang="en-US" sz="2600" b="1" dirty="0" smtClean="0">
                <a:solidFill>
                  <a:schemeClr val="tx2"/>
                </a:solidFill>
                <a:latin typeface="Times New Roman" panose="02020603050405020304" pitchFamily="18" charset="0"/>
                <a:ea typeface="+mj-ea"/>
                <a:cs typeface="+mj-cs"/>
              </a:rPr>
              <a:t>减排目标，作为节约能源、保护环境和应对气候变化的综合对策和关键着力点 </a:t>
            </a:r>
            <a:r>
              <a:rPr lang="en-US" altLang="zh-CN" sz="2600" b="1" dirty="0" smtClean="0">
                <a:solidFill>
                  <a:schemeClr val="tx2"/>
                </a:solidFill>
                <a:latin typeface="Times New Roman" panose="02020603050405020304" pitchFamily="18" charset="0"/>
                <a:ea typeface="+mj-ea"/>
                <a:cs typeface="+mj-cs"/>
              </a:rPr>
              <a:t>(2)</a:t>
            </a:r>
          </a:p>
          <a:p>
            <a:pPr fontAlgn="base">
              <a:spcBef>
                <a:spcPct val="0"/>
              </a:spcBef>
              <a:spcAft>
                <a:spcPct val="0"/>
              </a:spcAft>
            </a:pPr>
            <a:r>
              <a:rPr lang="en-US" altLang="zh-CN" sz="2200" b="1" dirty="0" smtClean="0">
                <a:solidFill>
                  <a:schemeClr val="tx2"/>
                </a:solidFill>
                <a:latin typeface="Times New Roman" panose="02020603050405020304" pitchFamily="18" charset="0"/>
                <a:ea typeface="+mj-ea"/>
                <a:cs typeface="+mj-cs"/>
              </a:rPr>
              <a:t>Framing </a:t>
            </a:r>
            <a:r>
              <a:rPr lang="en-US" altLang="zh-CN" sz="2200" b="1" dirty="0">
                <a:solidFill>
                  <a:schemeClr val="tx2"/>
                </a:solidFill>
                <a:latin typeface="Times New Roman" panose="02020603050405020304" pitchFamily="18" charset="0"/>
                <a:ea typeface="+mj-ea"/>
                <a:cs typeface="+mj-cs"/>
              </a:rPr>
              <a:t>CO</a:t>
            </a:r>
            <a:r>
              <a:rPr lang="en-US" altLang="zh-CN" sz="2200" b="1" baseline="-25000" dirty="0">
                <a:solidFill>
                  <a:schemeClr val="tx2"/>
                </a:solidFill>
                <a:latin typeface="Times New Roman" panose="02020603050405020304" pitchFamily="18" charset="0"/>
                <a:ea typeface="+mj-ea"/>
                <a:cs typeface="+mj-cs"/>
              </a:rPr>
              <a:t>2</a:t>
            </a:r>
            <a:r>
              <a:rPr lang="en-US" altLang="zh-CN" sz="2200" b="1" dirty="0">
                <a:solidFill>
                  <a:schemeClr val="tx2"/>
                </a:solidFill>
                <a:latin typeface="Times New Roman" panose="02020603050405020304" pitchFamily="18" charset="0"/>
                <a:ea typeface="+mj-ea"/>
                <a:cs typeface="+mj-cs"/>
              </a:rPr>
              <a:t> emissions reduction goals should be considered as comprehensive and key approaches for energy saving, environment protection and climate change mitigation</a:t>
            </a:r>
            <a:r>
              <a:rPr lang="en-US" altLang="zh-CN" sz="2200" b="1" dirty="0" smtClean="0">
                <a:solidFill>
                  <a:schemeClr val="tx2"/>
                </a:solidFill>
                <a:latin typeface="Times New Roman" panose="02020603050405020304" pitchFamily="18" charset="0"/>
                <a:ea typeface="+mj-ea"/>
                <a:cs typeface="+mj-cs"/>
              </a:rPr>
              <a:t>.(2)</a:t>
            </a:r>
            <a:endParaRPr lang="en-US" altLang="zh-CN" sz="2200" b="1" dirty="0">
              <a:solidFill>
                <a:schemeClr val="tx2"/>
              </a:solidFill>
              <a:latin typeface="Times New Roman" panose="02020603050405020304" pitchFamily="18" charset="0"/>
              <a:ea typeface="+mj-ea"/>
              <a:cs typeface="+mj-cs"/>
            </a:endParaRPr>
          </a:p>
          <a:p>
            <a:pPr fontAlgn="base">
              <a:spcBef>
                <a:spcPct val="0"/>
              </a:spcBef>
              <a:spcAft>
                <a:spcPct val="0"/>
              </a:spcAft>
            </a:pPr>
            <a:endParaRPr lang="en-US" altLang="zh-CN" sz="2400" b="1" dirty="0">
              <a:solidFill>
                <a:schemeClr val="tx2"/>
              </a:solidFill>
              <a:latin typeface="Times New Roman" panose="02020603050405020304" pitchFamily="18" charset="0"/>
              <a:ea typeface="+mj-ea"/>
              <a:cs typeface="+mj-cs"/>
            </a:endParaRPr>
          </a:p>
        </p:txBody>
      </p:sp>
      <p:pic>
        <p:nvPicPr>
          <p:cNvPr id="10242" name="Picture 2" descr="D:\01-hjk\99-网上下载小图\Img31408501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50422" y="3717032"/>
            <a:ext cx="1861138" cy="13818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7827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txBox="1">
            <a:spLocks/>
          </p:cNvSpPr>
          <p:nvPr/>
        </p:nvSpPr>
        <p:spPr bwMode="auto">
          <a:xfrm>
            <a:off x="215900" y="404391"/>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spcBef>
                <a:spcPct val="30000"/>
              </a:spcBef>
            </a:pPr>
            <a:r>
              <a:rPr lang="en-US" altLang="zh-CN" sz="2400" b="1" dirty="0" smtClean="0">
                <a:solidFill>
                  <a:schemeClr val="tx2"/>
                </a:solidFill>
                <a:latin typeface="Times New Roman" panose="02020603050405020304" pitchFamily="18" charset="0"/>
              </a:rPr>
              <a:t>8. </a:t>
            </a:r>
            <a:r>
              <a:rPr lang="zh-CN" altLang="en-US" sz="2400" b="1" dirty="0" smtClean="0">
                <a:solidFill>
                  <a:schemeClr val="tx2"/>
                </a:solidFill>
                <a:latin typeface="Times New Roman" panose="02020603050405020304" pitchFamily="18" charset="0"/>
              </a:rPr>
              <a:t>我国</a:t>
            </a:r>
            <a:r>
              <a:rPr lang="zh-CN" altLang="en-US" sz="2400" b="1" dirty="0">
                <a:solidFill>
                  <a:schemeClr val="tx2"/>
                </a:solidFill>
                <a:latin typeface="Times New Roman" panose="02020603050405020304" pitchFamily="18" charset="0"/>
              </a:rPr>
              <a:t>工业化、城市化进程要走上绿色低碳发展路径，首先要促进产业转型，工业部门的能源消费和</a:t>
            </a:r>
            <a:r>
              <a:rPr lang="en-US" altLang="zh-CN" sz="2400" b="1" dirty="0">
                <a:solidFill>
                  <a:schemeClr val="tx2"/>
                </a:solidFill>
                <a:latin typeface="Times New Roman" panose="02020603050405020304" pitchFamily="18" charset="0"/>
              </a:rPr>
              <a:t>CO</a:t>
            </a:r>
            <a:r>
              <a:rPr lang="en-US" altLang="zh-CN" sz="2400" b="1" baseline="-25000" dirty="0">
                <a:solidFill>
                  <a:schemeClr val="tx2"/>
                </a:solidFill>
                <a:latin typeface="Times New Roman" panose="02020603050405020304" pitchFamily="18" charset="0"/>
              </a:rPr>
              <a:t>2</a:t>
            </a:r>
            <a:r>
              <a:rPr lang="zh-CN" altLang="en-US" sz="2400" b="1" dirty="0">
                <a:solidFill>
                  <a:schemeClr val="tx2"/>
                </a:solidFill>
                <a:latin typeface="Times New Roman" panose="02020603050405020304" pitchFamily="18" charset="0"/>
              </a:rPr>
              <a:t>排放要率先达到</a:t>
            </a:r>
            <a:r>
              <a:rPr lang="zh-CN" altLang="en-US" sz="2400" b="1" dirty="0" smtClean="0">
                <a:solidFill>
                  <a:schemeClr val="tx2"/>
                </a:solidFill>
                <a:latin typeface="Times New Roman" panose="02020603050405020304" pitchFamily="18" charset="0"/>
              </a:rPr>
              <a:t>峰值</a:t>
            </a:r>
            <a:r>
              <a:rPr lang="en-US" altLang="zh-CN" sz="2400" b="1" dirty="0" smtClean="0">
                <a:solidFill>
                  <a:schemeClr val="tx2"/>
                </a:solidFill>
                <a:latin typeface="Times New Roman" panose="02020603050405020304" pitchFamily="18" charset="0"/>
              </a:rPr>
              <a:t>(1)</a:t>
            </a:r>
          </a:p>
          <a:p>
            <a:pPr>
              <a:spcBef>
                <a:spcPct val="30000"/>
              </a:spcBef>
            </a:pPr>
            <a:r>
              <a:rPr lang="en-US" altLang="zh-CN" sz="2000" b="1" dirty="0" smtClean="0">
                <a:solidFill>
                  <a:schemeClr val="tx2"/>
                </a:solidFill>
                <a:latin typeface="Times New Roman" panose="02020603050405020304" pitchFamily="18" charset="0"/>
              </a:rPr>
              <a:t>To </a:t>
            </a:r>
            <a:r>
              <a:rPr lang="en-US" altLang="zh-CN" sz="2000" b="1" dirty="0">
                <a:solidFill>
                  <a:schemeClr val="tx2"/>
                </a:solidFill>
                <a:latin typeface="Times New Roman" panose="02020603050405020304" pitchFamily="18" charset="0"/>
              </a:rPr>
              <a:t>achieve the goal of green and low-carbon industrialization and urbanization, the first step is to promote the industry transform and to advance the peak of energy consumption and CO</a:t>
            </a:r>
            <a:r>
              <a:rPr lang="en-US" altLang="zh-CN" sz="2000" b="1" baseline="-25000" dirty="0">
                <a:solidFill>
                  <a:schemeClr val="tx2"/>
                </a:solidFill>
                <a:latin typeface="Times New Roman" panose="02020603050405020304" pitchFamily="18" charset="0"/>
              </a:rPr>
              <a:t>2</a:t>
            </a:r>
            <a:r>
              <a:rPr lang="en-US" altLang="zh-CN" sz="2000" b="1" dirty="0">
                <a:solidFill>
                  <a:schemeClr val="tx2"/>
                </a:solidFill>
                <a:latin typeface="Times New Roman" panose="02020603050405020304" pitchFamily="18" charset="0"/>
              </a:rPr>
              <a:t>  emissions from the industries</a:t>
            </a:r>
            <a:r>
              <a:rPr lang="en-US" altLang="zh-CN" sz="2000" b="1" dirty="0" smtClean="0">
                <a:solidFill>
                  <a:schemeClr val="tx2"/>
                </a:solidFill>
                <a:latin typeface="Times New Roman" panose="02020603050405020304" pitchFamily="18" charset="0"/>
              </a:rPr>
              <a:t>.(1) </a:t>
            </a:r>
            <a:endParaRPr lang="zh-CN" altLang="en-US" sz="2000" b="1" dirty="0">
              <a:solidFill>
                <a:schemeClr val="tx2"/>
              </a:solidFill>
              <a:latin typeface="Times New Roman" panose="02020603050405020304" pitchFamily="18" charset="0"/>
            </a:endParaRPr>
          </a:p>
        </p:txBody>
      </p:sp>
      <p:sp>
        <p:nvSpPr>
          <p:cNvPr id="11269" name="矩形 1"/>
          <p:cNvSpPr>
            <a:spLocks noChangeArrowheads="1"/>
          </p:cNvSpPr>
          <p:nvPr/>
        </p:nvSpPr>
        <p:spPr bwMode="auto">
          <a:xfrm>
            <a:off x="287397" y="2142860"/>
            <a:ext cx="8677091" cy="5144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发达国家上世纪</a:t>
            </a:r>
            <a:r>
              <a:rPr lang="en-US" altLang="zh-CN" sz="2000" dirty="0">
                <a:latin typeface="Times New Roman" panose="02020603050405020304" pitchFamily="18" charset="0"/>
                <a:ea typeface="幼圆" pitchFamily="49" charset="-122"/>
              </a:rPr>
              <a:t>70</a:t>
            </a:r>
            <a:r>
              <a:rPr lang="zh-CN" altLang="en-US" sz="2000" dirty="0">
                <a:latin typeface="Times New Roman" panose="02020603050405020304" pitchFamily="18" charset="0"/>
                <a:ea typeface="幼圆" pitchFamily="49" charset="-122"/>
              </a:rPr>
              <a:t>年代工业化后，总能耗基本趋于稳定。</a:t>
            </a:r>
            <a:r>
              <a:rPr lang="en-US" altLang="zh-CN" sz="2000" dirty="0">
                <a:latin typeface="Times New Roman" panose="02020603050405020304" pitchFamily="18" charset="0"/>
                <a:ea typeface="幼圆" pitchFamily="49" charset="-122"/>
              </a:rPr>
              <a:t>OECD</a:t>
            </a:r>
            <a:r>
              <a:rPr lang="zh-CN" altLang="en-US" sz="2000" dirty="0">
                <a:latin typeface="Times New Roman" panose="02020603050405020304" pitchFamily="18" charset="0"/>
                <a:ea typeface="幼圆" pitchFamily="49" charset="-122"/>
              </a:rPr>
              <a:t>的</a:t>
            </a:r>
            <a:r>
              <a:rPr lang="en-US" altLang="zh-CN" sz="2000" dirty="0">
                <a:latin typeface="Times New Roman" panose="02020603050405020304" pitchFamily="18" charset="0"/>
                <a:ea typeface="幼圆" pitchFamily="49" charset="-122"/>
              </a:rPr>
              <a:t>34</a:t>
            </a:r>
            <a:r>
              <a:rPr lang="zh-CN" altLang="en-US" sz="2000" dirty="0">
                <a:latin typeface="Times New Roman" panose="02020603050405020304" pitchFamily="18" charset="0"/>
                <a:ea typeface="幼圆" pitchFamily="49" charset="-122"/>
              </a:rPr>
              <a:t>个国家从</a:t>
            </a:r>
            <a:r>
              <a:rPr lang="en-US" altLang="zh-CN" sz="2000" dirty="0">
                <a:latin typeface="Times New Roman" panose="02020603050405020304" pitchFamily="18" charset="0"/>
                <a:ea typeface="幼圆" pitchFamily="49" charset="-122"/>
              </a:rPr>
              <a:t>1973-2009</a:t>
            </a:r>
            <a:r>
              <a:rPr lang="zh-CN" altLang="en-US" sz="2000" dirty="0">
                <a:latin typeface="Times New Roman" panose="02020603050405020304" pitchFamily="18" charset="0"/>
                <a:ea typeface="幼圆" pitchFamily="49" charset="-122"/>
              </a:rPr>
              <a:t>年，工业终端能耗下降</a:t>
            </a:r>
            <a:r>
              <a:rPr lang="en-US" altLang="zh-CN" sz="2000" dirty="0">
                <a:latin typeface="Times New Roman" panose="02020603050405020304" pitchFamily="18" charset="0"/>
                <a:ea typeface="幼圆" pitchFamily="49" charset="-122"/>
              </a:rPr>
              <a:t>23.5%</a:t>
            </a:r>
            <a:r>
              <a:rPr lang="zh-CN" altLang="en-US" sz="2000" dirty="0">
                <a:latin typeface="Times New Roman" panose="02020603050405020304" pitchFamily="18" charset="0"/>
                <a:ea typeface="幼圆" pitchFamily="49" charset="-122"/>
              </a:rPr>
              <a:t>，交通终端能耗增加</a:t>
            </a:r>
            <a:r>
              <a:rPr lang="en-US" altLang="zh-CN" sz="2000" dirty="0">
                <a:latin typeface="Times New Roman" panose="02020603050405020304" pitchFamily="18" charset="0"/>
                <a:ea typeface="幼圆" pitchFamily="49" charset="-122"/>
              </a:rPr>
              <a:t>68.6%</a:t>
            </a:r>
            <a:r>
              <a:rPr lang="zh-CN" altLang="en-US" sz="2000" dirty="0">
                <a:latin typeface="Times New Roman" panose="02020603050405020304" pitchFamily="18" charset="0"/>
                <a:ea typeface="幼圆" pitchFamily="49" charset="-122"/>
              </a:rPr>
              <a:t>，民用、商业能耗增加</a:t>
            </a:r>
            <a:r>
              <a:rPr lang="en-US" altLang="zh-CN" sz="2000" dirty="0">
                <a:latin typeface="Times New Roman" panose="02020603050405020304" pitchFamily="18" charset="0"/>
                <a:ea typeface="幼圆" pitchFamily="49" charset="-122"/>
              </a:rPr>
              <a:t>36.9%</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dirty="0">
                <a:latin typeface="Times New Roman" panose="02020603050405020304" pitchFamily="18" charset="0"/>
                <a:ea typeface="幼圆" pitchFamily="49" charset="-122"/>
              </a:rPr>
              <a:t>Ever since the accomplishment of industrialization of developed countries after 1970s, the total energy consumption has remained steady. From 1973 to 2009, 34 countries in OECD have experienced a decrease of 23.5% in industrial energy consumption, an increase of 68.6% in transportation energy consumption and an increase of 36.9% in residential and commercial energy consumption. </a:t>
            </a:r>
          </a:p>
          <a:p>
            <a:pPr marL="342900" indent="-342900">
              <a:lnSpc>
                <a:spcPct val="110000"/>
              </a:lnSpc>
              <a:spcBef>
                <a:spcPts val="6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中国工业部门能耗占全国终端总能耗约</a:t>
            </a:r>
            <a:r>
              <a:rPr lang="en-US" altLang="zh-CN" sz="2000" dirty="0" smtClean="0">
                <a:latin typeface="Times New Roman" panose="02020603050405020304" pitchFamily="18" charset="0"/>
                <a:ea typeface="幼圆" pitchFamily="49" charset="-122"/>
              </a:rPr>
              <a:t>70%</a:t>
            </a:r>
            <a:r>
              <a:rPr lang="zh-CN" altLang="en-US" sz="2000" dirty="0" smtClean="0">
                <a:latin typeface="Times New Roman" panose="02020603050405020304" pitchFamily="18" charset="0"/>
                <a:ea typeface="幼圆" pitchFamily="49" charset="-122"/>
              </a:rPr>
              <a:t>（发达国家一般占</a:t>
            </a:r>
            <a:r>
              <a:rPr lang="en-US" altLang="zh-CN" sz="2000" dirty="0" smtClean="0">
                <a:latin typeface="Times New Roman" panose="02020603050405020304" pitchFamily="18" charset="0"/>
                <a:ea typeface="幼圆" pitchFamily="49" charset="-122"/>
              </a:rPr>
              <a:t>1/3)</a:t>
            </a:r>
            <a:r>
              <a:rPr lang="zh-CN" altLang="en-US" sz="2000" dirty="0" smtClean="0">
                <a:latin typeface="Times New Roman" panose="02020603050405020304" pitchFamily="18" charset="0"/>
                <a:ea typeface="幼圆" pitchFamily="49" charset="-122"/>
              </a:rPr>
              <a:t>，其中高耗能原材料产业占</a:t>
            </a:r>
            <a:r>
              <a:rPr lang="en-US" altLang="zh-CN" sz="2000" dirty="0" smtClean="0">
                <a:latin typeface="Times New Roman" panose="02020603050405020304" pitchFamily="18" charset="0"/>
                <a:ea typeface="幼圆" pitchFamily="49" charset="-122"/>
              </a:rPr>
              <a:t>50%</a:t>
            </a:r>
            <a:r>
              <a:rPr lang="zh-CN" altLang="en-US" sz="2000" dirty="0" smtClean="0">
                <a:latin typeface="Times New Roman" panose="02020603050405020304" pitchFamily="18" charset="0"/>
                <a:ea typeface="幼圆" pitchFamily="49" charset="-122"/>
              </a:rPr>
              <a:t>。高耗能产品需求即将陆续出现饱和。</a:t>
            </a:r>
            <a:endParaRPr lang="en-US" altLang="zh-CN" sz="2000" dirty="0" smtClean="0">
              <a:latin typeface="Times New Roman" panose="02020603050405020304" pitchFamily="18" charset="0"/>
              <a:ea typeface="幼圆" pitchFamily="49" charset="-122"/>
            </a:endParaRPr>
          </a:p>
          <a:p>
            <a:pPr marL="358775">
              <a:lnSpc>
                <a:spcPct val="110000"/>
              </a:lnSpc>
              <a:spcBef>
                <a:spcPts val="600"/>
              </a:spcBef>
              <a:buClr>
                <a:schemeClr val="bg2"/>
              </a:buClr>
              <a:buSzPct val="75000"/>
            </a:pPr>
            <a:r>
              <a:rPr lang="en-US" altLang="zh-CN" dirty="0">
                <a:latin typeface="Times New Roman" panose="02020603050405020304" pitchFamily="18" charset="0"/>
                <a:ea typeface="幼圆" pitchFamily="49" charset="-122"/>
              </a:rPr>
              <a:t>Industrial energy use contributes around 70% to China’s total energy consumption (about one third for developed countries). 50% of the consumption is from energy intensive and raw material industries. The demand of energy intensive products is approaching saturation. </a:t>
            </a:r>
          </a:p>
          <a:p>
            <a:pPr marL="365125" indent="-342900">
              <a:lnSpc>
                <a:spcPct val="120000"/>
              </a:lnSpc>
              <a:spcBef>
                <a:spcPct val="30000"/>
              </a:spcBef>
              <a:buClr>
                <a:schemeClr val="bg2"/>
              </a:buClr>
              <a:buSzPct val="75000"/>
              <a:buFont typeface="Wingdings" pitchFamily="2" charset="2"/>
              <a:buChar char="p"/>
            </a:pPr>
            <a:endParaRPr lang="zh-CN" altLang="en-US" dirty="0">
              <a:latin typeface="Times New Roman" panose="02020603050405020304" pitchFamily="18" charset="0"/>
              <a:ea typeface="幼圆" pitchFamily="49" charset="-122"/>
            </a:endParaRPr>
          </a:p>
        </p:txBody>
      </p:sp>
    </p:spTree>
    <p:extLst>
      <p:ext uri="{BB962C8B-B14F-4D97-AF65-F5344CB8AC3E}">
        <p14:creationId xmlns:p14="http://schemas.microsoft.com/office/powerpoint/2010/main" xmlns="" val="26110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00" y="0"/>
            <a:ext cx="8928100" cy="1988840"/>
          </a:xfrm>
        </p:spPr>
        <p:txBody>
          <a:bodyPr>
            <a:noAutofit/>
          </a:bodyPr>
          <a:lstStyle/>
          <a:p>
            <a:r>
              <a:rPr lang="en-US" altLang="zh-CN" b="1" kern="1200" dirty="0">
                <a:latin typeface="Times New Roman" panose="02020603050405020304" pitchFamily="18" charset="0"/>
              </a:rPr>
              <a:t>1. </a:t>
            </a:r>
            <a:r>
              <a:rPr lang="zh-CN" altLang="en-US" b="1" kern="1200" dirty="0">
                <a:latin typeface="Times New Roman" panose="02020603050405020304" pitchFamily="18" charset="0"/>
              </a:rPr>
              <a:t>全球可持续发展受到日益强化的资源环境制约，绿色低碳发展已成为世界</a:t>
            </a:r>
            <a:r>
              <a:rPr lang="zh-CN" altLang="en-US" b="1" kern="1200" dirty="0" smtClean="0">
                <a:latin typeface="Times New Roman" panose="02020603050405020304" pitchFamily="18" charset="0"/>
              </a:rPr>
              <a:t>潮流</a:t>
            </a:r>
            <a:r>
              <a:rPr lang="en-US" altLang="zh-CN" b="1" kern="1200" dirty="0" smtClean="0">
                <a:latin typeface="Times New Roman" panose="02020603050405020304" pitchFamily="18" charset="0"/>
              </a:rPr>
              <a:t>(1)</a:t>
            </a:r>
            <a:r>
              <a:rPr lang="en-US" altLang="zh-CN" b="1" kern="1200" dirty="0">
                <a:latin typeface="Times New Roman" panose="02020603050405020304" pitchFamily="18" charset="0"/>
              </a:rPr>
              <a:t/>
            </a:r>
            <a:br>
              <a:rPr lang="en-US" altLang="zh-CN" b="1" kern="1200" dirty="0">
                <a:latin typeface="Times New Roman" panose="02020603050405020304" pitchFamily="18" charset="0"/>
              </a:rPr>
            </a:br>
            <a:r>
              <a:rPr lang="en-US" altLang="zh-CN" sz="2200" b="1" kern="1200" dirty="0" smtClean="0">
                <a:latin typeface="Times New Roman" panose="02020603050405020304" pitchFamily="18" charset="0"/>
              </a:rPr>
              <a:t>The </a:t>
            </a:r>
            <a:r>
              <a:rPr lang="en-US" altLang="zh-CN" sz="2200" b="1" kern="1200" dirty="0">
                <a:latin typeface="Times New Roman" panose="02020603050405020304" pitchFamily="18" charset="0"/>
              </a:rPr>
              <a:t>resource and environmental constraints on global sustainable development has increasingly been intensified and the green and low carbon development has become a global </a:t>
            </a:r>
            <a:r>
              <a:rPr lang="en-US" altLang="zh-CN" sz="2200" b="1" kern="1200" dirty="0" smtClean="0">
                <a:latin typeface="Times New Roman" panose="02020603050405020304" pitchFamily="18" charset="0"/>
              </a:rPr>
              <a:t>mainstream(1)</a:t>
            </a:r>
            <a:endParaRPr lang="zh-CN" altLang="en-US" sz="2200" b="1" kern="1200" dirty="0">
              <a:latin typeface="Times New Roman" panose="02020603050405020304" pitchFamily="18" charset="0"/>
            </a:endParaRPr>
          </a:p>
        </p:txBody>
      </p:sp>
      <p:sp>
        <p:nvSpPr>
          <p:cNvPr id="3" name="内容占位符 2"/>
          <p:cNvSpPr>
            <a:spLocks noGrp="1"/>
          </p:cNvSpPr>
          <p:nvPr>
            <p:ph idx="1"/>
          </p:nvPr>
        </p:nvSpPr>
        <p:spPr>
          <a:xfrm>
            <a:off x="251520" y="2204865"/>
            <a:ext cx="8640960" cy="3096344"/>
          </a:xfrm>
        </p:spPr>
        <p:txBody>
          <a:bodyPr>
            <a:noAutofit/>
          </a:bodyPr>
          <a:lstStyle/>
          <a:p>
            <a:r>
              <a:rPr lang="zh-CN" altLang="en-US" sz="2000" dirty="0" smtClean="0">
                <a:latin typeface="Times New Roman" panose="02020603050405020304" pitchFamily="18" charset="0"/>
              </a:rPr>
              <a:t>快速增长的矿产资源和化石能源的生产和消费，不仅造成资源短缺，也造成大气质量、水资源、土壤污染等生态环境问题；</a:t>
            </a:r>
            <a:endParaRPr lang="en-US" altLang="zh-CN" sz="2000" dirty="0" smtClean="0">
              <a:latin typeface="Times New Roman" panose="02020603050405020304" pitchFamily="18" charset="0"/>
            </a:endParaRPr>
          </a:p>
          <a:p>
            <a:pPr marL="442913" indent="0">
              <a:buNone/>
            </a:pPr>
            <a:r>
              <a:rPr lang="en-US" altLang="zh-CN" sz="1800" dirty="0" smtClean="0">
                <a:latin typeface="Times New Roman" panose="02020603050405020304" pitchFamily="18" charset="0"/>
              </a:rPr>
              <a:t>The </a:t>
            </a:r>
            <a:r>
              <a:rPr lang="en-US" altLang="zh-CN" sz="1800" dirty="0">
                <a:latin typeface="Times New Roman" panose="02020603050405020304" pitchFamily="18" charset="0"/>
              </a:rPr>
              <a:t>rapid growth in the production and consumption of mineral resources and fossil fuels has brought not only shortage of resources but also the  environmental and ecological problems such as the degradation of air quality and  water resources and soil pollution</a:t>
            </a:r>
            <a:r>
              <a:rPr lang="en-US" altLang="zh-CN" sz="1800" dirty="0" smtClean="0">
                <a:latin typeface="Times New Roman" panose="02020603050405020304" pitchFamily="18" charset="0"/>
              </a:rPr>
              <a:t>;</a:t>
            </a:r>
          </a:p>
          <a:p>
            <a:r>
              <a:rPr lang="zh-CN" altLang="en-US" sz="2000" dirty="0" smtClean="0">
                <a:latin typeface="Times New Roman" panose="02020603050405020304" pitchFamily="18" charset="0"/>
              </a:rPr>
              <a:t>控制化石能源燃烧的</a:t>
            </a:r>
            <a:r>
              <a:rPr lang="en-US" altLang="zh-CN" sz="2000" dirty="0" smtClean="0">
                <a:latin typeface="Times New Roman" panose="02020603050405020304" pitchFamily="18" charset="0"/>
              </a:rPr>
              <a:t>CO</a:t>
            </a:r>
            <a:r>
              <a:rPr lang="en-US" altLang="zh-CN" sz="2000" baseline="-25000" dirty="0" smtClean="0">
                <a:latin typeface="Times New Roman" panose="02020603050405020304" pitchFamily="18" charset="0"/>
              </a:rPr>
              <a:t>2</a:t>
            </a:r>
            <a:r>
              <a:rPr lang="zh-CN" altLang="en-US" sz="2000" dirty="0" smtClean="0">
                <a:latin typeface="Times New Roman" panose="02020603050405020304" pitchFamily="18" charset="0"/>
              </a:rPr>
              <a:t>排放是</a:t>
            </a:r>
            <a:r>
              <a:rPr lang="zh-CN" altLang="en-US" sz="2000" dirty="0">
                <a:latin typeface="Times New Roman" panose="02020603050405020304" pitchFamily="18" charset="0"/>
              </a:rPr>
              <a:t>应对</a:t>
            </a:r>
            <a:r>
              <a:rPr lang="zh-CN" altLang="en-US" sz="2000" dirty="0" smtClean="0">
                <a:latin typeface="Times New Roman" panose="02020603050405020304" pitchFamily="18" charset="0"/>
              </a:rPr>
              <a:t>全球气候变化的重要</a:t>
            </a:r>
            <a:r>
              <a:rPr lang="zh-CN" altLang="en-US" sz="2000" dirty="0">
                <a:latin typeface="Times New Roman" panose="02020603050405020304" pitchFamily="18" charset="0"/>
              </a:rPr>
              <a:t>举措</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marL="442913" indent="0">
              <a:buNone/>
            </a:pPr>
            <a:r>
              <a:rPr lang="en-US" altLang="zh-CN" sz="1800" dirty="0">
                <a:latin typeface="Times New Roman" panose="02020603050405020304" pitchFamily="18" charset="0"/>
              </a:rPr>
              <a:t>To control CO</a:t>
            </a:r>
            <a:r>
              <a:rPr lang="en-US" altLang="zh-CN" sz="1800" baseline="-25000" dirty="0">
                <a:latin typeface="Times New Roman" panose="02020603050405020304" pitchFamily="18" charset="0"/>
              </a:rPr>
              <a:t>2</a:t>
            </a:r>
            <a:r>
              <a:rPr lang="en-US" altLang="zh-CN" sz="1800" dirty="0">
                <a:latin typeface="Times New Roman" panose="02020603050405020304" pitchFamily="18" charset="0"/>
              </a:rPr>
              <a:t> emissions from burning fossil fuels is an important measure to address global climate change</a:t>
            </a:r>
            <a:r>
              <a:rPr lang="en-US" altLang="zh-CN" sz="1800" dirty="0" smtClean="0">
                <a:latin typeface="Times New Roman" panose="02020603050405020304" pitchFamily="18" charset="0"/>
              </a:rPr>
              <a:t>.</a:t>
            </a:r>
          </a:p>
          <a:p>
            <a:pPr marL="442913" indent="0">
              <a:buNone/>
            </a:pPr>
            <a:endParaRPr lang="zh-CN" altLang="en-US" sz="1800" dirty="0">
              <a:latin typeface="Times New Roman" panose="02020603050405020304" pitchFamily="18" charset="0"/>
            </a:endParaRPr>
          </a:p>
        </p:txBody>
      </p:sp>
      <p:sp>
        <p:nvSpPr>
          <p:cNvPr id="4" name="内容占位符 2"/>
          <p:cNvSpPr txBox="1">
            <a:spLocks/>
          </p:cNvSpPr>
          <p:nvPr/>
        </p:nvSpPr>
        <p:spPr bwMode="auto">
          <a:xfrm>
            <a:off x="323528" y="5445224"/>
            <a:ext cx="6408712" cy="1189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r>
              <a:rPr lang="zh-CN" altLang="en-US" kern="0" dirty="0" smtClean="0">
                <a:latin typeface="Times New Roman" panose="02020603050405020304" pitchFamily="18" charset="0"/>
              </a:rPr>
              <a:t>全球实现控制温升不超过</a:t>
            </a:r>
            <a:r>
              <a:rPr lang="en-US" altLang="zh-CN" kern="0" dirty="0" smtClean="0">
                <a:latin typeface="Times New Roman" panose="02020603050405020304" pitchFamily="18" charset="0"/>
              </a:rPr>
              <a:t>2</a:t>
            </a:r>
            <a:r>
              <a:rPr lang="zh-CN" altLang="en-US" kern="0" dirty="0" smtClean="0">
                <a:latin typeface="Times New Roman" panose="02020603050405020304" pitchFamily="18" charset="0"/>
              </a:rPr>
              <a:t>℃目标，必须减少化石能源消费，世界各国都面临排放空间不足的挑战</a:t>
            </a:r>
            <a:endParaRPr lang="en-US" altLang="zh-CN" kern="0" dirty="0" smtClean="0">
              <a:latin typeface="Times New Roman" panose="02020603050405020304" pitchFamily="18" charset="0"/>
            </a:endParaRPr>
          </a:p>
          <a:p>
            <a:pPr marL="457200" lvl="1" indent="0">
              <a:buNone/>
            </a:pPr>
            <a:r>
              <a:rPr lang="en-US" altLang="zh-CN" sz="1600" kern="0" dirty="0" smtClean="0">
                <a:latin typeface="Times New Roman" panose="02020603050405020304" pitchFamily="18" charset="0"/>
              </a:rPr>
              <a:t>To </a:t>
            </a:r>
            <a:r>
              <a:rPr lang="en-US" altLang="zh-CN" sz="1600" kern="0" dirty="0">
                <a:latin typeface="Times New Roman" panose="02020603050405020304" pitchFamily="18" charset="0"/>
              </a:rPr>
              <a:t>achieve the goal 2 ℃ target, all countries need to reduce the use of fossil fuels to overcome the constraint of CO</a:t>
            </a:r>
            <a:r>
              <a:rPr lang="en-US" altLang="zh-CN" sz="1600" kern="0" baseline="-25000" dirty="0">
                <a:latin typeface="Times New Roman" panose="02020603050405020304" pitchFamily="18" charset="0"/>
              </a:rPr>
              <a:t>2</a:t>
            </a:r>
            <a:r>
              <a:rPr lang="en-US" altLang="zh-CN" sz="1600" kern="0" dirty="0">
                <a:latin typeface="Times New Roman" panose="02020603050405020304" pitchFamily="18" charset="0"/>
              </a:rPr>
              <a:t> emission. </a:t>
            </a:r>
          </a:p>
          <a:p>
            <a:pPr marL="457200" lvl="1" indent="0">
              <a:buFont typeface="Wingdings" pitchFamily="2" charset="2"/>
              <a:buNone/>
            </a:pPr>
            <a:endParaRPr lang="en-US" altLang="zh-CN" sz="1600" kern="0" dirty="0" smtClean="0">
              <a:latin typeface="Times New Roman" panose="02020603050405020304" pitchFamily="18" charset="0"/>
            </a:endParaRPr>
          </a:p>
          <a:p>
            <a:pPr lvl="1"/>
            <a:endParaRPr lang="zh-CN" altLang="en-US" sz="1600" kern="0" dirty="0">
              <a:latin typeface="Times New Roman" panose="02020603050405020304" pitchFamily="18" charset="0"/>
            </a:endParaRPr>
          </a:p>
        </p:txBody>
      </p:sp>
      <p:pic>
        <p:nvPicPr>
          <p:cNvPr id="1026" name="Picture 2" descr="http://t04.pic.sogou.com/556639f19c3f175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4328" y="5306243"/>
            <a:ext cx="819150" cy="1328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569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
          <p:cNvSpPr>
            <a:spLocks noChangeArrowheads="1"/>
          </p:cNvSpPr>
          <p:nvPr/>
        </p:nvSpPr>
        <p:spPr bwMode="auto">
          <a:xfrm>
            <a:off x="323528" y="2204864"/>
            <a:ext cx="4464496" cy="4582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实现</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排放峰值，必须工业部门能耗持续下降，交通、建筑能耗的增加依靠发展新能源和可再生能源满足，化石能源消费和</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排放趋于稳定并逐步下降</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dirty="0">
                <a:latin typeface="Times New Roman" panose="02020603050405020304" pitchFamily="18" charset="0"/>
                <a:ea typeface="幼圆" pitchFamily="49" charset="-122"/>
              </a:rPr>
              <a:t>To achieve the peak of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emissions, the industrial energy use should be decreased </a:t>
            </a:r>
            <a:r>
              <a:rPr lang="en-US" altLang="zh-CN" dirty="0" smtClean="0">
                <a:latin typeface="Times New Roman" panose="02020603050405020304" pitchFamily="18" charset="0"/>
                <a:ea typeface="幼圆" pitchFamily="49" charset="-122"/>
              </a:rPr>
              <a:t>continuously. </a:t>
            </a:r>
            <a:r>
              <a:rPr lang="en-US" altLang="zh-CN" dirty="0">
                <a:latin typeface="Times New Roman" panose="02020603050405020304" pitchFamily="18" charset="0"/>
                <a:ea typeface="幼圆" pitchFamily="49" charset="-122"/>
              </a:rPr>
              <a:t>The increasing energy demand from transportation and buildings should be supplied by developing new and renewable energy; fossil energy consumption and </a:t>
            </a:r>
            <a:r>
              <a:rPr lang="en-US" altLang="zh-CN" dirty="0" smtClean="0">
                <a:latin typeface="Times New Roman" panose="02020603050405020304" pitchFamily="18" charset="0"/>
                <a:ea typeface="幼圆" pitchFamily="49" charset="-122"/>
              </a:rPr>
              <a:t>CO</a:t>
            </a:r>
            <a:r>
              <a:rPr lang="en-US" altLang="zh-CN" baseline="-25000" dirty="0" smtClean="0">
                <a:latin typeface="Times New Roman" panose="02020603050405020304" pitchFamily="18" charset="0"/>
                <a:ea typeface="幼圆" pitchFamily="49" charset="-122"/>
              </a:rPr>
              <a:t>2</a:t>
            </a:r>
            <a:r>
              <a:rPr lang="en-US" altLang="zh-CN" dirty="0" smtClean="0">
                <a:latin typeface="Times New Roman" panose="02020603050405020304" pitchFamily="18" charset="0"/>
                <a:ea typeface="幼圆" pitchFamily="49" charset="-122"/>
              </a:rPr>
              <a:t> </a:t>
            </a:r>
            <a:r>
              <a:rPr lang="en-US" altLang="zh-CN" dirty="0">
                <a:latin typeface="Times New Roman" panose="02020603050405020304" pitchFamily="18" charset="0"/>
                <a:ea typeface="幼圆" pitchFamily="49" charset="-122"/>
              </a:rPr>
              <a:t>emissions are to be maintained steady and decreasing gradually. </a:t>
            </a:r>
            <a:endParaRPr lang="zh-CN" altLang="en-US" dirty="0">
              <a:latin typeface="Times New Roman" panose="02020603050405020304" pitchFamily="18" charset="0"/>
              <a:ea typeface="幼圆" pitchFamily="49" charset="-122"/>
            </a:endParaRPr>
          </a:p>
        </p:txBody>
      </p:sp>
      <p:pic>
        <p:nvPicPr>
          <p:cNvPr id="1126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2993" y="2355294"/>
            <a:ext cx="4489570" cy="1968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0"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6801" y="4288101"/>
            <a:ext cx="4537199"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标题 1"/>
          <p:cNvSpPr txBox="1">
            <a:spLocks/>
          </p:cNvSpPr>
          <p:nvPr/>
        </p:nvSpPr>
        <p:spPr bwMode="auto">
          <a:xfrm>
            <a:off x="215900" y="404391"/>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eaLnBrk="1" hangingPunct="1">
              <a:spcBef>
                <a:spcPct val="30000"/>
              </a:spcBef>
            </a:pPr>
            <a:r>
              <a:rPr lang="en-US" altLang="zh-CN" sz="2400" b="1" dirty="0" smtClean="0">
                <a:solidFill>
                  <a:schemeClr val="tx2"/>
                </a:solidFill>
                <a:latin typeface="Times New Roman" panose="02020603050405020304" pitchFamily="18" charset="0"/>
              </a:rPr>
              <a:t>8. </a:t>
            </a:r>
            <a:r>
              <a:rPr lang="zh-CN" altLang="en-US" sz="2400" b="1" dirty="0" smtClean="0">
                <a:solidFill>
                  <a:schemeClr val="tx2"/>
                </a:solidFill>
                <a:latin typeface="Times New Roman" panose="02020603050405020304" pitchFamily="18" charset="0"/>
              </a:rPr>
              <a:t>我国</a:t>
            </a:r>
            <a:r>
              <a:rPr lang="zh-CN" altLang="en-US" sz="2400" b="1" dirty="0">
                <a:solidFill>
                  <a:schemeClr val="tx2"/>
                </a:solidFill>
                <a:latin typeface="Times New Roman" panose="02020603050405020304" pitchFamily="18" charset="0"/>
              </a:rPr>
              <a:t>工业化、城市化进程要走上绿色低碳发展路径，首先要促进产业转型，工业部门的能源消费和</a:t>
            </a:r>
            <a:r>
              <a:rPr lang="en-US" altLang="zh-CN" sz="2400" b="1" dirty="0">
                <a:solidFill>
                  <a:schemeClr val="tx2"/>
                </a:solidFill>
                <a:latin typeface="Times New Roman" panose="02020603050405020304" pitchFamily="18" charset="0"/>
              </a:rPr>
              <a:t>CO</a:t>
            </a:r>
            <a:r>
              <a:rPr lang="en-US" altLang="zh-CN" sz="2400" b="1" baseline="-25000" dirty="0">
                <a:solidFill>
                  <a:schemeClr val="tx2"/>
                </a:solidFill>
                <a:latin typeface="Times New Roman" panose="02020603050405020304" pitchFamily="18" charset="0"/>
              </a:rPr>
              <a:t>2</a:t>
            </a:r>
            <a:r>
              <a:rPr lang="zh-CN" altLang="en-US" sz="2400" b="1" dirty="0">
                <a:solidFill>
                  <a:schemeClr val="tx2"/>
                </a:solidFill>
                <a:latin typeface="Times New Roman" panose="02020603050405020304" pitchFamily="18" charset="0"/>
              </a:rPr>
              <a:t>排放要率先达到</a:t>
            </a:r>
            <a:r>
              <a:rPr lang="zh-CN" altLang="en-US" sz="2400" b="1" dirty="0" smtClean="0">
                <a:solidFill>
                  <a:schemeClr val="tx2"/>
                </a:solidFill>
                <a:latin typeface="Times New Roman" panose="02020603050405020304" pitchFamily="18" charset="0"/>
              </a:rPr>
              <a:t>峰值</a:t>
            </a:r>
            <a:r>
              <a:rPr lang="en-US" altLang="zh-CN" sz="2400" b="1" dirty="0" smtClean="0">
                <a:solidFill>
                  <a:schemeClr val="tx2"/>
                </a:solidFill>
                <a:latin typeface="Times New Roman" panose="02020603050405020304" pitchFamily="18" charset="0"/>
              </a:rPr>
              <a:t>(2)</a:t>
            </a:r>
          </a:p>
          <a:p>
            <a:pPr>
              <a:spcBef>
                <a:spcPct val="30000"/>
              </a:spcBef>
            </a:pPr>
            <a:r>
              <a:rPr lang="en-US" altLang="zh-CN" sz="2000" b="1" dirty="0" smtClean="0">
                <a:solidFill>
                  <a:schemeClr val="tx2"/>
                </a:solidFill>
                <a:latin typeface="Times New Roman" panose="02020603050405020304" pitchFamily="18" charset="0"/>
              </a:rPr>
              <a:t>To </a:t>
            </a:r>
            <a:r>
              <a:rPr lang="en-US" altLang="zh-CN" sz="2000" b="1" dirty="0">
                <a:solidFill>
                  <a:schemeClr val="tx2"/>
                </a:solidFill>
                <a:latin typeface="Times New Roman" panose="02020603050405020304" pitchFamily="18" charset="0"/>
              </a:rPr>
              <a:t>achieve the goal of green and low-carbon industrialization and urbanization, the first step is to promote the industry transform and to advance the peak of energy consumption and CO</a:t>
            </a:r>
            <a:r>
              <a:rPr lang="en-US" altLang="zh-CN" sz="2000" b="1" baseline="-25000" dirty="0">
                <a:solidFill>
                  <a:schemeClr val="tx2"/>
                </a:solidFill>
                <a:latin typeface="Times New Roman" panose="02020603050405020304" pitchFamily="18" charset="0"/>
              </a:rPr>
              <a:t>2</a:t>
            </a:r>
            <a:r>
              <a:rPr lang="en-US" altLang="zh-CN" sz="2000" b="1" dirty="0">
                <a:solidFill>
                  <a:schemeClr val="tx2"/>
                </a:solidFill>
                <a:latin typeface="Times New Roman" panose="02020603050405020304" pitchFamily="18" charset="0"/>
              </a:rPr>
              <a:t>  emissions from the industries. </a:t>
            </a:r>
            <a:r>
              <a:rPr lang="en-US" altLang="zh-CN" sz="2000" b="1" dirty="0" smtClean="0">
                <a:solidFill>
                  <a:schemeClr val="tx2"/>
                </a:solidFill>
                <a:latin typeface="Times New Roman" panose="02020603050405020304" pitchFamily="18" charset="0"/>
              </a:rPr>
              <a:t>(2)</a:t>
            </a:r>
            <a:endParaRPr lang="zh-CN" altLang="en-US" sz="20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xmlns="" val="3362956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txBox="1">
            <a:spLocks/>
          </p:cNvSpPr>
          <p:nvPr/>
        </p:nvSpPr>
        <p:spPr bwMode="auto">
          <a:xfrm>
            <a:off x="215899" y="404664"/>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600" b="1" dirty="0" smtClean="0">
                <a:solidFill>
                  <a:schemeClr val="tx2"/>
                </a:solidFill>
                <a:latin typeface="Times New Roman" panose="02020603050405020304" pitchFamily="18" charset="0"/>
                <a:ea typeface="+mj-ea"/>
                <a:cs typeface="+mj-cs"/>
              </a:rPr>
              <a:t>9.</a:t>
            </a:r>
            <a:r>
              <a:rPr lang="zh-CN" altLang="en-US" sz="2600" b="1" dirty="0" smtClean="0">
                <a:solidFill>
                  <a:schemeClr val="tx2"/>
                </a:solidFill>
                <a:latin typeface="Times New Roman" panose="02020603050405020304" pitchFamily="18" charset="0"/>
                <a:ea typeface="+mj-ea"/>
                <a:cs typeface="+mj-cs"/>
              </a:rPr>
              <a:t>东部沿海发达地区要制定更为积极的低碳发展目标，在全国率先实现煤炭消费和</a:t>
            </a:r>
            <a:r>
              <a:rPr lang="en-US" altLang="zh-CN" sz="2600" b="1" dirty="0" smtClean="0">
                <a:solidFill>
                  <a:schemeClr val="tx2"/>
                </a:solidFill>
                <a:latin typeface="Times New Roman" panose="02020603050405020304" pitchFamily="18" charset="0"/>
                <a:ea typeface="+mj-ea"/>
                <a:cs typeface="+mj-cs"/>
              </a:rPr>
              <a:t>CO</a:t>
            </a:r>
            <a:r>
              <a:rPr lang="en-US" altLang="zh-CN" sz="2600" b="1" baseline="-25000" dirty="0" smtClean="0">
                <a:solidFill>
                  <a:schemeClr val="tx2"/>
                </a:solidFill>
                <a:latin typeface="Times New Roman" panose="02020603050405020304" pitchFamily="18" charset="0"/>
                <a:ea typeface="+mj-ea"/>
                <a:cs typeface="+mj-cs"/>
              </a:rPr>
              <a:t>2</a:t>
            </a:r>
            <a:r>
              <a:rPr lang="zh-CN" altLang="en-US" sz="2600" b="1" dirty="0" smtClean="0">
                <a:solidFill>
                  <a:schemeClr val="tx2"/>
                </a:solidFill>
                <a:latin typeface="Times New Roman" panose="02020603050405020304" pitchFamily="18" charset="0"/>
                <a:ea typeface="+mj-ea"/>
                <a:cs typeface="+mj-cs"/>
              </a:rPr>
              <a:t>排放峰值</a:t>
            </a:r>
            <a:r>
              <a:rPr lang="en-US" altLang="zh-CN" sz="2600" b="1" dirty="0" smtClean="0">
                <a:solidFill>
                  <a:schemeClr val="tx2"/>
                </a:solidFill>
                <a:latin typeface="Times New Roman" panose="02020603050405020304" pitchFamily="18" charset="0"/>
                <a:ea typeface="+mj-ea"/>
                <a:cs typeface="+mj-cs"/>
              </a:rPr>
              <a:t>(1)</a:t>
            </a:r>
          </a:p>
          <a:p>
            <a:pPr fontAlgn="base">
              <a:spcBef>
                <a:spcPct val="0"/>
              </a:spcBef>
              <a:spcAft>
                <a:spcPct val="0"/>
              </a:spcAft>
            </a:pPr>
            <a:r>
              <a:rPr lang="en-US" altLang="zh-CN" sz="2200" b="1" dirty="0" smtClean="0">
                <a:solidFill>
                  <a:schemeClr val="tx2"/>
                </a:solidFill>
                <a:latin typeface="Times New Roman" panose="02020603050405020304" pitchFamily="18" charset="0"/>
                <a:ea typeface="+mj-ea"/>
                <a:cs typeface="+mj-cs"/>
              </a:rPr>
              <a:t>The </a:t>
            </a:r>
            <a:r>
              <a:rPr lang="en-US" altLang="zh-CN" sz="2200" b="1" dirty="0">
                <a:solidFill>
                  <a:schemeClr val="tx2"/>
                </a:solidFill>
                <a:latin typeface="Times New Roman" panose="02020603050405020304" pitchFamily="18" charset="0"/>
                <a:ea typeface="+mj-ea"/>
                <a:cs typeface="+mj-cs"/>
              </a:rPr>
              <a:t>developed eastern coastal areas should make more aspiring low-carbon goals to lead the country in reaching the CO</a:t>
            </a:r>
            <a:r>
              <a:rPr lang="en-US" altLang="zh-CN" sz="2200" b="1" baseline="-25000" dirty="0">
                <a:solidFill>
                  <a:schemeClr val="tx2"/>
                </a:solidFill>
                <a:latin typeface="Times New Roman" panose="02020603050405020304" pitchFamily="18" charset="0"/>
                <a:ea typeface="+mj-ea"/>
                <a:cs typeface="+mj-cs"/>
              </a:rPr>
              <a:t>2</a:t>
            </a:r>
            <a:r>
              <a:rPr lang="en-US" altLang="zh-CN" sz="2200" b="1" dirty="0">
                <a:solidFill>
                  <a:schemeClr val="tx2"/>
                </a:solidFill>
                <a:latin typeface="Times New Roman" panose="02020603050405020304" pitchFamily="18" charset="0"/>
                <a:ea typeface="+mj-ea"/>
                <a:cs typeface="+mj-cs"/>
              </a:rPr>
              <a:t> emissions </a:t>
            </a:r>
            <a:r>
              <a:rPr lang="en-US" altLang="zh-CN" sz="2200" b="1" dirty="0" smtClean="0">
                <a:solidFill>
                  <a:schemeClr val="tx2"/>
                </a:solidFill>
                <a:latin typeface="Times New Roman" panose="02020603050405020304" pitchFamily="18" charset="0"/>
                <a:ea typeface="+mj-ea"/>
                <a:cs typeface="+mj-cs"/>
              </a:rPr>
              <a:t>peak(1)</a:t>
            </a:r>
            <a:endParaRPr lang="zh-CN" altLang="en-US" sz="2200" b="1" dirty="0">
              <a:solidFill>
                <a:schemeClr val="tx2"/>
              </a:solidFill>
              <a:latin typeface="Times New Roman" panose="02020603050405020304" pitchFamily="18" charset="0"/>
              <a:ea typeface="+mj-ea"/>
              <a:cs typeface="+mj-cs"/>
            </a:endParaRPr>
          </a:p>
        </p:txBody>
      </p:sp>
      <p:sp>
        <p:nvSpPr>
          <p:cNvPr id="11269" name="矩形 1"/>
          <p:cNvSpPr>
            <a:spLocks noChangeArrowheads="1"/>
          </p:cNvSpPr>
          <p:nvPr/>
        </p:nvSpPr>
        <p:spPr bwMode="auto">
          <a:xfrm>
            <a:off x="392878" y="2348880"/>
            <a:ext cx="8679684" cy="381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10000"/>
              </a:lnSpc>
              <a:spcBef>
                <a:spcPts val="6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东部发达地区人均</a:t>
            </a:r>
            <a:r>
              <a:rPr lang="en-US" altLang="zh-CN" sz="2000" dirty="0" smtClean="0">
                <a:latin typeface="Times New Roman" panose="02020603050405020304" pitchFamily="18" charset="0"/>
                <a:ea typeface="幼圆" pitchFamily="49" charset="-122"/>
              </a:rPr>
              <a:t>GDP</a:t>
            </a:r>
            <a:r>
              <a:rPr lang="zh-CN" altLang="en-US" sz="2000" dirty="0" smtClean="0">
                <a:latin typeface="Times New Roman" panose="02020603050405020304" pitchFamily="18" charset="0"/>
                <a:ea typeface="幼圆" pitchFamily="49" charset="-122"/>
              </a:rPr>
              <a:t>大都达</a:t>
            </a:r>
            <a:r>
              <a:rPr lang="en-US" altLang="zh-CN" sz="2000" dirty="0" smtClean="0">
                <a:latin typeface="Times New Roman" panose="02020603050405020304" pitchFamily="18" charset="0"/>
                <a:ea typeface="幼圆" pitchFamily="49" charset="-122"/>
              </a:rPr>
              <a:t>10000</a:t>
            </a:r>
            <a:r>
              <a:rPr lang="zh-CN" altLang="en-US" sz="2000" dirty="0" smtClean="0">
                <a:latin typeface="Times New Roman" panose="02020603050405020304" pitchFamily="18" charset="0"/>
                <a:ea typeface="幼圆" pitchFamily="49" charset="-122"/>
              </a:rPr>
              <a:t>美元左右，人均</a:t>
            </a:r>
            <a:r>
              <a:rPr lang="en-US" altLang="zh-CN" sz="2000" dirty="0" smtClean="0">
                <a:latin typeface="Times New Roman" panose="02020603050405020304" pitchFamily="18" charset="0"/>
                <a:ea typeface="幼圆" pitchFamily="49" charset="-122"/>
              </a:rPr>
              <a:t>CO</a:t>
            </a:r>
            <a:r>
              <a:rPr lang="en-US" altLang="zh-CN" sz="2000" baseline="-25000" dirty="0" smtClean="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排放已相当或超过欧盟、日本人均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排放峰值时水平。</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dirty="0">
                <a:latin typeface="Times New Roman" panose="02020603050405020304" pitchFamily="18" charset="0"/>
                <a:ea typeface="幼圆" pitchFamily="49" charset="-122"/>
              </a:rPr>
              <a:t>The average income per capita in eastern developed areas is around 10,000 US dollars. The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 per capita has already surpassed the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emissions per capita peaks of EU and Japan</a:t>
            </a:r>
            <a:r>
              <a:rPr lang="en-US" altLang="zh-CN" dirty="0" smtClean="0">
                <a:latin typeface="Times New Roman" panose="02020603050405020304" pitchFamily="18" charset="0"/>
                <a:ea typeface="幼圆" pitchFamily="49" charset="-122"/>
              </a:rPr>
              <a:t>.</a:t>
            </a:r>
          </a:p>
          <a:p>
            <a:pPr marL="342900" indent="-342900">
              <a:lnSpc>
                <a:spcPct val="110000"/>
              </a:lnSpc>
              <a:spcBef>
                <a:spcPts val="6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东部发达</a:t>
            </a:r>
            <a:r>
              <a:rPr lang="zh-CN" altLang="en-US" sz="2000" dirty="0" smtClean="0">
                <a:latin typeface="Times New Roman" panose="02020603050405020304" pitchFamily="18" charset="0"/>
                <a:ea typeface="幼圆" pitchFamily="49" charset="-122"/>
              </a:rPr>
              <a:t>地区是能源资源短缺、环境污染严重地区，今年元月严重雾霾天气，</a:t>
            </a:r>
            <a:r>
              <a:rPr lang="zh-CN" altLang="en-US" sz="2000" dirty="0">
                <a:latin typeface="Times New Roman" panose="02020603050405020304" pitchFamily="18" charset="0"/>
                <a:ea typeface="幼圆" pitchFamily="49" charset="-122"/>
              </a:rPr>
              <a:t>燃煤</a:t>
            </a:r>
            <a:r>
              <a:rPr lang="zh-CN" altLang="en-US" sz="2000" dirty="0" smtClean="0">
                <a:latin typeface="Times New Roman" panose="02020603050405020304" pitchFamily="18" charset="0"/>
                <a:ea typeface="幼圆" pitchFamily="49" charset="-122"/>
              </a:rPr>
              <a:t>排放是其首要成因。要实现煤炭消费和</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排放总量控制。</a:t>
            </a:r>
            <a:endParaRPr lang="en-US" altLang="zh-CN" sz="2000" dirty="0" smtClean="0">
              <a:latin typeface="Times New Roman" panose="02020603050405020304" pitchFamily="18" charset="0"/>
              <a:ea typeface="幼圆" pitchFamily="49" charset="-122"/>
            </a:endParaRPr>
          </a:p>
          <a:p>
            <a:pPr marL="365125">
              <a:lnSpc>
                <a:spcPct val="110000"/>
              </a:lnSpc>
              <a:spcBef>
                <a:spcPts val="600"/>
              </a:spcBef>
              <a:buClr>
                <a:schemeClr val="bg2"/>
              </a:buClr>
              <a:buSzPct val="75000"/>
            </a:pPr>
            <a:r>
              <a:rPr lang="en-US" altLang="zh-CN" dirty="0">
                <a:latin typeface="Times New Roman" panose="02020603050405020304" pitchFamily="18" charset="0"/>
                <a:ea typeface="幼圆" pitchFamily="49" charset="-122"/>
              </a:rPr>
              <a:t>Eastern developed areas are short of energy resource and are facing serious pollution issues. The foggy and hazy weather in January this year was resulted primarily from coal combustion. The control over total coal consumption and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emissions should be enhanced. </a:t>
            </a:r>
            <a:endParaRPr lang="en-US" altLang="zh-CN" dirty="0" smtClean="0">
              <a:latin typeface="Times New Roman" panose="02020603050405020304" pitchFamily="18" charset="0"/>
              <a:ea typeface="幼圆" pitchFamily="49" charset="-122"/>
            </a:endParaRPr>
          </a:p>
        </p:txBody>
      </p:sp>
    </p:spTree>
    <p:extLst>
      <p:ext uri="{BB962C8B-B14F-4D97-AF65-F5344CB8AC3E}">
        <p14:creationId xmlns:p14="http://schemas.microsoft.com/office/powerpoint/2010/main" xmlns="" val="2403226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1"/>
          <p:cNvSpPr>
            <a:spLocks noChangeArrowheads="1"/>
          </p:cNvSpPr>
          <p:nvPr/>
        </p:nvSpPr>
        <p:spPr bwMode="auto">
          <a:xfrm>
            <a:off x="409512" y="2276872"/>
            <a:ext cx="8338952" cy="1578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20000"/>
              </a:lnSpc>
              <a:spcBef>
                <a:spcPct val="30000"/>
              </a:spcBef>
              <a:buClr>
                <a:schemeClr val="bg2"/>
              </a:buClr>
              <a:buSzPct val="75000"/>
              <a:buFont typeface="Wingdings" pitchFamily="2" charset="2"/>
              <a:buChar char="p"/>
            </a:pPr>
            <a:r>
              <a:rPr lang="zh-CN" altLang="en-US" sz="2000" dirty="0">
                <a:latin typeface="Times New Roman" panose="02020603050405020304" pitchFamily="18" charset="0"/>
                <a:ea typeface="幼圆" pitchFamily="49" charset="-122"/>
              </a:rPr>
              <a:t>如仍持续当前发展模式，</a:t>
            </a:r>
            <a:r>
              <a:rPr lang="en-US" altLang="zh-CN" sz="2000" dirty="0">
                <a:latin typeface="Times New Roman" panose="02020603050405020304" pitchFamily="18" charset="0"/>
                <a:ea typeface="幼圆" pitchFamily="49" charset="-122"/>
              </a:rPr>
              <a:t>2020</a:t>
            </a:r>
            <a:r>
              <a:rPr lang="zh-CN" altLang="en-US" sz="2000" dirty="0">
                <a:latin typeface="Times New Roman" panose="02020603050405020304" pitchFamily="18" charset="0"/>
                <a:ea typeface="幼圆" pitchFamily="49" charset="-122"/>
              </a:rPr>
              <a:t>年很多地区的人均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a:latin typeface="Times New Roman" panose="02020603050405020304" pitchFamily="18" charset="0"/>
                <a:ea typeface="幼圆" pitchFamily="49" charset="-122"/>
              </a:rPr>
              <a:t>排放将远超欧盟、日本的水平，而直逼美国的人均水平</a:t>
            </a:r>
            <a:r>
              <a:rPr lang="zh-CN" altLang="en-US" sz="2000" dirty="0" smtClean="0">
                <a:latin typeface="Times New Roman" panose="02020603050405020304" pitchFamily="18" charset="0"/>
                <a:ea typeface="幼圆" pitchFamily="49" charset="-122"/>
              </a:rPr>
              <a:t>。</a:t>
            </a:r>
            <a:endParaRPr lang="en-US" altLang="zh-CN" sz="2000" dirty="0" smtClean="0">
              <a:latin typeface="Times New Roman" panose="02020603050405020304" pitchFamily="18" charset="0"/>
              <a:ea typeface="幼圆" pitchFamily="49" charset="-122"/>
            </a:endParaRPr>
          </a:p>
          <a:p>
            <a:pPr marL="365125">
              <a:lnSpc>
                <a:spcPct val="120000"/>
              </a:lnSpc>
              <a:spcBef>
                <a:spcPct val="30000"/>
              </a:spcBef>
              <a:buClr>
                <a:schemeClr val="bg2"/>
              </a:buClr>
              <a:buSzPct val="75000"/>
            </a:pPr>
            <a:r>
              <a:rPr lang="en-US" altLang="zh-CN" dirty="0">
                <a:latin typeface="Times New Roman" panose="02020603050405020304" pitchFamily="18" charset="0"/>
                <a:ea typeface="幼圆" pitchFamily="49" charset="-122"/>
              </a:rPr>
              <a:t>If China continues to follow the current development pattern, the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 per capita will far surpass the levels of EU and Japan and will reach that of the US</a:t>
            </a:r>
            <a:r>
              <a:rPr lang="en-US" altLang="zh-CN" dirty="0" smtClean="0">
                <a:latin typeface="Times New Roman" panose="02020603050405020304" pitchFamily="18" charset="0"/>
                <a:ea typeface="幼圆" pitchFamily="49" charset="-122"/>
              </a:rPr>
              <a:t>.</a:t>
            </a:r>
            <a:endParaRPr lang="zh-CN" altLang="en-US" dirty="0">
              <a:latin typeface="Times New Roman" panose="02020603050405020304" pitchFamily="18" charset="0"/>
              <a:ea typeface="幼圆" pitchFamily="49"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4006802"/>
            <a:ext cx="2597492" cy="20695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标题 1"/>
          <p:cNvSpPr txBox="1">
            <a:spLocks/>
          </p:cNvSpPr>
          <p:nvPr/>
        </p:nvSpPr>
        <p:spPr bwMode="auto">
          <a:xfrm>
            <a:off x="215899" y="404664"/>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600" b="1" dirty="0" smtClean="0">
                <a:solidFill>
                  <a:schemeClr val="tx2"/>
                </a:solidFill>
                <a:latin typeface="Times New Roman" panose="02020603050405020304" pitchFamily="18" charset="0"/>
                <a:ea typeface="+mj-ea"/>
                <a:cs typeface="+mj-cs"/>
              </a:rPr>
              <a:t>9.</a:t>
            </a:r>
            <a:r>
              <a:rPr lang="zh-CN" altLang="en-US" sz="2600" b="1" dirty="0" smtClean="0">
                <a:solidFill>
                  <a:schemeClr val="tx2"/>
                </a:solidFill>
                <a:latin typeface="Times New Roman" panose="02020603050405020304" pitchFamily="18" charset="0"/>
                <a:ea typeface="+mj-ea"/>
                <a:cs typeface="+mj-cs"/>
              </a:rPr>
              <a:t>东部沿海发达地区要制定更为积极的低碳发展目标，在全国率先实现煤炭消费和</a:t>
            </a:r>
            <a:r>
              <a:rPr lang="en-US" altLang="zh-CN" sz="2600" b="1" dirty="0" smtClean="0">
                <a:solidFill>
                  <a:schemeClr val="tx2"/>
                </a:solidFill>
                <a:latin typeface="Times New Roman" panose="02020603050405020304" pitchFamily="18" charset="0"/>
                <a:ea typeface="+mj-ea"/>
                <a:cs typeface="+mj-cs"/>
              </a:rPr>
              <a:t>CO</a:t>
            </a:r>
            <a:r>
              <a:rPr lang="en-US" altLang="zh-CN" sz="2600" b="1" baseline="-25000" dirty="0" smtClean="0">
                <a:solidFill>
                  <a:schemeClr val="tx2"/>
                </a:solidFill>
                <a:latin typeface="Times New Roman" panose="02020603050405020304" pitchFamily="18" charset="0"/>
                <a:ea typeface="+mj-ea"/>
                <a:cs typeface="+mj-cs"/>
              </a:rPr>
              <a:t>2</a:t>
            </a:r>
            <a:r>
              <a:rPr lang="zh-CN" altLang="en-US" sz="2600" b="1" dirty="0" smtClean="0">
                <a:solidFill>
                  <a:schemeClr val="tx2"/>
                </a:solidFill>
                <a:latin typeface="Times New Roman" panose="02020603050405020304" pitchFamily="18" charset="0"/>
                <a:ea typeface="+mj-ea"/>
                <a:cs typeface="+mj-cs"/>
              </a:rPr>
              <a:t>排放峰值</a:t>
            </a:r>
            <a:r>
              <a:rPr lang="en-US" altLang="zh-CN" sz="2600" b="1" dirty="0" smtClean="0">
                <a:solidFill>
                  <a:schemeClr val="tx2"/>
                </a:solidFill>
                <a:latin typeface="Times New Roman" panose="02020603050405020304" pitchFamily="18" charset="0"/>
                <a:ea typeface="+mj-ea"/>
                <a:cs typeface="+mj-cs"/>
              </a:rPr>
              <a:t>(2)</a:t>
            </a:r>
          </a:p>
          <a:p>
            <a:pPr fontAlgn="base">
              <a:spcBef>
                <a:spcPct val="0"/>
              </a:spcBef>
              <a:spcAft>
                <a:spcPct val="0"/>
              </a:spcAft>
            </a:pPr>
            <a:r>
              <a:rPr lang="en-US" altLang="zh-CN" sz="2200" b="1" dirty="0" smtClean="0">
                <a:solidFill>
                  <a:schemeClr val="tx2"/>
                </a:solidFill>
                <a:latin typeface="Times New Roman" panose="02020603050405020304" pitchFamily="18" charset="0"/>
                <a:ea typeface="+mj-ea"/>
                <a:cs typeface="+mj-cs"/>
              </a:rPr>
              <a:t>The </a:t>
            </a:r>
            <a:r>
              <a:rPr lang="en-US" altLang="zh-CN" sz="2200" b="1" dirty="0">
                <a:solidFill>
                  <a:schemeClr val="tx2"/>
                </a:solidFill>
                <a:latin typeface="Times New Roman" panose="02020603050405020304" pitchFamily="18" charset="0"/>
                <a:ea typeface="+mj-ea"/>
                <a:cs typeface="+mj-cs"/>
              </a:rPr>
              <a:t>developed eastern coastal areas should make more aspiring low-carbon goals to lead the country in reaching the CO</a:t>
            </a:r>
            <a:r>
              <a:rPr lang="en-US" altLang="zh-CN" sz="2200" b="1" baseline="-25000" dirty="0">
                <a:solidFill>
                  <a:schemeClr val="tx2"/>
                </a:solidFill>
                <a:latin typeface="Times New Roman" panose="02020603050405020304" pitchFamily="18" charset="0"/>
                <a:ea typeface="+mj-ea"/>
                <a:cs typeface="+mj-cs"/>
              </a:rPr>
              <a:t>2</a:t>
            </a:r>
            <a:r>
              <a:rPr lang="en-US" altLang="zh-CN" sz="2200" b="1" dirty="0">
                <a:solidFill>
                  <a:schemeClr val="tx2"/>
                </a:solidFill>
                <a:latin typeface="Times New Roman" panose="02020603050405020304" pitchFamily="18" charset="0"/>
                <a:ea typeface="+mj-ea"/>
                <a:cs typeface="+mj-cs"/>
              </a:rPr>
              <a:t> emissions </a:t>
            </a:r>
            <a:r>
              <a:rPr lang="en-US" altLang="zh-CN" sz="2200" b="1" dirty="0" smtClean="0">
                <a:solidFill>
                  <a:schemeClr val="tx2"/>
                </a:solidFill>
                <a:latin typeface="Times New Roman" panose="02020603050405020304" pitchFamily="18" charset="0"/>
                <a:ea typeface="+mj-ea"/>
                <a:cs typeface="+mj-cs"/>
              </a:rPr>
              <a:t>peak(2)</a:t>
            </a:r>
            <a:endParaRPr lang="zh-CN" altLang="en-US" sz="2200" b="1" dirty="0">
              <a:solidFill>
                <a:schemeClr val="tx2"/>
              </a:solidFill>
              <a:latin typeface="Times New Roman" panose="02020603050405020304" pitchFamily="18" charset="0"/>
              <a:ea typeface="+mj-ea"/>
              <a:cs typeface="+mj-cs"/>
            </a:endParaRPr>
          </a:p>
        </p:txBody>
      </p:sp>
      <p:sp>
        <p:nvSpPr>
          <p:cNvPr id="6" name="矩形 1"/>
          <p:cNvSpPr>
            <a:spLocks noChangeArrowheads="1"/>
          </p:cNvSpPr>
          <p:nvPr/>
        </p:nvSpPr>
        <p:spPr bwMode="auto">
          <a:xfrm>
            <a:off x="409513" y="3855766"/>
            <a:ext cx="4810560" cy="2613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lnSpc>
                <a:spcPct val="120000"/>
              </a:lnSpc>
              <a:spcBef>
                <a:spcPct val="30000"/>
              </a:spcBef>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北京市煤炭消费</a:t>
            </a:r>
            <a:r>
              <a:rPr lang="en-US" altLang="zh-CN" sz="2000" dirty="0" smtClean="0">
                <a:latin typeface="Times New Roman" panose="02020603050405020304" pitchFamily="18" charset="0"/>
                <a:ea typeface="幼圆" pitchFamily="49" charset="-122"/>
              </a:rPr>
              <a:t>2005</a:t>
            </a:r>
            <a:r>
              <a:rPr lang="zh-CN" altLang="en-US" sz="2000" dirty="0" smtClean="0">
                <a:latin typeface="Times New Roman" panose="02020603050405020304" pitchFamily="18" charset="0"/>
                <a:ea typeface="幼圆" pitchFamily="49" charset="-122"/>
              </a:rPr>
              <a:t>年已达到峰值，</a:t>
            </a:r>
            <a:r>
              <a:rPr lang="en-US" altLang="zh-CN" sz="2000" dirty="0" smtClean="0">
                <a:latin typeface="Times New Roman" panose="02020603050405020304" pitchFamily="18" charset="0"/>
                <a:ea typeface="幼圆" pitchFamily="49" charset="-122"/>
              </a:rPr>
              <a:t>2011</a:t>
            </a:r>
            <a:r>
              <a:rPr lang="zh-CN" altLang="en-US" sz="2000" dirty="0" smtClean="0">
                <a:latin typeface="Times New Roman" panose="02020603050405020304" pitchFamily="18" charset="0"/>
                <a:ea typeface="幼圆" pitchFamily="49" charset="-122"/>
              </a:rPr>
              <a:t>年已下降</a:t>
            </a:r>
            <a:r>
              <a:rPr lang="en-US" altLang="zh-CN" sz="2000" dirty="0" smtClean="0">
                <a:latin typeface="Times New Roman" panose="02020603050405020304" pitchFamily="18" charset="0"/>
                <a:ea typeface="幼圆" pitchFamily="49" charset="-122"/>
              </a:rPr>
              <a:t>23%</a:t>
            </a:r>
            <a:r>
              <a:rPr lang="zh-CN" altLang="en-US" sz="2000" dirty="0" smtClean="0">
                <a:latin typeface="Times New Roman" panose="02020603050405020304" pitchFamily="18" charset="0"/>
                <a:ea typeface="幼圆" pitchFamily="49" charset="-122"/>
              </a:rPr>
              <a:t>，人均</a:t>
            </a:r>
            <a:r>
              <a:rPr lang="en-US" altLang="zh-CN" sz="2000" dirty="0">
                <a:latin typeface="Times New Roman" panose="02020603050405020304" pitchFamily="18" charset="0"/>
                <a:ea typeface="幼圆" pitchFamily="49" charset="-122"/>
              </a:rPr>
              <a:t>CO</a:t>
            </a:r>
            <a:r>
              <a:rPr lang="en-US" altLang="zh-CN" sz="2000" baseline="-25000" dirty="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排放</a:t>
            </a:r>
            <a:r>
              <a:rPr lang="en-US" altLang="zh-CN" sz="2000" dirty="0" smtClean="0">
                <a:latin typeface="Times New Roman" panose="02020603050405020304" pitchFamily="18" charset="0"/>
                <a:ea typeface="幼圆" pitchFamily="49" charset="-122"/>
              </a:rPr>
              <a:t>2007</a:t>
            </a:r>
            <a:r>
              <a:rPr lang="zh-CN" altLang="en-US" sz="2000" dirty="0" smtClean="0">
                <a:latin typeface="Times New Roman" panose="02020603050405020304" pitchFamily="18" charset="0"/>
                <a:ea typeface="幼圆" pitchFamily="49" charset="-122"/>
              </a:rPr>
              <a:t>年已到达峰值。</a:t>
            </a:r>
            <a:endParaRPr lang="en-US" altLang="zh-CN" sz="2000" dirty="0" smtClean="0">
              <a:latin typeface="Times New Roman" panose="02020603050405020304" pitchFamily="18" charset="0"/>
              <a:ea typeface="幼圆" pitchFamily="49" charset="-122"/>
            </a:endParaRPr>
          </a:p>
          <a:p>
            <a:pPr marL="365125">
              <a:lnSpc>
                <a:spcPct val="120000"/>
              </a:lnSpc>
              <a:spcBef>
                <a:spcPct val="30000"/>
              </a:spcBef>
              <a:buClr>
                <a:schemeClr val="bg2"/>
              </a:buClr>
              <a:buSzPct val="75000"/>
            </a:pPr>
            <a:r>
              <a:rPr lang="en-US" altLang="zh-CN" dirty="0">
                <a:latin typeface="Times New Roman" panose="02020603050405020304" pitchFamily="18" charset="0"/>
                <a:ea typeface="幼圆" pitchFamily="49" charset="-122"/>
              </a:rPr>
              <a:t>Beijing reached the coal consumption peak in 2005 and experienced a decrease of 23% in 2011. The CO</a:t>
            </a:r>
            <a:r>
              <a:rPr lang="en-US" altLang="zh-CN" baseline="-25000" dirty="0">
                <a:latin typeface="Times New Roman" panose="02020603050405020304" pitchFamily="18" charset="0"/>
                <a:ea typeface="幼圆" pitchFamily="49" charset="-122"/>
              </a:rPr>
              <a:t>2</a:t>
            </a:r>
            <a:r>
              <a:rPr lang="en-US" altLang="zh-CN" dirty="0">
                <a:latin typeface="Times New Roman" panose="02020603050405020304" pitchFamily="18" charset="0"/>
                <a:ea typeface="幼圆" pitchFamily="49" charset="-122"/>
              </a:rPr>
              <a:t> emissions per capita reached the peak in 2007</a:t>
            </a:r>
            <a:r>
              <a:rPr lang="en-US" altLang="zh-CN" dirty="0" smtClean="0">
                <a:latin typeface="Times New Roman" panose="02020603050405020304" pitchFamily="18" charset="0"/>
                <a:ea typeface="幼圆" pitchFamily="49" charset="-122"/>
              </a:rPr>
              <a:t>.</a:t>
            </a:r>
            <a:endParaRPr lang="en-US" altLang="zh-CN" dirty="0">
              <a:latin typeface="Times New Roman" panose="02020603050405020304" pitchFamily="18" charset="0"/>
              <a:ea typeface="幼圆" pitchFamily="49" charset="-122"/>
            </a:endParaRPr>
          </a:p>
        </p:txBody>
      </p:sp>
    </p:spTree>
    <p:extLst>
      <p:ext uri="{BB962C8B-B14F-4D97-AF65-F5344CB8AC3E}">
        <p14:creationId xmlns:p14="http://schemas.microsoft.com/office/powerpoint/2010/main" xmlns="" val="4192191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01824"/>
            <a:ext cx="8640960" cy="1143000"/>
          </a:xfrm>
        </p:spPr>
        <p:txBody>
          <a:bodyPr>
            <a:noAutofit/>
          </a:bodyPr>
          <a:lstStyle/>
          <a:p>
            <a:r>
              <a:rPr lang="en-US" altLang="zh-CN" sz="2400" b="1" kern="1200" dirty="0">
                <a:latin typeface="Times New Roman" panose="02020603050405020304" pitchFamily="18" charset="0"/>
              </a:rPr>
              <a:t>10. </a:t>
            </a:r>
            <a:r>
              <a:rPr lang="zh-CN" altLang="en-US" sz="2400" b="1" kern="1200" dirty="0" smtClean="0">
                <a:latin typeface="Times New Roman" panose="02020603050405020304" pitchFamily="18" charset="0"/>
              </a:rPr>
              <a:t>加快</a:t>
            </a:r>
            <a:r>
              <a:rPr lang="zh-CN" altLang="en-US" sz="2400" b="1" kern="1200" dirty="0">
                <a:latin typeface="Times New Roman" panose="02020603050405020304" pitchFamily="18" charset="0"/>
              </a:rPr>
              <a:t>经济发展方式转变，是促进经济社会与资源环境协调，促进社会和谐和可持续发展的关键对策和重要</a:t>
            </a:r>
            <a:r>
              <a:rPr lang="zh-CN" altLang="en-US" sz="2400" b="1" kern="1200" dirty="0" smtClean="0">
                <a:latin typeface="Times New Roman" panose="02020603050405020304" pitchFamily="18" charset="0"/>
              </a:rPr>
              <a:t>着力点</a:t>
            </a:r>
            <a:r>
              <a:rPr lang="en-US" altLang="zh-CN" sz="2400" b="1" kern="1200" dirty="0" smtClean="0">
                <a:latin typeface="Times New Roman" panose="02020603050405020304" pitchFamily="18" charset="0"/>
              </a:rPr>
              <a:t>(1)</a:t>
            </a:r>
            <a:r>
              <a:rPr lang="zh-CN" altLang="en-US" sz="2400" b="1" kern="1200" dirty="0">
                <a:latin typeface="Times New Roman" panose="02020603050405020304" pitchFamily="18" charset="0"/>
              </a:rPr>
              <a:t/>
            </a:r>
            <a:br>
              <a:rPr lang="zh-CN" altLang="en-US" sz="2400" b="1" kern="1200" dirty="0">
                <a:latin typeface="Times New Roman" panose="02020603050405020304" pitchFamily="18" charset="0"/>
              </a:rPr>
            </a:br>
            <a:r>
              <a:rPr lang="en-US" altLang="zh-CN" sz="2200" b="1" kern="1200" dirty="0" smtClean="0">
                <a:latin typeface="Times New Roman" panose="02020603050405020304" pitchFamily="18" charset="0"/>
              </a:rPr>
              <a:t>Accelerating </a:t>
            </a:r>
            <a:r>
              <a:rPr lang="en-US" altLang="zh-CN" sz="2200" b="1" kern="1200" dirty="0">
                <a:latin typeface="Times New Roman" panose="02020603050405020304" pitchFamily="18" charset="0"/>
              </a:rPr>
              <a:t>the change in economic development pattern is the key approach to coordinating economic and social development with resources and environment protection and the realization of a harmonious society. </a:t>
            </a:r>
            <a:r>
              <a:rPr lang="en-US" altLang="zh-CN" sz="2200" b="1" kern="1200" dirty="0" smtClean="0">
                <a:latin typeface="Times New Roman" panose="02020603050405020304" pitchFamily="18" charset="0"/>
              </a:rPr>
              <a:t>(1)</a:t>
            </a: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endParaRPr lang="zh-CN" altLang="en-US" sz="2200" b="1" kern="1200" dirty="0">
              <a:latin typeface="Times New Roman" panose="02020603050405020304" pitchFamily="18" charset="0"/>
            </a:endParaRPr>
          </a:p>
        </p:txBody>
      </p:sp>
      <p:sp>
        <p:nvSpPr>
          <p:cNvPr id="3" name="内容占位符 2"/>
          <p:cNvSpPr>
            <a:spLocks noGrp="1"/>
          </p:cNvSpPr>
          <p:nvPr>
            <p:ph idx="1"/>
          </p:nvPr>
        </p:nvSpPr>
        <p:spPr>
          <a:xfrm>
            <a:off x="467544" y="2348881"/>
            <a:ext cx="8280920" cy="1728192"/>
          </a:xfrm>
        </p:spPr>
        <p:txBody>
          <a:bodyPr>
            <a:noAutofit/>
          </a:bodyPr>
          <a:lstStyle/>
          <a:p>
            <a:r>
              <a:rPr lang="zh-CN" altLang="en-US" sz="2000" dirty="0" smtClean="0">
                <a:latin typeface="Times New Roman" panose="02020603050405020304" pitchFamily="18" charset="0"/>
              </a:rPr>
              <a:t>由资源依赖型、粗放扩张的高碳发展方式向创新驱动型、内涵提高的绿色低碳发展方式转变；</a:t>
            </a:r>
            <a:endParaRPr lang="en-US" altLang="zh-CN" sz="2000" dirty="0" smtClean="0">
              <a:latin typeface="Times New Roman" panose="02020603050405020304" pitchFamily="18" charset="0"/>
            </a:endParaRPr>
          </a:p>
          <a:p>
            <a:pPr marL="365125" indent="0">
              <a:buNone/>
            </a:pPr>
            <a:r>
              <a:rPr lang="en-US" altLang="zh-CN" sz="1800" dirty="0" smtClean="0">
                <a:latin typeface="Times New Roman" panose="02020603050405020304" pitchFamily="18" charset="0"/>
              </a:rPr>
              <a:t>Change </a:t>
            </a:r>
            <a:r>
              <a:rPr lang="en-US" altLang="zh-CN" sz="1800" dirty="0">
                <a:latin typeface="Times New Roman" panose="02020603050405020304" pitchFamily="18" charset="0"/>
              </a:rPr>
              <a:t>the development pattern from the extensive one characterized by resource intensive and high carbon into the intensive one characterized by  innovation-driven and low carbon. </a:t>
            </a:r>
          </a:p>
          <a:p>
            <a:pPr marL="365125" indent="0">
              <a:buNone/>
            </a:pPr>
            <a:endParaRPr lang="en-US" altLang="zh-CN" sz="1800" dirty="0">
              <a:latin typeface="Times New Roman" panose="02020603050405020304" pitchFamily="18" charset="0"/>
            </a:endParaRPr>
          </a:p>
        </p:txBody>
      </p:sp>
      <p:sp>
        <p:nvSpPr>
          <p:cNvPr id="4" name="内容占位符 2"/>
          <p:cNvSpPr txBox="1">
            <a:spLocks/>
          </p:cNvSpPr>
          <p:nvPr/>
        </p:nvSpPr>
        <p:spPr bwMode="auto">
          <a:xfrm>
            <a:off x="395536" y="4221088"/>
            <a:ext cx="6480720" cy="1963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r>
              <a:rPr lang="zh-CN" altLang="en-US" sz="2000" kern="0" dirty="0" smtClean="0">
                <a:latin typeface="Times New Roman" panose="02020603050405020304" pitchFamily="18" charset="0"/>
              </a:rPr>
              <a:t>协调权衡</a:t>
            </a:r>
            <a:r>
              <a:rPr lang="en-US" altLang="zh-CN" sz="2000" kern="0" dirty="0" smtClean="0">
                <a:latin typeface="Times New Roman" panose="02020603050405020304" pitchFamily="18" charset="0"/>
              </a:rPr>
              <a:t>GDP</a:t>
            </a:r>
            <a:r>
              <a:rPr lang="zh-CN" altLang="en-US" sz="2000" kern="0" dirty="0" smtClean="0">
                <a:latin typeface="Times New Roman" panose="02020603050405020304" pitchFamily="18" charset="0"/>
              </a:rPr>
              <a:t>增长的收益与资源环境的损失，注重</a:t>
            </a:r>
            <a:r>
              <a:rPr lang="en-US" altLang="zh-CN" sz="2000" kern="0" dirty="0" smtClean="0">
                <a:latin typeface="Times New Roman" panose="02020603050405020304" pitchFamily="18" charset="0"/>
              </a:rPr>
              <a:t>GDP</a:t>
            </a:r>
            <a:r>
              <a:rPr lang="zh-CN" altLang="en-US" sz="2000" kern="0" dirty="0" smtClean="0">
                <a:latin typeface="Times New Roman" panose="02020603050405020304" pitchFamily="18" charset="0"/>
              </a:rPr>
              <a:t>增长速度和规模转变为更加注重质量和效益。</a:t>
            </a:r>
            <a:endParaRPr lang="en-US" altLang="zh-CN" sz="2000" kern="0" dirty="0" smtClean="0">
              <a:latin typeface="Times New Roman" panose="02020603050405020304" pitchFamily="18" charset="0"/>
            </a:endParaRPr>
          </a:p>
          <a:p>
            <a:pPr marL="365125" indent="0">
              <a:buNone/>
            </a:pPr>
            <a:r>
              <a:rPr lang="en-US" altLang="zh-CN" sz="1800" kern="0" dirty="0" smtClean="0">
                <a:latin typeface="Times New Roman" panose="02020603050405020304" pitchFamily="18" charset="0"/>
              </a:rPr>
              <a:t>Paying </a:t>
            </a:r>
            <a:r>
              <a:rPr lang="en-US" altLang="zh-CN" sz="1800" kern="0" dirty="0">
                <a:latin typeface="Times New Roman" panose="02020603050405020304" pitchFamily="18" charset="0"/>
              </a:rPr>
              <a:t>equal attention to the gains from GDP growth and the losses from resource and environmental degradations associated, and giving more weights to the quality and benefits of economic growth than to the economic growth rate and the scale of the economy. </a:t>
            </a:r>
          </a:p>
        </p:txBody>
      </p:sp>
      <p:pic>
        <p:nvPicPr>
          <p:cNvPr id="11266" name="Picture 2" descr="D:\01-hjk\99-网上下载小图\绿色地球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4221088"/>
            <a:ext cx="1795656" cy="1795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236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348880"/>
            <a:ext cx="8363272" cy="3782045"/>
          </a:xfrm>
        </p:spPr>
        <p:txBody>
          <a:bodyPr>
            <a:noAutofit/>
          </a:bodyPr>
          <a:lstStyle/>
          <a:p>
            <a:r>
              <a:rPr lang="zh-CN" altLang="en-US" sz="2000" dirty="0" smtClean="0">
                <a:latin typeface="Times New Roman" panose="02020603050405020304" pitchFamily="18" charset="0"/>
              </a:rPr>
              <a:t>经济增长由扩大投资、增加出口为主要驱动力转变为更加注重国内消费、改善民生、加强环保对经济发展的拉动作用。</a:t>
            </a:r>
            <a:endParaRPr lang="en-US" altLang="zh-CN" sz="2000" dirty="0" smtClean="0">
              <a:latin typeface="Times New Roman" panose="02020603050405020304" pitchFamily="18" charset="0"/>
            </a:endParaRPr>
          </a:p>
          <a:p>
            <a:pPr marL="365125" indent="0">
              <a:buNone/>
            </a:pPr>
            <a:r>
              <a:rPr lang="en-US" altLang="zh-CN" sz="1800" dirty="0" smtClean="0">
                <a:latin typeface="Times New Roman" panose="02020603050405020304" pitchFamily="18" charset="0"/>
              </a:rPr>
              <a:t>Paying </a:t>
            </a:r>
            <a:r>
              <a:rPr lang="en-US" altLang="zh-CN" sz="1800" dirty="0">
                <a:latin typeface="Times New Roman" panose="02020603050405020304" pitchFamily="18" charset="0"/>
              </a:rPr>
              <a:t>more attention to the role of domestic consumption and environment protection than of investment and export in economic growth. </a:t>
            </a:r>
            <a:endParaRPr lang="en-US" altLang="zh-CN" sz="1800" dirty="0" smtClean="0">
              <a:latin typeface="Times New Roman" panose="02020603050405020304" pitchFamily="18" charset="0"/>
            </a:endParaRPr>
          </a:p>
          <a:p>
            <a:pPr lvl="1"/>
            <a:r>
              <a:rPr lang="zh-CN" altLang="en-US" dirty="0" smtClean="0">
                <a:latin typeface="Times New Roman" panose="02020603050405020304" pitchFamily="18" charset="0"/>
              </a:rPr>
              <a:t>投资在</a:t>
            </a:r>
            <a:r>
              <a:rPr lang="en-US" altLang="zh-CN" dirty="0" smtClean="0">
                <a:latin typeface="Times New Roman" panose="02020603050405020304" pitchFamily="18" charset="0"/>
              </a:rPr>
              <a:t>GDP</a:t>
            </a:r>
            <a:r>
              <a:rPr lang="zh-CN" altLang="en-US" dirty="0" smtClean="0">
                <a:latin typeface="Times New Roman" panose="02020603050405020304" pitchFamily="18" charset="0"/>
              </a:rPr>
              <a:t>中比重下降一个百分点，消费比重增加一个百分点，相应</a:t>
            </a:r>
            <a:r>
              <a:rPr lang="en-US" altLang="zh-CN" dirty="0" smtClean="0">
                <a:latin typeface="Times New Roman" panose="02020603050405020304" pitchFamily="18" charset="0"/>
              </a:rPr>
              <a:t>GDP</a:t>
            </a:r>
            <a:r>
              <a:rPr lang="zh-CN" altLang="en-US" dirty="0" smtClean="0">
                <a:latin typeface="Times New Roman" panose="02020603050405020304" pitchFamily="18" charset="0"/>
              </a:rPr>
              <a:t>能源强度将下降</a:t>
            </a:r>
            <a:r>
              <a:rPr lang="en-US" altLang="zh-CN" dirty="0" smtClean="0">
                <a:latin typeface="Times New Roman" panose="02020603050405020304" pitchFamily="18" charset="0"/>
              </a:rPr>
              <a:t>0.45</a:t>
            </a:r>
            <a:r>
              <a:rPr lang="zh-CN" altLang="en-US" dirty="0" smtClean="0">
                <a:latin typeface="Times New Roman" panose="02020603050405020304" pitchFamily="18" charset="0"/>
              </a:rPr>
              <a:t>个百分点。</a:t>
            </a:r>
            <a:endParaRPr lang="en-US" altLang="zh-CN" dirty="0" smtClean="0">
              <a:latin typeface="Times New Roman" panose="02020603050405020304" pitchFamily="18" charset="0"/>
            </a:endParaRPr>
          </a:p>
          <a:p>
            <a:pPr marL="808038" lvl="1" indent="0">
              <a:buNone/>
            </a:pPr>
            <a:r>
              <a:rPr lang="en-US" altLang="zh-CN" sz="1600" dirty="0" smtClean="0">
                <a:latin typeface="Times New Roman" panose="02020603050405020304" pitchFamily="18" charset="0"/>
              </a:rPr>
              <a:t>1</a:t>
            </a:r>
            <a:r>
              <a:rPr lang="en-US" altLang="zh-CN" sz="1600" dirty="0">
                <a:latin typeface="Times New Roman" panose="02020603050405020304" pitchFamily="18" charset="0"/>
              </a:rPr>
              <a:t>% of the reduction in the investment component of GDP with 1% of the increase in the consumption component of GDP can lead to 0.45 % of reduction in energy intensity of GDP. </a:t>
            </a:r>
            <a:endParaRPr lang="en-US" altLang="zh-CN" sz="1600" dirty="0" smtClean="0">
              <a:latin typeface="Times New Roman" panose="02020603050405020304" pitchFamily="18" charset="0"/>
            </a:endParaRPr>
          </a:p>
          <a:p>
            <a:r>
              <a:rPr lang="zh-CN" altLang="en-US" sz="2000" dirty="0" smtClean="0">
                <a:latin typeface="Times New Roman" panose="02020603050405020304" pitchFamily="18" charset="0"/>
              </a:rPr>
              <a:t>加强法律法规和政策体系建设，为绿色低碳发展转型提供制度保障。</a:t>
            </a:r>
            <a:endParaRPr lang="en-US" altLang="zh-CN" sz="2000" dirty="0" smtClean="0">
              <a:latin typeface="Times New Roman" panose="02020603050405020304" pitchFamily="18" charset="0"/>
            </a:endParaRPr>
          </a:p>
          <a:p>
            <a:pPr marL="365125" indent="0">
              <a:buNone/>
            </a:pPr>
            <a:r>
              <a:rPr lang="en-US" altLang="zh-CN" sz="1800" dirty="0" smtClean="0">
                <a:latin typeface="Times New Roman" panose="02020603050405020304" pitchFamily="18" charset="0"/>
              </a:rPr>
              <a:t>Creating </a:t>
            </a:r>
            <a:r>
              <a:rPr lang="en-US" altLang="zh-CN" sz="1800" dirty="0">
                <a:latin typeface="Times New Roman" panose="02020603050405020304" pitchFamily="18" charset="0"/>
              </a:rPr>
              <a:t>enabling institutions for green and low carbon development by promoting low carbon legislation and policy system formulation. </a:t>
            </a:r>
          </a:p>
          <a:p>
            <a:pPr marL="365125" indent="0">
              <a:buNone/>
            </a:pPr>
            <a:endParaRPr lang="zh-CN" altLang="en-US" sz="1800" dirty="0">
              <a:latin typeface="Times New Roman" panose="02020603050405020304" pitchFamily="18" charset="0"/>
            </a:endParaRPr>
          </a:p>
        </p:txBody>
      </p:sp>
      <p:sp>
        <p:nvSpPr>
          <p:cNvPr id="6" name="标题 1"/>
          <p:cNvSpPr>
            <a:spLocks noGrp="1"/>
          </p:cNvSpPr>
          <p:nvPr>
            <p:ph type="title"/>
          </p:nvPr>
        </p:nvSpPr>
        <p:spPr>
          <a:xfrm>
            <a:off x="251520" y="701824"/>
            <a:ext cx="8640960" cy="1143000"/>
          </a:xfrm>
        </p:spPr>
        <p:txBody>
          <a:bodyPr>
            <a:noAutofit/>
          </a:bodyPr>
          <a:lstStyle/>
          <a:p>
            <a:r>
              <a:rPr lang="en-US" altLang="zh-CN" sz="2400" b="1" kern="1200" dirty="0">
                <a:latin typeface="Times New Roman" panose="02020603050405020304" pitchFamily="18" charset="0"/>
              </a:rPr>
              <a:t>10. </a:t>
            </a:r>
            <a:r>
              <a:rPr lang="zh-CN" altLang="en-US" sz="2400" b="1" kern="1200" dirty="0" smtClean="0">
                <a:latin typeface="Times New Roman" panose="02020603050405020304" pitchFamily="18" charset="0"/>
              </a:rPr>
              <a:t>加快</a:t>
            </a:r>
            <a:r>
              <a:rPr lang="zh-CN" altLang="en-US" sz="2400" b="1" kern="1200" dirty="0">
                <a:latin typeface="Times New Roman" panose="02020603050405020304" pitchFamily="18" charset="0"/>
              </a:rPr>
              <a:t>经济发展方式转变，是促进经济社会与资源环境协调，促进社会和谐和可持续发展的关键对策和重要</a:t>
            </a:r>
            <a:r>
              <a:rPr lang="zh-CN" altLang="en-US" sz="2400" b="1" kern="1200" dirty="0" smtClean="0">
                <a:latin typeface="Times New Roman" panose="02020603050405020304" pitchFamily="18" charset="0"/>
              </a:rPr>
              <a:t>着力点</a:t>
            </a:r>
            <a:r>
              <a:rPr lang="en-US" altLang="zh-CN" sz="2400" b="1" kern="1200" dirty="0" smtClean="0">
                <a:latin typeface="Times New Roman" panose="02020603050405020304" pitchFamily="18" charset="0"/>
              </a:rPr>
              <a:t>(2)</a:t>
            </a:r>
            <a:r>
              <a:rPr lang="zh-CN" altLang="en-US" sz="2400" b="1" kern="1200" dirty="0">
                <a:latin typeface="Times New Roman" panose="02020603050405020304" pitchFamily="18" charset="0"/>
              </a:rPr>
              <a:t/>
            </a:r>
            <a:br>
              <a:rPr lang="zh-CN" altLang="en-US" sz="2400" b="1" kern="1200" dirty="0">
                <a:latin typeface="Times New Roman" panose="02020603050405020304" pitchFamily="18" charset="0"/>
              </a:rPr>
            </a:br>
            <a:r>
              <a:rPr lang="en-US" altLang="zh-CN" sz="2200" b="1" kern="1200" dirty="0" smtClean="0">
                <a:latin typeface="Times New Roman" panose="02020603050405020304" pitchFamily="18" charset="0"/>
              </a:rPr>
              <a:t>Accelerating </a:t>
            </a:r>
            <a:r>
              <a:rPr lang="en-US" altLang="zh-CN" sz="2200" b="1" kern="1200" dirty="0">
                <a:latin typeface="Times New Roman" panose="02020603050405020304" pitchFamily="18" charset="0"/>
              </a:rPr>
              <a:t>the change in economic development pattern is the key approach to coordinating economic and social development with resources and environment protection and the realization of a harmonious society. </a:t>
            </a:r>
            <a:r>
              <a:rPr lang="en-US" altLang="zh-CN" sz="2200" b="1" kern="1200" dirty="0" smtClean="0">
                <a:latin typeface="Times New Roman" panose="02020603050405020304" pitchFamily="18" charset="0"/>
              </a:rPr>
              <a:t>(2)</a:t>
            </a: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endParaRPr lang="zh-CN" altLang="en-US" sz="2200" b="1" kern="1200" dirty="0">
              <a:latin typeface="Times New Roman" panose="02020603050405020304" pitchFamily="18" charset="0"/>
            </a:endParaRPr>
          </a:p>
        </p:txBody>
      </p:sp>
    </p:spTree>
    <p:extLst>
      <p:ext uri="{BB962C8B-B14F-4D97-AF65-F5344CB8AC3E}">
        <p14:creationId xmlns:p14="http://schemas.microsoft.com/office/powerpoint/2010/main" xmlns="" val="2838603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5" descr="eco-friendl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938" y="3573463"/>
            <a:ext cx="2087562" cy="208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内容占位符 2"/>
          <p:cNvSpPr txBox="1">
            <a:spLocks/>
          </p:cNvSpPr>
          <p:nvPr/>
        </p:nvSpPr>
        <p:spPr bwMode="auto">
          <a:xfrm>
            <a:off x="611188" y="2787650"/>
            <a:ext cx="7772400"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lgn="ctr">
              <a:buFont typeface="Wingdings" pitchFamily="2" charset="2"/>
              <a:buNone/>
            </a:pPr>
            <a:r>
              <a:rPr lang="en-US" altLang="zh-CN" sz="4000" b="1" kern="0" smtClean="0">
                <a:latin typeface="Arial" pitchFamily="34" charset="0"/>
                <a:ea typeface="楷体_GB2312" pitchFamily="49" charset="-122"/>
                <a:cs typeface="Arial" pitchFamily="34" charset="0"/>
              </a:rPr>
              <a:t>Thank you for your attention</a:t>
            </a:r>
            <a:r>
              <a:rPr lang="zh-CN" altLang="en-US" sz="4000" b="1" kern="0" smtClean="0">
                <a:latin typeface="Arial" pitchFamily="34" charset="0"/>
                <a:ea typeface="楷体_GB2312" pitchFamily="49" charset="-122"/>
                <a:cs typeface="Arial" pitchFamily="34" charset="0"/>
              </a:rPr>
              <a:t>！</a:t>
            </a:r>
            <a:endParaRPr lang="zh-CN" altLang="en-US" sz="4000" b="1" kern="0" dirty="0" smtClean="0">
              <a:latin typeface="Arial" pitchFamily="34" charset="0"/>
              <a:ea typeface="楷体_GB2312" pitchFamily="49" charset="-122"/>
              <a:cs typeface="Arial" pitchFamily="34" charset="0"/>
            </a:endParaRPr>
          </a:p>
        </p:txBody>
      </p:sp>
    </p:spTree>
    <p:extLst>
      <p:ext uri="{BB962C8B-B14F-4D97-AF65-F5344CB8AC3E}">
        <p14:creationId xmlns:p14="http://schemas.microsoft.com/office/powerpoint/2010/main" xmlns="" val="399413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276873"/>
            <a:ext cx="8435280" cy="1368152"/>
          </a:xfrm>
        </p:spPr>
        <p:txBody>
          <a:bodyPr>
            <a:noAutofit/>
          </a:bodyPr>
          <a:lstStyle/>
          <a:p>
            <a:r>
              <a:rPr lang="zh-CN" altLang="en-US" sz="2000" dirty="0" smtClean="0">
                <a:latin typeface="Times New Roman" panose="02020603050405020304" pitchFamily="18" charset="0"/>
              </a:rPr>
              <a:t>促进经济社会发展与资源环境相协调已成为当前可持续发展的关键</a:t>
            </a:r>
            <a:endParaRPr lang="en-US" altLang="zh-CN" sz="2000" dirty="0" smtClean="0">
              <a:latin typeface="Times New Roman" panose="02020603050405020304" pitchFamily="18" charset="0"/>
            </a:endParaRPr>
          </a:p>
          <a:p>
            <a:pPr marL="365125" indent="0">
              <a:buNone/>
            </a:pPr>
            <a:r>
              <a:rPr lang="en-US" altLang="zh-CN" sz="1800" dirty="0" smtClean="0">
                <a:latin typeface="Times New Roman" panose="02020603050405020304" pitchFamily="18" charset="0"/>
              </a:rPr>
              <a:t>Coordinating </a:t>
            </a:r>
            <a:r>
              <a:rPr lang="en-US" altLang="zh-CN" sz="1800" dirty="0">
                <a:latin typeface="Times New Roman" panose="02020603050405020304" pitchFamily="18" charset="0"/>
              </a:rPr>
              <a:t>economic and social development with resources and the environment protection has become a key step to sustainable development</a:t>
            </a:r>
          </a:p>
          <a:p>
            <a:pPr marL="365125" indent="0">
              <a:buNone/>
            </a:pPr>
            <a:endParaRPr lang="en-US" altLang="zh-CN" sz="1800" dirty="0" smtClean="0">
              <a:latin typeface="Times New Roman" panose="02020603050405020304" pitchFamily="18" charset="0"/>
            </a:endParaRPr>
          </a:p>
        </p:txBody>
      </p:sp>
      <p:sp>
        <p:nvSpPr>
          <p:cNvPr id="4" name="内容占位符 2"/>
          <p:cNvSpPr txBox="1">
            <a:spLocks/>
          </p:cNvSpPr>
          <p:nvPr/>
        </p:nvSpPr>
        <p:spPr bwMode="auto">
          <a:xfrm>
            <a:off x="395536" y="3501008"/>
            <a:ext cx="5976664" cy="2564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lvl="1"/>
            <a:r>
              <a:rPr lang="zh-CN" altLang="en-US" kern="0" dirty="0" smtClean="0">
                <a:latin typeface="Times New Roman" panose="02020603050405020304" pitchFamily="18" charset="0"/>
              </a:rPr>
              <a:t>“里约</a:t>
            </a:r>
            <a:r>
              <a:rPr lang="en-US" altLang="zh-CN" kern="0" dirty="0" smtClean="0">
                <a:latin typeface="Times New Roman" panose="02020603050405020304" pitchFamily="18" charset="0"/>
              </a:rPr>
              <a:t>+20</a:t>
            </a:r>
            <a:r>
              <a:rPr lang="zh-CN" altLang="en-US" kern="0" dirty="0" smtClean="0">
                <a:latin typeface="Times New Roman" panose="02020603050405020304" pitchFamily="18" charset="0"/>
              </a:rPr>
              <a:t>”峰会主题：在可持续发展和消除贫困框架下发展绿色经济；</a:t>
            </a:r>
            <a:endParaRPr lang="en-US" altLang="zh-CN" kern="0" dirty="0" smtClean="0">
              <a:latin typeface="Times New Roman" panose="02020603050405020304" pitchFamily="18" charset="0"/>
            </a:endParaRPr>
          </a:p>
          <a:p>
            <a:pPr marL="801688" lvl="1" indent="0">
              <a:buNone/>
            </a:pPr>
            <a:r>
              <a:rPr lang="en-US" altLang="zh-CN" sz="1600" kern="0" dirty="0" smtClean="0">
                <a:latin typeface="Times New Roman" panose="02020603050405020304" pitchFamily="18" charset="0"/>
              </a:rPr>
              <a:t>"</a:t>
            </a:r>
            <a:r>
              <a:rPr lang="en-US" altLang="zh-CN" sz="1600" kern="0" dirty="0">
                <a:latin typeface="Times New Roman" panose="02020603050405020304" pitchFamily="18" charset="0"/>
              </a:rPr>
              <a:t>Rio +20" Summit theme : Building a green economy within the framework of sustainable development and poverty alleviation</a:t>
            </a:r>
            <a:r>
              <a:rPr lang="en-US" altLang="zh-CN" sz="1600" kern="0" dirty="0" smtClean="0">
                <a:latin typeface="Times New Roman" panose="02020603050405020304" pitchFamily="18" charset="0"/>
              </a:rPr>
              <a:t>.</a:t>
            </a:r>
          </a:p>
          <a:p>
            <a:pPr lvl="1"/>
            <a:r>
              <a:rPr lang="zh-CN" altLang="en-US" kern="0" dirty="0" smtClean="0">
                <a:latin typeface="Times New Roman" panose="02020603050405020304" pitchFamily="18" charset="0"/>
              </a:rPr>
              <a:t>全球气候变化“德班平台”谈判，探讨促进全球加大减排力度的制度框架</a:t>
            </a:r>
            <a:endParaRPr lang="en-US" altLang="zh-CN" kern="0" dirty="0" smtClean="0">
              <a:latin typeface="Times New Roman" panose="02020603050405020304" pitchFamily="18" charset="0"/>
            </a:endParaRPr>
          </a:p>
          <a:p>
            <a:pPr marL="801688" lvl="1" indent="0">
              <a:buNone/>
            </a:pPr>
            <a:r>
              <a:rPr lang="en-US" altLang="zh-CN" sz="1600" dirty="0" smtClean="0"/>
              <a:t>"</a:t>
            </a:r>
            <a:r>
              <a:rPr lang="en-US" altLang="zh-CN" sz="1600" dirty="0"/>
              <a:t>Durban Platform" negotiation is to set an institutional framework for intensifying global efforts to mitigate GHG emissions.</a:t>
            </a:r>
            <a:endParaRPr lang="zh-CN" altLang="en-US" sz="1600" dirty="0"/>
          </a:p>
          <a:p>
            <a:pPr marL="801688" lvl="1" indent="0">
              <a:buNone/>
            </a:pPr>
            <a:endParaRPr lang="zh-CN" altLang="en-US" sz="1600" kern="0" dirty="0">
              <a:latin typeface="Times New Roman" panose="02020603050405020304" pitchFamily="18" charset="0"/>
            </a:endParaRPr>
          </a:p>
        </p:txBody>
      </p:sp>
      <p:pic>
        <p:nvPicPr>
          <p:cNvPr id="2050" name="Picture 2" descr="D:\01-hjk\99-网上下载小图\3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88224" y="3861048"/>
            <a:ext cx="2160240" cy="24531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标题 1"/>
          <p:cNvSpPr>
            <a:spLocks noGrp="1"/>
          </p:cNvSpPr>
          <p:nvPr>
            <p:ph type="title"/>
          </p:nvPr>
        </p:nvSpPr>
        <p:spPr>
          <a:xfrm>
            <a:off x="215900" y="0"/>
            <a:ext cx="8928100" cy="1988840"/>
          </a:xfrm>
        </p:spPr>
        <p:txBody>
          <a:bodyPr>
            <a:noAutofit/>
          </a:bodyPr>
          <a:lstStyle/>
          <a:p>
            <a:r>
              <a:rPr lang="en-US" altLang="zh-CN" b="1" kern="1200" dirty="0">
                <a:latin typeface="Times New Roman" panose="02020603050405020304" pitchFamily="18" charset="0"/>
              </a:rPr>
              <a:t>1. </a:t>
            </a:r>
            <a:r>
              <a:rPr lang="zh-CN" altLang="en-US" b="1" kern="1200" dirty="0">
                <a:latin typeface="Times New Roman" panose="02020603050405020304" pitchFamily="18" charset="0"/>
              </a:rPr>
              <a:t>全球可持续发展受到日益强化的资源环境制约，绿色低碳发展已成为世界</a:t>
            </a:r>
            <a:r>
              <a:rPr lang="zh-CN" altLang="en-US" b="1" kern="1200" dirty="0" smtClean="0">
                <a:latin typeface="Times New Roman" panose="02020603050405020304" pitchFamily="18" charset="0"/>
              </a:rPr>
              <a:t>潮流</a:t>
            </a:r>
            <a:r>
              <a:rPr lang="en-US" altLang="zh-CN" b="1" kern="1200" dirty="0" smtClean="0">
                <a:latin typeface="Times New Roman" panose="02020603050405020304" pitchFamily="18" charset="0"/>
              </a:rPr>
              <a:t>(2)</a:t>
            </a:r>
            <a:r>
              <a:rPr lang="en-US" altLang="zh-CN" b="1" kern="1200" dirty="0">
                <a:latin typeface="Times New Roman" panose="02020603050405020304" pitchFamily="18" charset="0"/>
              </a:rPr>
              <a:t/>
            </a:r>
            <a:br>
              <a:rPr lang="en-US" altLang="zh-CN" b="1" kern="1200" dirty="0">
                <a:latin typeface="Times New Roman" panose="02020603050405020304" pitchFamily="18" charset="0"/>
              </a:rPr>
            </a:br>
            <a:r>
              <a:rPr lang="en-US" altLang="zh-CN" sz="2200" b="1" kern="1200" dirty="0" smtClean="0">
                <a:latin typeface="Times New Roman" panose="02020603050405020304" pitchFamily="18" charset="0"/>
              </a:rPr>
              <a:t>The </a:t>
            </a:r>
            <a:r>
              <a:rPr lang="en-US" altLang="zh-CN" sz="2200" b="1" kern="1200" dirty="0">
                <a:latin typeface="Times New Roman" panose="02020603050405020304" pitchFamily="18" charset="0"/>
              </a:rPr>
              <a:t>resource and environmental constraints on global sustainable development has increasingly been intensified and the green and low carbon development has become a global </a:t>
            </a:r>
            <a:r>
              <a:rPr lang="en-US" altLang="zh-CN" sz="2200" b="1" kern="1200" dirty="0" smtClean="0">
                <a:latin typeface="Times New Roman" panose="02020603050405020304" pitchFamily="18" charset="0"/>
              </a:rPr>
              <a:t>mainstream(2)</a:t>
            </a:r>
            <a:endParaRPr lang="zh-CN" altLang="en-US" sz="2200" b="1" kern="1200" dirty="0">
              <a:latin typeface="Times New Roman" panose="02020603050405020304" pitchFamily="18" charset="0"/>
            </a:endParaRPr>
          </a:p>
        </p:txBody>
      </p:sp>
    </p:spTree>
    <p:extLst>
      <p:ext uri="{BB962C8B-B14F-4D97-AF65-F5344CB8AC3E}">
        <p14:creationId xmlns:p14="http://schemas.microsoft.com/office/powerpoint/2010/main" xmlns="" val="202688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8307" y="548680"/>
            <a:ext cx="8856663" cy="1368425"/>
          </a:xfrm>
        </p:spPr>
        <p:txBody>
          <a:bodyPr>
            <a:noAutofit/>
          </a:bodyPr>
          <a:lstStyle/>
          <a:p>
            <a:r>
              <a:rPr lang="en-US" altLang="zh-CN" b="1" kern="1200" dirty="0">
                <a:latin typeface="Times New Roman" panose="02020603050405020304" pitchFamily="18" charset="0"/>
              </a:rPr>
              <a:t>2.</a:t>
            </a:r>
            <a:r>
              <a:rPr lang="zh-CN" altLang="en-US" b="1" kern="1200" dirty="0">
                <a:latin typeface="Times New Roman" panose="02020603050405020304" pitchFamily="18" charset="0"/>
              </a:rPr>
              <a:t>中国经济社会发展面临日趋强化的资源环境制约，也面临应对气候变化减排</a:t>
            </a:r>
            <a:r>
              <a:rPr lang="en-US" altLang="zh-CN" b="1" kern="1200" dirty="0">
                <a:latin typeface="Times New Roman" panose="02020603050405020304" pitchFamily="18" charset="0"/>
              </a:rPr>
              <a:t>CO</a:t>
            </a:r>
            <a:r>
              <a:rPr lang="en-US" altLang="zh-CN" b="1" kern="1200" baseline="-25000" dirty="0">
                <a:latin typeface="Times New Roman" panose="02020603050405020304" pitchFamily="18" charset="0"/>
              </a:rPr>
              <a:t>2</a:t>
            </a:r>
            <a:r>
              <a:rPr lang="zh-CN" altLang="en-US" b="1" kern="1200" dirty="0">
                <a:latin typeface="Times New Roman" panose="02020603050405020304" pitchFamily="18" charset="0"/>
              </a:rPr>
              <a:t>的</a:t>
            </a:r>
            <a:r>
              <a:rPr lang="zh-CN" altLang="en-US" b="1" kern="1200" dirty="0" smtClean="0">
                <a:latin typeface="Times New Roman" panose="02020603050405020304" pitchFamily="18" charset="0"/>
              </a:rPr>
              <a:t>挑战</a:t>
            </a:r>
            <a:r>
              <a:rPr lang="en-US" altLang="zh-CN" b="1" kern="1200" dirty="0" smtClean="0">
                <a:latin typeface="Times New Roman" panose="02020603050405020304" pitchFamily="18" charset="0"/>
              </a:rPr>
              <a:t>(1)</a:t>
            </a:r>
            <a:r>
              <a:rPr lang="en-US" altLang="zh-CN" b="1" kern="1200" dirty="0">
                <a:latin typeface="Times New Roman" panose="02020603050405020304" pitchFamily="18" charset="0"/>
              </a:rPr>
              <a:t/>
            </a:r>
            <a:br>
              <a:rPr lang="en-US" altLang="zh-CN" b="1" kern="1200" dirty="0">
                <a:latin typeface="Times New Roman" panose="02020603050405020304" pitchFamily="18" charset="0"/>
              </a:rPr>
            </a:br>
            <a:r>
              <a:rPr lang="en-US" altLang="zh-CN" sz="2200" b="1" kern="1200" dirty="0" smtClean="0">
                <a:latin typeface="Times New Roman" panose="02020603050405020304" pitchFamily="18" charset="0"/>
              </a:rPr>
              <a:t>China’s </a:t>
            </a:r>
            <a:r>
              <a:rPr lang="en-US" altLang="zh-CN" sz="2200" b="1" kern="1200" dirty="0">
                <a:latin typeface="Times New Roman" panose="02020603050405020304" pitchFamily="18" charset="0"/>
              </a:rPr>
              <a:t>economic and social development is confronted with increasingly intensified resources and environmental constraints and the challenges associated with addressing climate change. </a:t>
            </a:r>
            <a:r>
              <a:rPr lang="en-US" altLang="zh-CN" sz="2200" b="1" kern="1200" dirty="0" smtClean="0">
                <a:latin typeface="Times New Roman" panose="02020603050405020304" pitchFamily="18" charset="0"/>
              </a:rPr>
              <a:t>(1)</a:t>
            </a: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endParaRPr lang="zh-CN" altLang="en-US" sz="2200" b="1" kern="1200" dirty="0">
              <a:latin typeface="Times New Roman" panose="02020603050405020304" pitchFamily="18" charset="0"/>
            </a:endParaRPr>
          </a:p>
        </p:txBody>
      </p:sp>
      <p:sp>
        <p:nvSpPr>
          <p:cNvPr id="3" name="内容占位符 2"/>
          <p:cNvSpPr>
            <a:spLocks noGrp="1"/>
          </p:cNvSpPr>
          <p:nvPr>
            <p:ph idx="1"/>
          </p:nvPr>
        </p:nvSpPr>
        <p:spPr>
          <a:xfrm>
            <a:off x="457200" y="2348880"/>
            <a:ext cx="8363272" cy="3782045"/>
          </a:xfrm>
        </p:spPr>
        <p:txBody>
          <a:bodyPr>
            <a:noAutofit/>
          </a:bodyPr>
          <a:lstStyle/>
          <a:p>
            <a:r>
              <a:rPr lang="zh-CN" altLang="en-US" sz="2000" dirty="0">
                <a:latin typeface="Times New Roman" panose="02020603050405020304" pitchFamily="18" charset="0"/>
              </a:rPr>
              <a:t>化石</a:t>
            </a:r>
            <a:r>
              <a:rPr lang="zh-CN" altLang="en-US" sz="2000" dirty="0" smtClean="0">
                <a:latin typeface="Times New Roman" panose="02020603050405020304" pitchFamily="18" charset="0"/>
              </a:rPr>
              <a:t>能源消费是造成当前大气污染和雾霾天气的主要原因</a:t>
            </a:r>
            <a:endParaRPr lang="en-US" altLang="zh-CN" sz="2000" dirty="0" smtClean="0">
              <a:latin typeface="Times New Roman" panose="02020603050405020304" pitchFamily="18" charset="0"/>
            </a:endParaRPr>
          </a:p>
          <a:p>
            <a:pPr marL="365125" indent="0">
              <a:buNone/>
            </a:pPr>
            <a:r>
              <a:rPr lang="en-US" altLang="zh-CN" sz="1800" dirty="0" smtClean="0">
                <a:latin typeface="Times New Roman" panose="02020603050405020304" pitchFamily="18" charset="0"/>
              </a:rPr>
              <a:t>The </a:t>
            </a:r>
            <a:r>
              <a:rPr lang="en-US" altLang="zh-CN" sz="1800" dirty="0">
                <a:latin typeface="Times New Roman" panose="02020603050405020304" pitchFamily="18" charset="0"/>
              </a:rPr>
              <a:t>consumption of fossil fuels is the major contributor to China’s current haze and air pollution. </a:t>
            </a:r>
            <a:endParaRPr lang="en-US" altLang="zh-CN" sz="1800" dirty="0" smtClean="0">
              <a:latin typeface="Times New Roman" panose="02020603050405020304" pitchFamily="18" charset="0"/>
            </a:endParaRPr>
          </a:p>
          <a:p>
            <a:pPr lvl="1"/>
            <a:r>
              <a:rPr lang="en-US" altLang="zh-CN" dirty="0" smtClean="0">
                <a:latin typeface="Times New Roman" panose="02020603050405020304" pitchFamily="18" charset="0"/>
              </a:rPr>
              <a:t>PM</a:t>
            </a:r>
            <a:r>
              <a:rPr lang="en-US" altLang="zh-CN" baseline="-25000" dirty="0" smtClean="0">
                <a:latin typeface="Times New Roman" panose="02020603050405020304" pitchFamily="18" charset="0"/>
              </a:rPr>
              <a:t>2.5</a:t>
            </a:r>
            <a:r>
              <a:rPr lang="zh-CN" altLang="en-US" dirty="0" smtClean="0">
                <a:latin typeface="Times New Roman" panose="02020603050405020304" pitchFamily="18" charset="0"/>
              </a:rPr>
              <a:t>中的重金属含量，</a:t>
            </a:r>
            <a:r>
              <a:rPr lang="en-US" altLang="zh-CN" dirty="0" smtClean="0">
                <a:latin typeface="Times New Roman" panose="02020603050405020304" pitchFamily="18" charset="0"/>
              </a:rPr>
              <a:t>40-75%</a:t>
            </a:r>
            <a:r>
              <a:rPr lang="zh-CN" altLang="en-US" dirty="0" smtClean="0">
                <a:latin typeface="Times New Roman" panose="02020603050405020304" pitchFamily="18" charset="0"/>
              </a:rPr>
              <a:t>来自煤炭燃烧和汽车尾气；</a:t>
            </a:r>
            <a:endParaRPr lang="en-US" altLang="zh-CN" dirty="0" smtClean="0">
              <a:latin typeface="Times New Roman" panose="02020603050405020304" pitchFamily="18" charset="0"/>
            </a:endParaRPr>
          </a:p>
          <a:p>
            <a:pPr marL="723900" lvl="1" indent="0">
              <a:buNone/>
            </a:pPr>
            <a:r>
              <a:rPr lang="en-US" altLang="zh-CN" sz="1600" dirty="0" smtClean="0">
                <a:latin typeface="Times New Roman" panose="02020603050405020304" pitchFamily="18" charset="0"/>
              </a:rPr>
              <a:t>Approximately </a:t>
            </a:r>
            <a:r>
              <a:rPr lang="en-US" altLang="zh-CN" sz="1600" dirty="0">
                <a:latin typeface="Times New Roman" panose="02020603050405020304" pitchFamily="18" charset="0"/>
              </a:rPr>
              <a:t>40-75% of the heavy metals embodied in PM2.5 particulate comes from coal combustion and vehicle exhaust. </a:t>
            </a:r>
          </a:p>
          <a:p>
            <a:pPr marL="723900" lvl="1" indent="0">
              <a:buNone/>
            </a:pPr>
            <a:endParaRPr lang="en-US" altLang="zh-CN" sz="1600" dirty="0" smtClean="0">
              <a:latin typeface="Times New Roman" panose="02020603050405020304" pitchFamily="18" charset="0"/>
            </a:endParaRPr>
          </a:p>
        </p:txBody>
      </p:sp>
      <p:sp>
        <p:nvSpPr>
          <p:cNvPr id="4" name="内容占位符 2"/>
          <p:cNvSpPr txBox="1">
            <a:spLocks/>
          </p:cNvSpPr>
          <p:nvPr/>
        </p:nvSpPr>
        <p:spPr bwMode="auto">
          <a:xfrm>
            <a:off x="323528" y="4634321"/>
            <a:ext cx="5004556" cy="1891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r>
              <a:rPr lang="zh-CN" altLang="en-US" sz="2000" kern="0" dirty="0" smtClean="0">
                <a:latin typeface="Times New Roman" panose="02020603050405020304" pitchFamily="18" charset="0"/>
              </a:rPr>
              <a:t>环境污染事件已成为社会不安全因素和群体性事件的重要原因</a:t>
            </a:r>
            <a:endParaRPr lang="en-US" altLang="zh-CN" sz="2000" kern="0" dirty="0" smtClean="0">
              <a:latin typeface="Times New Roman" panose="02020603050405020304" pitchFamily="18" charset="0"/>
            </a:endParaRPr>
          </a:p>
          <a:p>
            <a:pPr marL="365125" indent="0">
              <a:buNone/>
            </a:pPr>
            <a:r>
              <a:rPr lang="en-US" altLang="zh-CN" sz="1800" kern="0" dirty="0" smtClean="0">
                <a:latin typeface="Times New Roman" panose="02020603050405020304" pitchFamily="18" charset="0"/>
              </a:rPr>
              <a:t>Environmental </a:t>
            </a:r>
            <a:r>
              <a:rPr lang="en-US" altLang="zh-CN" sz="1800" kern="0" dirty="0">
                <a:latin typeface="Times New Roman" panose="02020603050405020304" pitchFamily="18" charset="0"/>
              </a:rPr>
              <a:t>pollution incidents has become an important cause of social instability.</a:t>
            </a:r>
          </a:p>
          <a:p>
            <a:pPr marL="365125" indent="0">
              <a:buFont typeface="Wingdings" pitchFamily="2" charset="2"/>
              <a:buNone/>
            </a:pPr>
            <a:endParaRPr lang="en-US" altLang="zh-CN" sz="1800" kern="0" dirty="0">
              <a:latin typeface="Times New Roman" panose="02020603050405020304" pitchFamily="18" charset="0"/>
            </a:endParaRPr>
          </a:p>
        </p:txBody>
      </p:sp>
      <p:pic>
        <p:nvPicPr>
          <p:cNvPr id="3074" name="Picture 2" descr="D:\01-hjk\99-网上下载小图\1249139068XCjoyna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4605543"/>
            <a:ext cx="2619376" cy="17383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941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204865"/>
            <a:ext cx="8219256" cy="2880319"/>
          </a:xfrm>
        </p:spPr>
        <p:txBody>
          <a:bodyPr>
            <a:normAutofit fontScale="92500" lnSpcReduction="20000"/>
          </a:bodyPr>
          <a:lstStyle/>
          <a:p>
            <a:r>
              <a:rPr lang="zh-CN" altLang="en-US" sz="2400" dirty="0" smtClean="0">
                <a:latin typeface="Times New Roman" panose="02020603050405020304" pitchFamily="18" charset="0"/>
              </a:rPr>
              <a:t>石油进口依存度达</a:t>
            </a:r>
            <a:r>
              <a:rPr lang="en-US" altLang="zh-CN" sz="2400" dirty="0" smtClean="0">
                <a:latin typeface="Times New Roman" panose="02020603050405020304" pitchFamily="18" charset="0"/>
              </a:rPr>
              <a:t>58%</a:t>
            </a:r>
            <a:r>
              <a:rPr lang="zh-CN" altLang="en-US" sz="2400" dirty="0" smtClean="0">
                <a:latin typeface="Times New Roman" panose="02020603050405020304" pitchFamily="18" charset="0"/>
              </a:rPr>
              <a:t>，天然气进口比例达</a:t>
            </a:r>
            <a:r>
              <a:rPr lang="en-US" altLang="zh-CN" sz="2400" dirty="0" smtClean="0">
                <a:latin typeface="Times New Roman" panose="02020603050405020304" pitchFamily="18" charset="0"/>
              </a:rPr>
              <a:t>29%</a:t>
            </a:r>
            <a:r>
              <a:rPr lang="zh-CN" altLang="en-US" sz="2400" dirty="0" smtClean="0">
                <a:latin typeface="Times New Roman" panose="02020603050405020304" pitchFamily="18" charset="0"/>
              </a:rPr>
              <a:t>，</a:t>
            </a:r>
            <a:r>
              <a:rPr lang="en-US" altLang="zh-CN" sz="2400" dirty="0" smtClean="0">
                <a:latin typeface="Times New Roman" panose="02020603050405020304" pitchFamily="18" charset="0"/>
              </a:rPr>
              <a:t>2020</a:t>
            </a:r>
            <a:r>
              <a:rPr lang="zh-CN" altLang="en-US" sz="2400" dirty="0" smtClean="0">
                <a:latin typeface="Times New Roman" panose="02020603050405020304" pitchFamily="18" charset="0"/>
              </a:rPr>
              <a:t>年将分别达</a:t>
            </a:r>
            <a:r>
              <a:rPr lang="en-US" altLang="zh-CN" sz="2400" dirty="0" smtClean="0">
                <a:latin typeface="Times New Roman" panose="02020603050405020304" pitchFamily="18" charset="0"/>
              </a:rPr>
              <a:t>70%</a:t>
            </a:r>
            <a:r>
              <a:rPr lang="zh-CN" altLang="en-US" sz="2400" dirty="0" smtClean="0">
                <a:latin typeface="Times New Roman" panose="02020603050405020304" pitchFamily="18" charset="0"/>
              </a:rPr>
              <a:t>和</a:t>
            </a:r>
            <a:r>
              <a:rPr lang="en-US" altLang="zh-CN" sz="2400" dirty="0" smtClean="0">
                <a:latin typeface="Times New Roman" panose="02020603050405020304" pitchFamily="18" charset="0"/>
              </a:rPr>
              <a:t>50%</a:t>
            </a:r>
          </a:p>
          <a:p>
            <a:pPr marL="365125" indent="0">
              <a:buNone/>
            </a:pPr>
            <a:r>
              <a:rPr lang="en-US" altLang="zh-CN" sz="1900" dirty="0" smtClean="0">
                <a:latin typeface="Times New Roman" panose="02020603050405020304" pitchFamily="18" charset="0"/>
              </a:rPr>
              <a:t>China’s </a:t>
            </a:r>
            <a:r>
              <a:rPr lang="en-US" altLang="zh-CN" sz="1900" dirty="0">
                <a:latin typeface="Times New Roman" panose="02020603050405020304" pitchFamily="18" charset="0"/>
              </a:rPr>
              <a:t>dependency on imported oil and natural gas is 58% 29%, respectively, and could be as high as 70% and 50% by 2020. </a:t>
            </a:r>
            <a:endParaRPr lang="en-US" altLang="zh-CN" sz="1900" dirty="0" smtClean="0">
              <a:latin typeface="Times New Roman" panose="02020603050405020304" pitchFamily="18" charset="0"/>
            </a:endParaRPr>
          </a:p>
          <a:p>
            <a:r>
              <a:rPr lang="zh-CN" altLang="en-US" sz="2400" dirty="0" smtClean="0">
                <a:latin typeface="Times New Roman" panose="02020603050405020304" pitchFamily="18" charset="0"/>
              </a:rPr>
              <a:t>煤炭生产量严重超过科学产能，采空区塌陷</a:t>
            </a:r>
            <a:r>
              <a:rPr lang="en-US" altLang="zh-CN" sz="2400" dirty="0" smtClean="0">
                <a:latin typeface="Times New Roman" panose="02020603050405020304" pitchFamily="18" charset="0"/>
              </a:rPr>
              <a:t>100</a:t>
            </a:r>
            <a:r>
              <a:rPr lang="zh-CN" altLang="en-US" sz="2400" dirty="0" smtClean="0">
                <a:latin typeface="Times New Roman" panose="02020603050405020304" pitchFamily="18" charset="0"/>
              </a:rPr>
              <a:t>万公顷，并造成严重的地下水污染</a:t>
            </a:r>
            <a:endParaRPr lang="en-US" altLang="zh-CN" sz="2400" dirty="0" smtClean="0">
              <a:latin typeface="Times New Roman" panose="02020603050405020304" pitchFamily="18" charset="0"/>
            </a:endParaRPr>
          </a:p>
          <a:p>
            <a:pPr marL="365125" indent="0">
              <a:buNone/>
            </a:pPr>
            <a:r>
              <a:rPr lang="en-US" altLang="zh-CN" sz="1900" dirty="0" smtClean="0">
                <a:latin typeface="Times New Roman" panose="02020603050405020304" pitchFamily="18" charset="0"/>
              </a:rPr>
              <a:t>China’s </a:t>
            </a:r>
            <a:r>
              <a:rPr lang="en-US" altLang="zh-CN" sz="1900" dirty="0">
                <a:latin typeface="Times New Roman" panose="02020603050405020304" pitchFamily="18" charset="0"/>
              </a:rPr>
              <a:t>coal production has been much more than its sustainable capacity, and lead to </a:t>
            </a:r>
            <a:r>
              <a:rPr lang="en-US" altLang="zh-CN" sz="1900" dirty="0" smtClean="0">
                <a:latin typeface="Times New Roman" panose="02020603050405020304" pitchFamily="18" charset="0"/>
              </a:rPr>
              <a:t>1 </a:t>
            </a:r>
            <a:r>
              <a:rPr lang="en-US" altLang="zh-CN" sz="1900" dirty="0">
                <a:latin typeface="Times New Roman" panose="02020603050405020304" pitchFamily="18" charset="0"/>
              </a:rPr>
              <a:t>million hectares of lands subsidized and serious groundwater pollution. </a:t>
            </a:r>
          </a:p>
          <a:p>
            <a:pPr marL="365125" indent="0">
              <a:buNone/>
            </a:pPr>
            <a:endParaRPr lang="en-US" altLang="zh-CN" sz="1900" dirty="0">
              <a:latin typeface="Times New Roman" panose="02020603050405020304" pitchFamily="18" charset="0"/>
            </a:endParaRPr>
          </a:p>
          <a:p>
            <a:endParaRPr lang="zh-CN" altLang="en-US" sz="1900" dirty="0">
              <a:latin typeface="Times New Roman" panose="02020603050405020304" pitchFamily="18" charset="0"/>
            </a:endParaRPr>
          </a:p>
        </p:txBody>
      </p:sp>
      <p:sp>
        <p:nvSpPr>
          <p:cNvPr id="4" name="内容占位符 2"/>
          <p:cNvSpPr txBox="1">
            <a:spLocks/>
          </p:cNvSpPr>
          <p:nvPr/>
        </p:nvSpPr>
        <p:spPr bwMode="auto">
          <a:xfrm>
            <a:off x="467544" y="5013176"/>
            <a:ext cx="5688632" cy="184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r>
              <a:rPr lang="zh-CN" altLang="en-US" sz="2600" kern="0" dirty="0" smtClean="0">
                <a:latin typeface="Times New Roman" panose="02020603050405020304" pitchFamily="18" charset="0"/>
              </a:rPr>
              <a:t>化石能源的</a:t>
            </a:r>
            <a:r>
              <a:rPr lang="en-US" altLang="zh-CN" sz="2600" kern="0" dirty="0" smtClean="0">
                <a:latin typeface="Times New Roman" panose="02020603050405020304" pitchFamily="18" charset="0"/>
              </a:rPr>
              <a:t>CO</a:t>
            </a:r>
            <a:r>
              <a:rPr lang="en-US" altLang="zh-CN" sz="2600" kern="0" baseline="-25000" dirty="0" smtClean="0">
                <a:latin typeface="Times New Roman" panose="02020603050405020304" pitchFamily="18" charset="0"/>
              </a:rPr>
              <a:t>2</a:t>
            </a:r>
            <a:r>
              <a:rPr lang="zh-CN" altLang="en-US" sz="2600" kern="0" dirty="0" smtClean="0">
                <a:latin typeface="Times New Roman" panose="02020603050405020304" pitchFamily="18" charset="0"/>
              </a:rPr>
              <a:t>排放约占世界</a:t>
            </a:r>
            <a:r>
              <a:rPr lang="en-US" altLang="zh-CN" sz="2600" kern="0" dirty="0" smtClean="0">
                <a:latin typeface="Times New Roman" panose="02020603050405020304" pitchFamily="18" charset="0"/>
              </a:rPr>
              <a:t>1/4</a:t>
            </a:r>
            <a:r>
              <a:rPr lang="zh-CN" altLang="en-US" sz="2600" kern="0" dirty="0" smtClean="0">
                <a:latin typeface="Times New Roman" panose="02020603050405020304" pitchFamily="18" charset="0"/>
              </a:rPr>
              <a:t>，并呈较快增长趋势</a:t>
            </a:r>
            <a:endParaRPr lang="en-US" altLang="zh-CN" sz="2600" kern="0" dirty="0" smtClean="0">
              <a:latin typeface="Times New Roman" panose="02020603050405020304" pitchFamily="18" charset="0"/>
            </a:endParaRPr>
          </a:p>
          <a:p>
            <a:pPr marL="365125" indent="0">
              <a:lnSpc>
                <a:spcPct val="130000"/>
              </a:lnSpc>
              <a:buNone/>
            </a:pPr>
            <a:r>
              <a:rPr lang="en-US" altLang="zh-CN" sz="2100" kern="0" dirty="0" smtClean="0">
                <a:latin typeface="Times New Roman" panose="02020603050405020304" pitchFamily="18" charset="0"/>
              </a:rPr>
              <a:t>China’s </a:t>
            </a:r>
            <a:r>
              <a:rPr lang="en-US" altLang="zh-CN" sz="2100" kern="0" dirty="0">
                <a:latin typeface="Times New Roman" panose="02020603050405020304" pitchFamily="18" charset="0"/>
              </a:rPr>
              <a:t>CO</a:t>
            </a:r>
            <a:r>
              <a:rPr lang="en-US" altLang="zh-CN" sz="2100" kern="0" baseline="-25000" dirty="0">
                <a:latin typeface="Times New Roman" panose="02020603050405020304" pitchFamily="18" charset="0"/>
              </a:rPr>
              <a:t>2</a:t>
            </a:r>
            <a:r>
              <a:rPr lang="en-US" altLang="zh-CN" sz="2100" kern="0" dirty="0">
                <a:latin typeface="Times New Roman" panose="02020603050405020304" pitchFamily="18" charset="0"/>
              </a:rPr>
              <a:t> emission from fossil fuels accounts for about one fourth of the world total, and demonstrates a rapid growth trend.</a:t>
            </a:r>
          </a:p>
          <a:p>
            <a:pPr marL="365125" indent="0">
              <a:lnSpc>
                <a:spcPct val="130000"/>
              </a:lnSpc>
              <a:buFont typeface="Wingdings" pitchFamily="2" charset="2"/>
              <a:buNone/>
            </a:pPr>
            <a:endParaRPr lang="en-US" altLang="zh-CN" sz="1900" kern="0" dirty="0" smtClean="0">
              <a:latin typeface="Times New Roman" panose="02020603050405020304" pitchFamily="18" charset="0"/>
            </a:endParaRPr>
          </a:p>
          <a:p>
            <a:endParaRPr lang="zh-CN" altLang="en-US" sz="2400" kern="0" dirty="0">
              <a:latin typeface="Times New Roman" panose="02020603050405020304" pitchFamily="18" charset="0"/>
            </a:endParaRPr>
          </a:p>
        </p:txBody>
      </p:sp>
      <p:pic>
        <p:nvPicPr>
          <p:cNvPr id="4099" name="Picture 3" descr="D:\01-hjk\99-网上下载小图\航空碳排放.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00" y="5198330"/>
            <a:ext cx="1905000" cy="12858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标题 1"/>
          <p:cNvSpPr>
            <a:spLocks noGrp="1"/>
          </p:cNvSpPr>
          <p:nvPr>
            <p:ph type="title"/>
          </p:nvPr>
        </p:nvSpPr>
        <p:spPr>
          <a:xfrm>
            <a:off x="278307" y="548680"/>
            <a:ext cx="8856663" cy="1368425"/>
          </a:xfrm>
        </p:spPr>
        <p:txBody>
          <a:bodyPr>
            <a:noAutofit/>
          </a:bodyPr>
          <a:lstStyle/>
          <a:p>
            <a:r>
              <a:rPr lang="en-US" altLang="zh-CN" b="1" kern="1200" dirty="0">
                <a:latin typeface="Times New Roman" panose="02020603050405020304" pitchFamily="18" charset="0"/>
              </a:rPr>
              <a:t>2.</a:t>
            </a:r>
            <a:r>
              <a:rPr lang="zh-CN" altLang="en-US" b="1" kern="1200" dirty="0">
                <a:latin typeface="Times New Roman" panose="02020603050405020304" pitchFamily="18" charset="0"/>
              </a:rPr>
              <a:t>中国经济社会发展面临日趋强化的资源环境制约，也面临应对气候变化减排</a:t>
            </a:r>
            <a:r>
              <a:rPr lang="en-US" altLang="zh-CN" b="1" kern="1200" dirty="0">
                <a:latin typeface="Times New Roman" panose="02020603050405020304" pitchFamily="18" charset="0"/>
              </a:rPr>
              <a:t>CO</a:t>
            </a:r>
            <a:r>
              <a:rPr lang="en-US" altLang="zh-CN" b="1" kern="1200" baseline="-25000" dirty="0">
                <a:latin typeface="Times New Roman" panose="02020603050405020304" pitchFamily="18" charset="0"/>
              </a:rPr>
              <a:t>2</a:t>
            </a:r>
            <a:r>
              <a:rPr lang="zh-CN" altLang="en-US" b="1" kern="1200" dirty="0">
                <a:latin typeface="Times New Roman" panose="02020603050405020304" pitchFamily="18" charset="0"/>
              </a:rPr>
              <a:t>的</a:t>
            </a:r>
            <a:r>
              <a:rPr lang="zh-CN" altLang="en-US" b="1" kern="1200" dirty="0" smtClean="0">
                <a:latin typeface="Times New Roman" panose="02020603050405020304" pitchFamily="18" charset="0"/>
              </a:rPr>
              <a:t>挑战</a:t>
            </a:r>
            <a:r>
              <a:rPr lang="en-US" altLang="zh-CN" b="1" kern="1200" dirty="0" smtClean="0">
                <a:latin typeface="Times New Roman" panose="02020603050405020304" pitchFamily="18" charset="0"/>
              </a:rPr>
              <a:t>(2)</a:t>
            </a:r>
            <a:r>
              <a:rPr lang="en-US" altLang="zh-CN" b="1" kern="1200" dirty="0">
                <a:latin typeface="Times New Roman" panose="02020603050405020304" pitchFamily="18" charset="0"/>
              </a:rPr>
              <a:t/>
            </a:r>
            <a:br>
              <a:rPr lang="en-US" altLang="zh-CN" b="1" kern="1200" dirty="0">
                <a:latin typeface="Times New Roman" panose="02020603050405020304" pitchFamily="18" charset="0"/>
              </a:rPr>
            </a:br>
            <a:r>
              <a:rPr lang="en-US" altLang="zh-CN" sz="2200" b="1" kern="1200" dirty="0" smtClean="0">
                <a:latin typeface="Times New Roman" panose="02020603050405020304" pitchFamily="18" charset="0"/>
              </a:rPr>
              <a:t>China’s </a:t>
            </a:r>
            <a:r>
              <a:rPr lang="en-US" altLang="zh-CN" sz="2200" b="1" kern="1200" dirty="0">
                <a:latin typeface="Times New Roman" panose="02020603050405020304" pitchFamily="18" charset="0"/>
              </a:rPr>
              <a:t>economic and social development is confronted with increasingly intensified resources and environmental constraints and the challenges associated with addressing climate change. </a:t>
            </a:r>
            <a:r>
              <a:rPr lang="en-US" altLang="zh-CN" sz="2200" b="1" kern="1200" dirty="0" smtClean="0">
                <a:latin typeface="Times New Roman" panose="02020603050405020304" pitchFamily="18" charset="0"/>
              </a:rPr>
              <a:t>(2)</a:t>
            </a: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r>
              <a:rPr lang="en-US" altLang="zh-CN" sz="2200" b="1" kern="1200" dirty="0">
                <a:latin typeface="Times New Roman" panose="02020603050405020304" pitchFamily="18" charset="0"/>
              </a:rPr>
              <a:t/>
            </a:r>
            <a:br>
              <a:rPr lang="en-US" altLang="zh-CN" sz="2200" b="1" kern="1200" dirty="0">
                <a:latin typeface="Times New Roman" panose="02020603050405020304" pitchFamily="18" charset="0"/>
              </a:rPr>
            </a:br>
            <a:endParaRPr lang="zh-CN" altLang="en-US" sz="2200" b="1" kern="1200" dirty="0">
              <a:latin typeface="Times New Roman" panose="02020603050405020304" pitchFamily="18" charset="0"/>
            </a:endParaRPr>
          </a:p>
        </p:txBody>
      </p:sp>
    </p:spTree>
    <p:extLst>
      <p:ext uri="{BB962C8B-B14F-4D97-AF65-F5344CB8AC3E}">
        <p14:creationId xmlns:p14="http://schemas.microsoft.com/office/powerpoint/2010/main" xmlns="" val="290353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bwMode="auto">
          <a:xfrm>
            <a:off x="215900" y="476672"/>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spcBef>
                <a:spcPct val="0"/>
              </a:spcBef>
              <a:spcAft>
                <a:spcPct val="0"/>
              </a:spcAft>
            </a:pPr>
            <a:r>
              <a:rPr lang="en-US" altLang="zh-CN" sz="2600" b="1" dirty="0" smtClean="0">
                <a:solidFill>
                  <a:schemeClr val="tx2"/>
                </a:solidFill>
                <a:latin typeface="Times New Roman" panose="02020603050405020304" pitchFamily="18" charset="0"/>
                <a:ea typeface="+mj-ea"/>
                <a:cs typeface="+mj-cs"/>
              </a:rPr>
              <a:t>3. </a:t>
            </a:r>
            <a:r>
              <a:rPr lang="zh-CN" altLang="en-US" sz="2600" b="1" dirty="0" smtClean="0">
                <a:solidFill>
                  <a:schemeClr val="tx2"/>
                </a:solidFill>
                <a:latin typeface="Times New Roman" panose="02020603050405020304" pitchFamily="18" charset="0"/>
                <a:ea typeface="+mj-ea"/>
                <a:cs typeface="+mj-cs"/>
              </a:rPr>
              <a:t>中国节能和减排</a:t>
            </a:r>
            <a:r>
              <a:rPr lang="en-US" altLang="zh-CN" sz="2600" b="1" dirty="0" smtClean="0">
                <a:solidFill>
                  <a:schemeClr val="tx2"/>
                </a:solidFill>
                <a:latin typeface="Times New Roman" panose="02020603050405020304" pitchFamily="18" charset="0"/>
                <a:ea typeface="+mj-ea"/>
                <a:cs typeface="+mj-cs"/>
              </a:rPr>
              <a:t>CO</a:t>
            </a:r>
            <a:r>
              <a:rPr lang="en-US" altLang="zh-CN" sz="2600" b="1" baseline="-25000" dirty="0" smtClean="0">
                <a:solidFill>
                  <a:schemeClr val="tx2"/>
                </a:solidFill>
                <a:latin typeface="Times New Roman" panose="02020603050405020304" pitchFamily="18" charset="0"/>
                <a:ea typeface="+mj-ea"/>
                <a:cs typeface="+mj-cs"/>
              </a:rPr>
              <a:t>2</a:t>
            </a:r>
            <a:r>
              <a:rPr lang="zh-CN" altLang="en-US" sz="2600" b="1" dirty="0" smtClean="0">
                <a:solidFill>
                  <a:schemeClr val="tx2"/>
                </a:solidFill>
                <a:latin typeface="Times New Roman" panose="02020603050405020304" pitchFamily="18" charset="0"/>
                <a:ea typeface="+mj-ea"/>
                <a:cs typeface="+mj-cs"/>
              </a:rPr>
              <a:t>取得显著成效，但由于经济快速增长，能源消费和</a:t>
            </a:r>
            <a:r>
              <a:rPr lang="en-US" altLang="zh-CN" sz="2600" b="1" dirty="0">
                <a:solidFill>
                  <a:schemeClr val="tx2"/>
                </a:solidFill>
                <a:latin typeface="Times New Roman" panose="02020603050405020304" pitchFamily="18" charset="0"/>
              </a:rPr>
              <a:t>CO</a:t>
            </a:r>
            <a:r>
              <a:rPr lang="en-US" altLang="zh-CN" sz="2600" b="1" baseline="-25000" dirty="0">
                <a:solidFill>
                  <a:schemeClr val="tx2"/>
                </a:solidFill>
                <a:latin typeface="Times New Roman" panose="02020603050405020304" pitchFamily="18" charset="0"/>
              </a:rPr>
              <a:t>2</a:t>
            </a:r>
            <a:r>
              <a:rPr lang="zh-CN" altLang="en-US" sz="2600" b="1" dirty="0" smtClean="0">
                <a:solidFill>
                  <a:schemeClr val="tx2"/>
                </a:solidFill>
                <a:latin typeface="Times New Roman" panose="02020603050405020304" pitchFamily="18" charset="0"/>
                <a:ea typeface="+mj-ea"/>
                <a:cs typeface="+mj-cs"/>
              </a:rPr>
              <a:t>排放仍呈快速增长趋势</a:t>
            </a:r>
            <a:endParaRPr lang="en-US" altLang="zh-CN" sz="2600" b="1" dirty="0" smtClean="0">
              <a:solidFill>
                <a:schemeClr val="tx2"/>
              </a:solidFill>
              <a:latin typeface="Times New Roman" panose="02020603050405020304" pitchFamily="18" charset="0"/>
              <a:ea typeface="+mj-ea"/>
              <a:cs typeface="+mj-cs"/>
            </a:endParaRPr>
          </a:p>
          <a:p>
            <a:pPr fontAlgn="base">
              <a:spcBef>
                <a:spcPct val="0"/>
              </a:spcBef>
              <a:spcAft>
                <a:spcPct val="0"/>
              </a:spcAft>
            </a:pPr>
            <a:r>
              <a:rPr lang="en-US" altLang="zh-CN" sz="2200" b="1" dirty="0" smtClean="0">
                <a:solidFill>
                  <a:schemeClr val="tx2"/>
                </a:solidFill>
                <a:latin typeface="Times New Roman" panose="02020603050405020304" pitchFamily="18" charset="0"/>
              </a:rPr>
              <a:t>China </a:t>
            </a:r>
            <a:r>
              <a:rPr lang="en-US" altLang="zh-CN" sz="2200" b="1" dirty="0">
                <a:solidFill>
                  <a:schemeClr val="tx2"/>
                </a:solidFill>
                <a:latin typeface="Times New Roman" panose="02020603050405020304" pitchFamily="18" charset="0"/>
              </a:rPr>
              <a:t>has made great achievement in energy saving and CO</a:t>
            </a:r>
            <a:r>
              <a:rPr lang="en-US" altLang="zh-CN" sz="2200" b="1" baseline="-25000" dirty="0">
                <a:solidFill>
                  <a:schemeClr val="tx2"/>
                </a:solidFill>
                <a:latin typeface="Times New Roman" panose="02020603050405020304" pitchFamily="18" charset="0"/>
              </a:rPr>
              <a:t>2 </a:t>
            </a:r>
            <a:r>
              <a:rPr lang="en-US" altLang="zh-CN" sz="2200" b="1" dirty="0">
                <a:solidFill>
                  <a:schemeClr val="tx2"/>
                </a:solidFill>
                <a:latin typeface="Times New Roman" panose="02020603050405020304" pitchFamily="18" charset="0"/>
              </a:rPr>
              <a:t>emissions reduction. However, the energy consumption and CO</a:t>
            </a:r>
            <a:r>
              <a:rPr lang="en-US" altLang="zh-CN" sz="2200" b="1" baseline="-25000" dirty="0">
                <a:solidFill>
                  <a:schemeClr val="tx2"/>
                </a:solidFill>
                <a:latin typeface="Times New Roman" panose="02020603050405020304" pitchFamily="18" charset="0"/>
              </a:rPr>
              <a:t>2  </a:t>
            </a:r>
            <a:r>
              <a:rPr lang="en-US" altLang="zh-CN" sz="2200" b="1" dirty="0">
                <a:solidFill>
                  <a:schemeClr val="tx2"/>
                </a:solidFill>
                <a:latin typeface="Times New Roman" panose="02020603050405020304" pitchFamily="18" charset="0"/>
              </a:rPr>
              <a:t>emissions are still on the rise due to the fast economic growth.</a:t>
            </a:r>
          </a:p>
          <a:p>
            <a:pPr fontAlgn="base">
              <a:spcBef>
                <a:spcPct val="0"/>
              </a:spcBef>
              <a:spcAft>
                <a:spcPct val="0"/>
              </a:spcAft>
            </a:pPr>
            <a:endParaRPr lang="en-US" altLang="zh-CN" sz="2200" b="1" dirty="0">
              <a:solidFill>
                <a:schemeClr val="tx2"/>
              </a:solidFill>
              <a:latin typeface="Times New Roman" panose="02020603050405020304" pitchFamily="18" charset="0"/>
              <a:ea typeface="+mj-ea"/>
              <a:cs typeface="+mj-cs"/>
            </a:endParaRPr>
          </a:p>
        </p:txBody>
      </p:sp>
      <p:sp>
        <p:nvSpPr>
          <p:cNvPr id="6" name="Rectangle 3"/>
          <p:cNvSpPr txBox="1">
            <a:spLocks noChangeArrowheads="1"/>
          </p:cNvSpPr>
          <p:nvPr/>
        </p:nvSpPr>
        <p:spPr>
          <a:xfrm>
            <a:off x="251520" y="4005064"/>
            <a:ext cx="6264696" cy="2376265"/>
          </a:xfrm>
          <a:prstGeom prst="rect">
            <a:avLst/>
          </a:prstGeom>
        </p:spPr>
        <p:txBody>
          <a:bodyPr/>
          <a:lstStyle>
            <a:lvl1pPr marL="342900" indent="-342900" algn="l" rtl="0" eaLnBrk="1" fontAlgn="base" hangingPunct="1">
              <a:lnSpc>
                <a:spcPct val="120000"/>
              </a:lnSpc>
              <a:spcBef>
                <a:spcPct val="20000"/>
              </a:spcBef>
              <a:spcAft>
                <a:spcPct val="0"/>
              </a:spcAft>
              <a:buClr>
                <a:schemeClr val="bg2"/>
              </a:buClr>
              <a:buSzPct val="75000"/>
              <a:buFont typeface="Wingdings" pitchFamily="2" charset="2"/>
              <a:buChar char="p"/>
              <a:defRPr sz="2200">
                <a:solidFill>
                  <a:schemeClr val="tx1"/>
                </a:solidFill>
                <a:latin typeface="幼圆" pitchFamily="49" charset="-122"/>
                <a:ea typeface="幼圆" pitchFamily="49" charset="-122"/>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1800">
                <a:solidFill>
                  <a:schemeClr val="tx1"/>
                </a:solidFill>
                <a:latin typeface="华文楷体" pitchFamily="2" charset="-122"/>
                <a:ea typeface="华文楷体" pitchFamily="2" charset="-122"/>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ea typeface="+mn-ea"/>
              </a:defRPr>
            </a:lvl3pPr>
            <a:lvl4pPr marL="1600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ea typeface="+mn-ea"/>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ea typeface="+mn-ea"/>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defRPr>
            </a:lvl9pPr>
          </a:lstStyle>
          <a:p>
            <a:pPr>
              <a:spcBef>
                <a:spcPct val="30000"/>
              </a:spcBef>
            </a:pPr>
            <a:r>
              <a:rPr lang="zh-CN" altLang="en-US" sz="1800" dirty="0" smtClean="0">
                <a:latin typeface="Times New Roman" panose="02020603050405020304" pitchFamily="18" charset="0"/>
              </a:rPr>
              <a:t>但同期能源消费总量增</a:t>
            </a:r>
            <a:r>
              <a:rPr lang="en-US" altLang="zh-CN" sz="1800" dirty="0" smtClean="0">
                <a:latin typeface="Times New Roman" panose="02020603050405020304" pitchFamily="18" charset="0"/>
              </a:rPr>
              <a:t>3.6</a:t>
            </a:r>
            <a:r>
              <a:rPr lang="zh-CN" altLang="en-US" sz="1800" dirty="0" smtClean="0">
                <a:latin typeface="Times New Roman" panose="02020603050405020304" pitchFamily="18" charset="0"/>
              </a:rPr>
              <a:t>倍，</a:t>
            </a:r>
            <a:r>
              <a:rPr lang="en-US" altLang="zh-CN" sz="1800" dirty="0" smtClean="0">
                <a:latin typeface="Times New Roman" panose="02020603050405020304" pitchFamily="18" charset="0"/>
              </a:rPr>
              <a:t>2012</a:t>
            </a:r>
            <a:r>
              <a:rPr lang="zh-CN" altLang="en-US" sz="1800" dirty="0" smtClean="0">
                <a:latin typeface="Times New Roman" panose="02020603050405020304" pitchFamily="18" charset="0"/>
              </a:rPr>
              <a:t>年能源总消费</a:t>
            </a:r>
            <a:r>
              <a:rPr lang="en-US" altLang="zh-CN" sz="1800" dirty="0" smtClean="0">
                <a:latin typeface="Times New Roman" panose="02020603050405020304" pitchFamily="18" charset="0"/>
              </a:rPr>
              <a:t>36.17</a:t>
            </a:r>
            <a:r>
              <a:rPr lang="zh-CN" altLang="en-US" sz="1800" dirty="0" smtClean="0">
                <a:latin typeface="Times New Roman" panose="02020603050405020304" pitchFamily="18" charset="0"/>
              </a:rPr>
              <a:t>亿</a:t>
            </a:r>
            <a:r>
              <a:rPr lang="en-US" altLang="zh-CN" sz="1800" dirty="0" err="1" smtClean="0">
                <a:latin typeface="Times New Roman" panose="02020603050405020304" pitchFamily="18" charset="0"/>
              </a:rPr>
              <a:t>tce</a:t>
            </a:r>
            <a:r>
              <a:rPr lang="zh-CN" altLang="en-US" sz="1800" dirty="0" smtClean="0">
                <a:latin typeface="Times New Roman" panose="02020603050405020304" pitchFamily="18" charset="0"/>
              </a:rPr>
              <a:t>，已达世界能源消费量的</a:t>
            </a:r>
            <a:r>
              <a:rPr lang="en-US" altLang="zh-CN" sz="1800" dirty="0" smtClean="0">
                <a:latin typeface="Times New Roman" panose="02020603050405020304" pitchFamily="18" charset="0"/>
              </a:rPr>
              <a:t>20%</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CO</a:t>
            </a:r>
            <a:r>
              <a:rPr lang="en-US" altLang="zh-CN" sz="1800" baseline="-25000" dirty="0" smtClean="0">
                <a:latin typeface="Times New Roman" panose="02020603050405020304" pitchFamily="18" charset="0"/>
              </a:rPr>
              <a:t>2</a:t>
            </a:r>
            <a:r>
              <a:rPr lang="zh-CN" altLang="en-US" sz="1800" dirty="0" smtClean="0">
                <a:latin typeface="Times New Roman" panose="02020603050405020304" pitchFamily="18" charset="0"/>
              </a:rPr>
              <a:t>排放总量占世界近</a:t>
            </a:r>
            <a:r>
              <a:rPr lang="en-US" altLang="zh-CN" sz="1800" dirty="0" smtClean="0">
                <a:latin typeface="Times New Roman" panose="02020603050405020304" pitchFamily="18" charset="0"/>
              </a:rPr>
              <a:t>1/4</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2005-2012</a:t>
            </a:r>
            <a:r>
              <a:rPr lang="zh-CN" altLang="en-US" sz="1800" dirty="0" smtClean="0">
                <a:latin typeface="Times New Roman" panose="02020603050405020304" pitchFamily="18" charset="0"/>
              </a:rPr>
              <a:t>年新增</a:t>
            </a:r>
            <a:r>
              <a:rPr lang="en-US" altLang="zh-CN" sz="1800" dirty="0" smtClean="0">
                <a:latin typeface="Times New Roman" panose="02020603050405020304" pitchFamily="18" charset="0"/>
              </a:rPr>
              <a:t>CO</a:t>
            </a:r>
            <a:r>
              <a:rPr lang="en-US" altLang="zh-CN" sz="1800" baseline="-25000" dirty="0" smtClean="0">
                <a:latin typeface="Times New Roman" panose="02020603050405020304" pitchFamily="18" charset="0"/>
              </a:rPr>
              <a:t>2</a:t>
            </a:r>
            <a:r>
              <a:rPr lang="zh-CN" altLang="en-US" sz="1800" dirty="0" smtClean="0">
                <a:latin typeface="Times New Roman" panose="02020603050405020304" pitchFamily="18" charset="0"/>
              </a:rPr>
              <a:t>排放占世界增量的约</a:t>
            </a:r>
            <a:r>
              <a:rPr lang="en-US" altLang="zh-CN" sz="1800" dirty="0" smtClean="0">
                <a:latin typeface="Times New Roman" panose="02020603050405020304" pitchFamily="18" charset="0"/>
              </a:rPr>
              <a:t>60%</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365125" indent="0">
              <a:spcBef>
                <a:spcPct val="30000"/>
              </a:spcBef>
              <a:buNone/>
            </a:pPr>
            <a:r>
              <a:rPr lang="en-US" altLang="zh-CN" sz="1600" dirty="0">
                <a:latin typeface="Times New Roman" panose="02020603050405020304" pitchFamily="18" charset="0"/>
              </a:rPr>
              <a:t>During the same period of time, the total amount of energy consumption increased by </a:t>
            </a:r>
            <a:r>
              <a:rPr lang="en-US" altLang="zh-CN" sz="1600" dirty="0" smtClean="0">
                <a:latin typeface="Times New Roman" panose="02020603050405020304" pitchFamily="18" charset="0"/>
              </a:rPr>
              <a:t>3.6 </a:t>
            </a:r>
            <a:r>
              <a:rPr lang="en-US" altLang="zh-CN" sz="1600" dirty="0">
                <a:latin typeface="Times New Roman" panose="02020603050405020304" pitchFamily="18" charset="0"/>
              </a:rPr>
              <a:t>times, making up for 20% of the world energy consumption by reaching </a:t>
            </a:r>
            <a:r>
              <a:rPr lang="en-US" altLang="zh-CN" sz="1600" dirty="0" smtClean="0">
                <a:latin typeface="Times New Roman" panose="02020603050405020304" pitchFamily="18" charset="0"/>
              </a:rPr>
              <a:t>3.6 </a:t>
            </a:r>
            <a:r>
              <a:rPr lang="en-US" altLang="zh-CN" sz="1600" dirty="0">
                <a:latin typeface="Times New Roman" panose="02020603050405020304" pitchFamily="18" charset="0"/>
              </a:rPr>
              <a:t>billion </a:t>
            </a:r>
            <a:r>
              <a:rPr lang="en-US" altLang="zh-CN" sz="1600" dirty="0" err="1">
                <a:latin typeface="Times New Roman" panose="02020603050405020304" pitchFamily="18" charset="0"/>
              </a:rPr>
              <a:t>tce</a:t>
            </a:r>
            <a:r>
              <a:rPr lang="en-US" altLang="zh-CN" sz="1600" dirty="0">
                <a:latin typeface="Times New Roman" panose="02020603050405020304" pitchFamily="18" charset="0"/>
              </a:rPr>
              <a:t>. In </a:t>
            </a:r>
            <a:r>
              <a:rPr lang="en-US" altLang="zh-CN" sz="1600" dirty="0" smtClean="0">
                <a:latin typeface="Times New Roman" panose="02020603050405020304" pitchFamily="18" charset="0"/>
              </a:rPr>
              <a:t>2012, </a:t>
            </a:r>
            <a:r>
              <a:rPr lang="en-US" altLang="zh-CN" sz="1600" dirty="0">
                <a:latin typeface="Times New Roman" panose="02020603050405020304" pitchFamily="18" charset="0"/>
              </a:rPr>
              <a:t>CO</a:t>
            </a:r>
            <a:r>
              <a:rPr lang="en-US" altLang="zh-CN" sz="1600" baseline="-25000" dirty="0">
                <a:latin typeface="Times New Roman" panose="02020603050405020304" pitchFamily="18" charset="0"/>
              </a:rPr>
              <a:t>2</a:t>
            </a:r>
            <a:r>
              <a:rPr lang="en-US" altLang="zh-CN" sz="1600" dirty="0">
                <a:latin typeface="Times New Roman" panose="02020603050405020304" pitchFamily="18" charset="0"/>
              </a:rPr>
              <a:t> emissions accounted for approximately one quarter of the world total emissions; the increased emissions from 2005 to </a:t>
            </a:r>
            <a:r>
              <a:rPr lang="en-US" altLang="zh-CN" sz="1600" dirty="0" smtClean="0">
                <a:latin typeface="Times New Roman" panose="02020603050405020304" pitchFamily="18" charset="0"/>
              </a:rPr>
              <a:t>2012 </a:t>
            </a:r>
            <a:r>
              <a:rPr lang="en-US" altLang="zh-CN" sz="1600" dirty="0">
                <a:latin typeface="Times New Roman" panose="02020603050405020304" pitchFamily="18" charset="0"/>
              </a:rPr>
              <a:t>made up for nearly 60% of the total increase all over the world. </a:t>
            </a:r>
            <a:endParaRPr lang="zh-CN" altLang="en-US" sz="1600" dirty="0" smtClean="0">
              <a:latin typeface="Times New Roman" panose="02020603050405020304" pitchFamily="18" charset="0"/>
            </a:endParaRPr>
          </a:p>
        </p:txBody>
      </p:sp>
      <p:sp>
        <p:nvSpPr>
          <p:cNvPr id="14" name="Rectangle 11"/>
          <p:cNvSpPr>
            <a:spLocks/>
          </p:cNvSpPr>
          <p:nvPr/>
        </p:nvSpPr>
        <p:spPr bwMode="auto">
          <a:xfrm>
            <a:off x="251520" y="2132855"/>
            <a:ext cx="8741008" cy="24119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p>
            <a:pPr marL="342900" indent="-342900" eaLnBrk="1" hangingPunct="1">
              <a:lnSpc>
                <a:spcPct val="120000"/>
              </a:lnSpc>
              <a:spcBef>
                <a:spcPct val="30000"/>
              </a:spcBef>
              <a:buClr>
                <a:schemeClr val="bg2"/>
              </a:buClr>
              <a:buSzPct val="75000"/>
              <a:buFont typeface="Wingdings" pitchFamily="2" charset="2"/>
              <a:buChar char="p"/>
            </a:pPr>
            <a:r>
              <a:rPr lang="zh-CN" altLang="en-US" dirty="0">
                <a:latin typeface="Times New Roman" panose="02020603050405020304" pitchFamily="18" charset="0"/>
                <a:ea typeface="幼圆" pitchFamily="49" charset="-122"/>
              </a:rPr>
              <a:t>从</a:t>
            </a:r>
            <a:r>
              <a:rPr lang="en-US" altLang="zh-CN" dirty="0" smtClean="0">
                <a:latin typeface="Times New Roman" panose="02020603050405020304" pitchFamily="18" charset="0"/>
                <a:ea typeface="幼圆" pitchFamily="49" charset="-122"/>
              </a:rPr>
              <a:t>1990-2012</a:t>
            </a:r>
            <a:r>
              <a:rPr lang="zh-CN" altLang="en-US" dirty="0" smtClean="0">
                <a:latin typeface="Times New Roman" panose="02020603050405020304" pitchFamily="18" charset="0"/>
                <a:ea typeface="幼圆" pitchFamily="49" charset="-122"/>
              </a:rPr>
              <a:t>年</a:t>
            </a:r>
            <a:r>
              <a:rPr lang="zh-CN" altLang="en-US" dirty="0">
                <a:latin typeface="Times New Roman" panose="02020603050405020304" pitchFamily="18" charset="0"/>
                <a:ea typeface="幼圆" pitchFamily="49" charset="-122"/>
              </a:rPr>
              <a:t>，</a:t>
            </a:r>
            <a:r>
              <a:rPr lang="en-US" altLang="zh-CN" dirty="0">
                <a:latin typeface="Times New Roman" panose="02020603050405020304" pitchFamily="18" charset="0"/>
                <a:ea typeface="幼圆" pitchFamily="49" charset="-122"/>
              </a:rPr>
              <a:t>GDP</a:t>
            </a:r>
            <a:r>
              <a:rPr lang="zh-CN" altLang="en-US" dirty="0">
                <a:latin typeface="Times New Roman" panose="02020603050405020304" pitchFamily="18" charset="0"/>
                <a:ea typeface="幼圆" pitchFamily="49" charset="-122"/>
              </a:rPr>
              <a:t>增长</a:t>
            </a:r>
            <a:r>
              <a:rPr lang="en-US" altLang="zh-CN" dirty="0" smtClean="0">
                <a:latin typeface="Times New Roman" panose="02020603050405020304" pitchFamily="18" charset="0"/>
                <a:ea typeface="幼圆" pitchFamily="49" charset="-122"/>
              </a:rPr>
              <a:t>8.6</a:t>
            </a:r>
            <a:r>
              <a:rPr lang="zh-CN" altLang="en-US" dirty="0" smtClean="0">
                <a:latin typeface="Times New Roman" panose="02020603050405020304" pitchFamily="18" charset="0"/>
                <a:ea typeface="幼圆" pitchFamily="49" charset="-122"/>
              </a:rPr>
              <a:t>倍</a:t>
            </a:r>
            <a:r>
              <a:rPr lang="zh-CN" altLang="en-US" dirty="0">
                <a:latin typeface="Times New Roman" panose="02020603050405020304" pitchFamily="18" charset="0"/>
                <a:ea typeface="幼圆" pitchFamily="49" charset="-122"/>
              </a:rPr>
              <a:t>，人均</a:t>
            </a:r>
            <a:r>
              <a:rPr lang="en-US" altLang="zh-CN" dirty="0">
                <a:latin typeface="Times New Roman" panose="02020603050405020304" pitchFamily="18" charset="0"/>
                <a:ea typeface="幼圆" pitchFamily="49" charset="-122"/>
              </a:rPr>
              <a:t>GDP</a:t>
            </a:r>
            <a:r>
              <a:rPr lang="zh-CN" altLang="en-US" dirty="0">
                <a:latin typeface="Times New Roman" panose="02020603050405020304" pitchFamily="18" charset="0"/>
                <a:ea typeface="幼圆" pitchFamily="49" charset="-122"/>
              </a:rPr>
              <a:t>由</a:t>
            </a:r>
            <a:r>
              <a:rPr lang="en-US" altLang="zh-CN" dirty="0">
                <a:latin typeface="Times New Roman" panose="02020603050405020304" pitchFamily="18" charset="0"/>
                <a:ea typeface="幼圆" pitchFamily="49" charset="-122"/>
              </a:rPr>
              <a:t>370</a:t>
            </a:r>
            <a:r>
              <a:rPr lang="zh-CN" altLang="en-US" dirty="0">
                <a:latin typeface="Times New Roman" panose="02020603050405020304" pitchFamily="18" charset="0"/>
                <a:ea typeface="幼圆" pitchFamily="49" charset="-122"/>
              </a:rPr>
              <a:t>美元增加</a:t>
            </a:r>
            <a:r>
              <a:rPr lang="zh-CN" altLang="en-US" dirty="0" smtClean="0">
                <a:latin typeface="Times New Roman" panose="02020603050405020304" pitchFamily="18" charset="0"/>
                <a:ea typeface="幼圆" pitchFamily="49" charset="-122"/>
              </a:rPr>
              <a:t>到</a:t>
            </a:r>
            <a:r>
              <a:rPr lang="en-US" altLang="zh-CN" dirty="0" smtClean="0">
                <a:latin typeface="Times New Roman" panose="02020603050405020304" pitchFamily="18" charset="0"/>
                <a:ea typeface="幼圆" pitchFamily="49" charset="-122"/>
              </a:rPr>
              <a:t>6040</a:t>
            </a:r>
            <a:r>
              <a:rPr lang="zh-CN" altLang="en-US" dirty="0" smtClean="0">
                <a:latin typeface="Times New Roman" panose="02020603050405020304" pitchFamily="18" charset="0"/>
                <a:ea typeface="幼圆" pitchFamily="49" charset="-122"/>
              </a:rPr>
              <a:t>美元</a:t>
            </a:r>
            <a:r>
              <a:rPr lang="zh-CN" altLang="en-US" dirty="0">
                <a:latin typeface="Times New Roman" panose="02020603050405020304" pitchFamily="18" charset="0"/>
                <a:ea typeface="幼圆" pitchFamily="49" charset="-122"/>
              </a:rPr>
              <a:t>，单位</a:t>
            </a:r>
            <a:r>
              <a:rPr lang="en-US" altLang="zh-CN" dirty="0">
                <a:latin typeface="Times New Roman" panose="02020603050405020304" pitchFamily="18" charset="0"/>
                <a:ea typeface="幼圆" pitchFamily="49" charset="-122"/>
              </a:rPr>
              <a:t>GDP</a:t>
            </a:r>
            <a:r>
              <a:rPr lang="zh-CN" altLang="en-US" dirty="0">
                <a:latin typeface="Times New Roman" panose="02020603050405020304" pitchFamily="18" charset="0"/>
                <a:ea typeface="幼圆" pitchFamily="49" charset="-122"/>
              </a:rPr>
              <a:t>能源强度下降</a:t>
            </a:r>
            <a:r>
              <a:rPr lang="en-US" altLang="zh-CN" dirty="0" smtClean="0">
                <a:latin typeface="Times New Roman" panose="02020603050405020304" pitchFamily="18" charset="0"/>
                <a:ea typeface="幼圆" pitchFamily="49" charset="-122"/>
              </a:rPr>
              <a:t>57%</a:t>
            </a:r>
            <a:r>
              <a:rPr lang="zh-CN" altLang="en-US" dirty="0">
                <a:latin typeface="Times New Roman" panose="02020603050405020304" pitchFamily="18" charset="0"/>
                <a:ea typeface="幼圆" pitchFamily="49" charset="-122"/>
              </a:rPr>
              <a:t>，</a:t>
            </a:r>
            <a:r>
              <a:rPr lang="en-US" altLang="zh-CN" dirty="0">
                <a:latin typeface="Times New Roman" panose="02020603050405020304" pitchFamily="18" charset="0"/>
                <a:ea typeface="幼圆" pitchFamily="49" charset="-122"/>
              </a:rPr>
              <a:t>CO</a:t>
            </a:r>
            <a:r>
              <a:rPr lang="en-US" altLang="zh-CN" baseline="-25000" dirty="0">
                <a:latin typeface="Times New Roman" panose="02020603050405020304" pitchFamily="18" charset="0"/>
                <a:ea typeface="幼圆" pitchFamily="49" charset="-122"/>
              </a:rPr>
              <a:t>2</a:t>
            </a:r>
            <a:r>
              <a:rPr lang="zh-CN" altLang="en-US" dirty="0">
                <a:latin typeface="Times New Roman" panose="02020603050405020304" pitchFamily="18" charset="0"/>
                <a:ea typeface="幼圆" pitchFamily="49" charset="-122"/>
              </a:rPr>
              <a:t>强度</a:t>
            </a:r>
            <a:r>
              <a:rPr lang="zh-CN" altLang="en-US" dirty="0" smtClean="0">
                <a:latin typeface="Times New Roman" panose="02020603050405020304" pitchFamily="18" charset="0"/>
                <a:ea typeface="幼圆" pitchFamily="49" charset="-122"/>
              </a:rPr>
              <a:t>下降</a:t>
            </a:r>
            <a:r>
              <a:rPr lang="en-US" altLang="zh-CN" dirty="0" smtClean="0">
                <a:latin typeface="Times New Roman" panose="02020603050405020304" pitchFamily="18" charset="0"/>
                <a:ea typeface="幼圆" pitchFamily="49" charset="-122"/>
              </a:rPr>
              <a:t>60%</a:t>
            </a:r>
            <a:r>
              <a:rPr lang="zh-CN" altLang="en-US" dirty="0">
                <a:latin typeface="Times New Roman" panose="02020603050405020304" pitchFamily="18" charset="0"/>
                <a:ea typeface="幼圆" pitchFamily="49" charset="-122"/>
              </a:rPr>
              <a:t>。经济发展和节能减排均取得显著成效</a:t>
            </a:r>
            <a:r>
              <a:rPr lang="zh-CN" altLang="en-US" dirty="0" smtClean="0">
                <a:latin typeface="Times New Roman" panose="02020603050405020304" pitchFamily="18" charset="0"/>
                <a:ea typeface="幼圆" pitchFamily="49" charset="-122"/>
              </a:rPr>
              <a:t>。</a:t>
            </a:r>
            <a:endParaRPr lang="en-US" altLang="zh-CN" dirty="0" smtClean="0">
              <a:latin typeface="Times New Roman" panose="02020603050405020304" pitchFamily="18" charset="0"/>
              <a:ea typeface="幼圆" pitchFamily="49" charset="-122"/>
            </a:endParaRPr>
          </a:p>
          <a:p>
            <a:pPr marL="365125">
              <a:lnSpc>
                <a:spcPct val="120000"/>
              </a:lnSpc>
              <a:spcBef>
                <a:spcPct val="30000"/>
              </a:spcBef>
              <a:buClr>
                <a:schemeClr val="bg2"/>
              </a:buClr>
              <a:buSzPct val="75000"/>
            </a:pPr>
            <a:r>
              <a:rPr lang="en-US" altLang="zh-CN" sz="1600" dirty="0">
                <a:latin typeface="Times New Roman" panose="02020603050405020304" pitchFamily="18" charset="0"/>
                <a:ea typeface="幼圆" pitchFamily="49" charset="-122"/>
              </a:rPr>
              <a:t>From 1990 to </a:t>
            </a:r>
            <a:r>
              <a:rPr lang="en-US" altLang="zh-CN" sz="1600" dirty="0" smtClean="0">
                <a:latin typeface="Times New Roman" panose="02020603050405020304" pitchFamily="18" charset="0"/>
                <a:ea typeface="幼圆" pitchFamily="49" charset="-122"/>
              </a:rPr>
              <a:t>2012, </a:t>
            </a:r>
            <a:r>
              <a:rPr lang="en-US" altLang="zh-CN" sz="1600" dirty="0">
                <a:latin typeface="Times New Roman" panose="02020603050405020304" pitchFamily="18" charset="0"/>
                <a:ea typeface="幼圆" pitchFamily="49" charset="-122"/>
              </a:rPr>
              <a:t>China’s GDP has experienced a </a:t>
            </a:r>
            <a:r>
              <a:rPr lang="en-US" altLang="zh-CN" sz="1600" dirty="0" smtClean="0">
                <a:latin typeface="Times New Roman" panose="02020603050405020304" pitchFamily="18" charset="0"/>
                <a:ea typeface="幼圆" pitchFamily="49" charset="-122"/>
              </a:rPr>
              <a:t>8.6-fold </a:t>
            </a:r>
            <a:r>
              <a:rPr lang="en-US" altLang="zh-CN" sz="1600" dirty="0">
                <a:latin typeface="Times New Roman" panose="02020603050405020304" pitchFamily="18" charset="0"/>
                <a:ea typeface="幼圆" pitchFamily="49" charset="-122"/>
              </a:rPr>
              <a:t>increase; GDP per capita grew from 370 US dollars to </a:t>
            </a:r>
            <a:r>
              <a:rPr lang="en-US" altLang="zh-CN" sz="1600" dirty="0" smtClean="0">
                <a:latin typeface="Times New Roman" panose="02020603050405020304" pitchFamily="18" charset="0"/>
                <a:ea typeface="幼圆" pitchFamily="49" charset="-122"/>
              </a:rPr>
              <a:t>6,040 </a:t>
            </a:r>
            <a:r>
              <a:rPr lang="en-US" altLang="zh-CN" sz="1600" dirty="0">
                <a:latin typeface="Times New Roman" panose="02020603050405020304" pitchFamily="18" charset="0"/>
                <a:ea typeface="幼圆" pitchFamily="49" charset="-122"/>
              </a:rPr>
              <a:t>US dollars; energy intensity decreased by </a:t>
            </a:r>
            <a:r>
              <a:rPr lang="en-US" altLang="zh-CN" sz="1600" dirty="0" smtClean="0">
                <a:latin typeface="Times New Roman" panose="02020603050405020304" pitchFamily="18" charset="0"/>
                <a:ea typeface="幼圆" pitchFamily="49" charset="-122"/>
              </a:rPr>
              <a:t>57%; </a:t>
            </a:r>
            <a:r>
              <a:rPr lang="en-US" altLang="zh-CN" sz="1600" dirty="0">
                <a:latin typeface="Times New Roman" panose="02020603050405020304" pitchFamily="18" charset="0"/>
                <a:ea typeface="幼圆" pitchFamily="49" charset="-122"/>
              </a:rPr>
              <a:t>and carbon intensity has reduced by </a:t>
            </a:r>
            <a:r>
              <a:rPr lang="en-US" altLang="zh-CN" sz="1600" dirty="0" smtClean="0">
                <a:latin typeface="Times New Roman" panose="02020603050405020304" pitchFamily="18" charset="0"/>
                <a:ea typeface="幼圆" pitchFamily="49" charset="-122"/>
              </a:rPr>
              <a:t>60%. </a:t>
            </a:r>
            <a:r>
              <a:rPr lang="en-US" altLang="zh-CN" sz="1600" dirty="0">
                <a:latin typeface="Times New Roman" panose="02020603050405020304" pitchFamily="18" charset="0"/>
                <a:ea typeface="幼圆" pitchFamily="49" charset="-122"/>
              </a:rPr>
              <a:t>Much has been accomplished in both economic growth and energy saving and emissions reduction</a:t>
            </a:r>
            <a:r>
              <a:rPr lang="en-US" altLang="zh-CN" sz="1600" dirty="0" smtClean="0">
                <a:latin typeface="Times New Roman" panose="02020603050405020304" pitchFamily="18" charset="0"/>
                <a:ea typeface="幼圆" pitchFamily="49" charset="-122"/>
              </a:rPr>
              <a:t>.</a:t>
            </a:r>
            <a:endParaRPr lang="en-US" altLang="zh-CN" dirty="0">
              <a:latin typeface="Times New Roman" panose="02020603050405020304" pitchFamily="18" charset="0"/>
              <a:ea typeface="幼圆" pitchFamily="49" charset="-122"/>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4544778"/>
            <a:ext cx="2326952" cy="1799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173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内容占位符 2"/>
          <p:cNvSpPr>
            <a:spLocks noGrp="1"/>
          </p:cNvSpPr>
          <p:nvPr>
            <p:ph idx="4294967295"/>
          </p:nvPr>
        </p:nvSpPr>
        <p:spPr>
          <a:xfrm>
            <a:off x="247252" y="2145953"/>
            <a:ext cx="7133060" cy="3443287"/>
          </a:xfrm>
        </p:spPr>
        <p:txBody>
          <a:bodyPr/>
          <a:lstStyle/>
          <a:p>
            <a:pPr>
              <a:spcBef>
                <a:spcPct val="30000"/>
              </a:spcBef>
            </a:pPr>
            <a:r>
              <a:rPr lang="zh-CN" altLang="en-US" sz="2000" dirty="0" smtClean="0">
                <a:latin typeface="Times New Roman" panose="02020603050405020304" pitchFamily="18" charset="0"/>
              </a:rPr>
              <a:t>“十一五”期间，淘汰落后产能，炼铁</a:t>
            </a:r>
            <a:r>
              <a:rPr lang="en-US" altLang="zh-CN" sz="2000" dirty="0" smtClean="0">
                <a:latin typeface="Times New Roman" panose="02020603050405020304" pitchFamily="18" charset="0"/>
              </a:rPr>
              <a:t>1.1</a:t>
            </a:r>
            <a:r>
              <a:rPr lang="zh-CN" altLang="en-US" sz="2000" dirty="0" smtClean="0">
                <a:latin typeface="Times New Roman" panose="02020603050405020304" pitchFamily="18" charset="0"/>
              </a:rPr>
              <a:t>亿吨，炼钢</a:t>
            </a:r>
            <a:r>
              <a:rPr lang="en-US" altLang="zh-CN" sz="2000" dirty="0" smtClean="0">
                <a:latin typeface="Times New Roman" panose="02020603050405020304" pitchFamily="18" charset="0"/>
              </a:rPr>
              <a:t>0.6</a:t>
            </a:r>
            <a:r>
              <a:rPr lang="zh-CN" altLang="en-US" sz="2000" dirty="0" smtClean="0">
                <a:latin typeface="Times New Roman" panose="02020603050405020304" pitchFamily="18" charset="0"/>
              </a:rPr>
              <a:t>亿吨，水泥</a:t>
            </a:r>
            <a:r>
              <a:rPr lang="en-US" altLang="zh-CN" sz="2000" dirty="0" smtClean="0">
                <a:latin typeface="Times New Roman" panose="02020603050405020304" pitchFamily="18" charset="0"/>
              </a:rPr>
              <a:t>3.3</a:t>
            </a:r>
            <a:r>
              <a:rPr lang="zh-CN" altLang="en-US" sz="2000" dirty="0" smtClean="0">
                <a:latin typeface="Times New Roman" panose="02020603050405020304" pitchFamily="18" charset="0"/>
              </a:rPr>
              <a:t>亿吨，火电机组</a:t>
            </a:r>
            <a:r>
              <a:rPr lang="en-US" altLang="zh-CN" sz="2000" dirty="0" smtClean="0">
                <a:latin typeface="Times New Roman" panose="02020603050405020304" pitchFamily="18" charset="0"/>
              </a:rPr>
              <a:t>7200</a:t>
            </a:r>
            <a:r>
              <a:rPr lang="zh-CN" altLang="en-US" sz="2000" dirty="0" smtClean="0">
                <a:latin typeface="Times New Roman" panose="02020603050405020304" pitchFamily="18" charset="0"/>
              </a:rPr>
              <a:t>多万千万。钢、水泥、原铝单位产品能耗分别下降</a:t>
            </a:r>
            <a:r>
              <a:rPr lang="en-US" altLang="zh-CN" sz="2000" dirty="0" smtClean="0">
                <a:latin typeface="Times New Roman" panose="02020603050405020304" pitchFamily="18" charset="0"/>
              </a:rPr>
              <a:t>12.5%,12.0%</a:t>
            </a:r>
            <a:r>
              <a:rPr lang="zh-CN" altLang="en-US" sz="2000" dirty="0" smtClean="0">
                <a:latin typeface="Times New Roman" panose="02020603050405020304" pitchFamily="18" charset="0"/>
              </a:rPr>
              <a:t>和</a:t>
            </a:r>
            <a:r>
              <a:rPr lang="en-US" altLang="zh-CN" sz="2000" dirty="0" smtClean="0">
                <a:latin typeface="Times New Roman" panose="02020603050405020304" pitchFamily="18" charset="0"/>
              </a:rPr>
              <a:t>15.2%</a:t>
            </a:r>
            <a:r>
              <a:rPr lang="zh-CN" altLang="en-US" sz="2000" dirty="0" smtClean="0">
                <a:latin typeface="Times New Roman" panose="02020603050405020304" pitchFamily="18" charset="0"/>
              </a:rPr>
              <a:t>，煤电站供电煤耗达</a:t>
            </a:r>
            <a:r>
              <a:rPr lang="en-US" altLang="zh-CN" sz="2000" dirty="0" smtClean="0">
                <a:latin typeface="Times New Roman" panose="02020603050405020304" pitchFamily="18" charset="0"/>
              </a:rPr>
              <a:t>335gce/kwh</a:t>
            </a:r>
            <a:r>
              <a:rPr lang="zh-CN" altLang="en-US" sz="2000" dirty="0" smtClean="0">
                <a:latin typeface="Times New Roman" panose="02020603050405020304" pitchFamily="18" charset="0"/>
              </a:rPr>
              <a:t>，效率已达世界先进水平。</a:t>
            </a:r>
            <a:endParaRPr lang="en-US" altLang="zh-CN" sz="2000" dirty="0" smtClean="0">
              <a:latin typeface="Times New Roman" panose="02020603050405020304" pitchFamily="18" charset="0"/>
            </a:endParaRPr>
          </a:p>
          <a:p>
            <a:pPr marL="365125" indent="0">
              <a:spcBef>
                <a:spcPct val="30000"/>
              </a:spcBef>
              <a:buNone/>
            </a:pPr>
            <a:r>
              <a:rPr lang="en-US" altLang="zh-CN" sz="1800" dirty="0">
                <a:latin typeface="Times New Roman" panose="02020603050405020304" pitchFamily="18" charset="0"/>
              </a:rPr>
              <a:t>During the 11th Five-Year Plan period, substantial low energy efficient production capacities were phased out by the Government, including 110 million tons of iron-refining, 60 million tons of steel-refining, 330 million tons of cement, and more than 72 GW of thermal power. The energy use per unit of steel, cement and primary aluminum decreased by 12.5%, 12.0% and 15.2% respectively. The energy use of electricity generation in coal-fired plants reached 335 </a:t>
            </a:r>
            <a:r>
              <a:rPr lang="en-US" altLang="zh-CN" sz="1800" dirty="0" err="1">
                <a:latin typeface="Times New Roman" panose="02020603050405020304" pitchFamily="18" charset="0"/>
              </a:rPr>
              <a:t>gce</a:t>
            </a:r>
            <a:r>
              <a:rPr lang="en-US" altLang="zh-CN" sz="1800" dirty="0">
                <a:latin typeface="Times New Roman" panose="02020603050405020304" pitchFamily="18" charset="0"/>
              </a:rPr>
              <a:t>/kWh, which was close to the world top level. </a:t>
            </a:r>
          </a:p>
          <a:p>
            <a:pPr>
              <a:spcBef>
                <a:spcPct val="30000"/>
              </a:spcBef>
            </a:pPr>
            <a:endParaRPr lang="en-US" altLang="zh-CN" sz="1800" dirty="0" smtClean="0">
              <a:latin typeface="Times New Roman" panose="02020603050405020304" pitchFamily="18" charset="0"/>
            </a:endParaRPr>
          </a:p>
        </p:txBody>
      </p:sp>
      <p:sp>
        <p:nvSpPr>
          <p:cNvPr id="5123" name="标题 1"/>
          <p:cNvSpPr txBox="1">
            <a:spLocks/>
          </p:cNvSpPr>
          <p:nvPr/>
        </p:nvSpPr>
        <p:spPr bwMode="auto">
          <a:xfrm>
            <a:off x="215900" y="620415"/>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lnSpc>
                <a:spcPct val="110000"/>
              </a:lnSpc>
              <a:spcBef>
                <a:spcPct val="0"/>
              </a:spcBef>
            </a:pPr>
            <a:r>
              <a:rPr lang="en-US" altLang="zh-CN" sz="2600" b="1" dirty="0" smtClean="0">
                <a:solidFill>
                  <a:schemeClr val="tx2"/>
                </a:solidFill>
                <a:latin typeface="Times New Roman" panose="02020603050405020304" pitchFamily="18" charset="0"/>
                <a:ea typeface="+mj-ea"/>
                <a:cs typeface="+mj-cs"/>
              </a:rPr>
              <a:t>4. </a:t>
            </a:r>
            <a:r>
              <a:rPr lang="zh-CN" altLang="en-US" sz="2600" b="1" dirty="0" smtClean="0">
                <a:solidFill>
                  <a:schemeClr val="tx2"/>
                </a:solidFill>
                <a:latin typeface="Times New Roman" panose="02020603050405020304" pitchFamily="18" charset="0"/>
                <a:ea typeface="+mj-ea"/>
                <a:cs typeface="+mj-cs"/>
              </a:rPr>
              <a:t>中国大力推广先进节能技术，能效迅速提高，但单位</a:t>
            </a:r>
            <a:r>
              <a:rPr lang="en-US" altLang="zh-CN" sz="2600" b="1" dirty="0" smtClean="0">
                <a:solidFill>
                  <a:schemeClr val="tx2"/>
                </a:solidFill>
                <a:latin typeface="Times New Roman" panose="02020603050405020304" pitchFamily="18" charset="0"/>
                <a:ea typeface="+mj-ea"/>
                <a:cs typeface="+mj-cs"/>
              </a:rPr>
              <a:t>GDP</a:t>
            </a:r>
            <a:r>
              <a:rPr lang="zh-CN" altLang="en-US" sz="2600" b="1" dirty="0" smtClean="0">
                <a:solidFill>
                  <a:schemeClr val="tx2"/>
                </a:solidFill>
                <a:latin typeface="Times New Roman" panose="02020603050405020304" pitchFamily="18" charset="0"/>
                <a:ea typeface="+mj-ea"/>
                <a:cs typeface="+mj-cs"/>
              </a:rPr>
              <a:t>能耗仍处于较高水平</a:t>
            </a:r>
            <a:r>
              <a:rPr lang="en-US" altLang="zh-CN" sz="2600" b="1" dirty="0" smtClean="0">
                <a:solidFill>
                  <a:schemeClr val="tx2"/>
                </a:solidFill>
                <a:latin typeface="Times New Roman" panose="02020603050405020304" pitchFamily="18" charset="0"/>
                <a:ea typeface="+mj-ea"/>
                <a:cs typeface="+mj-cs"/>
              </a:rPr>
              <a:t>(1)</a:t>
            </a:r>
          </a:p>
          <a:p>
            <a:pPr fontAlgn="base">
              <a:lnSpc>
                <a:spcPct val="110000"/>
              </a:lnSpc>
              <a:spcBef>
                <a:spcPct val="0"/>
              </a:spcBef>
            </a:pPr>
            <a:r>
              <a:rPr lang="en-US" altLang="zh-CN" sz="2200" b="1" dirty="0" smtClean="0">
                <a:solidFill>
                  <a:schemeClr val="tx2"/>
                </a:solidFill>
                <a:latin typeface="Times New Roman" panose="02020603050405020304" pitchFamily="18" charset="0"/>
                <a:ea typeface="+mj-ea"/>
                <a:cs typeface="+mj-cs"/>
              </a:rPr>
              <a:t>Energy </a:t>
            </a:r>
            <a:r>
              <a:rPr lang="en-US" altLang="zh-CN" sz="2200" b="1" dirty="0">
                <a:solidFill>
                  <a:schemeClr val="tx2"/>
                </a:solidFill>
                <a:latin typeface="Times New Roman" panose="02020603050405020304" pitchFamily="18" charset="0"/>
                <a:ea typeface="+mj-ea"/>
                <a:cs typeface="+mj-cs"/>
              </a:rPr>
              <a:t>efficiency has been improved rapidly as China has made great efforts to promote the advanced energy saving technologies; yet energy intensity still remains </a:t>
            </a:r>
            <a:r>
              <a:rPr lang="en-US" altLang="zh-CN" sz="2200" b="1" dirty="0" smtClean="0">
                <a:solidFill>
                  <a:schemeClr val="tx2"/>
                </a:solidFill>
                <a:latin typeface="Times New Roman" panose="02020603050405020304" pitchFamily="18" charset="0"/>
                <a:ea typeface="+mj-ea"/>
                <a:cs typeface="+mj-cs"/>
              </a:rPr>
              <a:t>high(1)</a:t>
            </a:r>
            <a:endParaRPr lang="en-US" altLang="zh-CN" sz="2200" b="1" dirty="0">
              <a:solidFill>
                <a:schemeClr val="tx2"/>
              </a:solidFill>
              <a:latin typeface="Times New Roman" panose="02020603050405020304" pitchFamily="18" charset="0"/>
              <a:ea typeface="+mj-ea"/>
              <a:cs typeface="+mj-cs"/>
            </a:endParaRPr>
          </a:p>
          <a:p>
            <a:pPr fontAlgn="base">
              <a:lnSpc>
                <a:spcPct val="110000"/>
              </a:lnSpc>
              <a:spcBef>
                <a:spcPct val="0"/>
              </a:spcBef>
            </a:pPr>
            <a:endParaRPr lang="en-US" altLang="zh-CN" sz="2400" b="1" dirty="0">
              <a:solidFill>
                <a:schemeClr val="tx2"/>
              </a:solidFill>
              <a:latin typeface="Times New Roman" panose="02020603050405020304" pitchFamily="18" charset="0"/>
              <a:ea typeface="+mj-ea"/>
              <a:cs typeface="+mj-cs"/>
            </a:endParaRPr>
          </a:p>
        </p:txBody>
      </p:sp>
      <p:pic>
        <p:nvPicPr>
          <p:cNvPr id="6" name="Picture 6" descr="http://wiki.mbalib.com/w/images/thumb/2/21/二氧化碳排放.jpg/225px-二氧化碳排放.jpg"/>
          <p:cNvPicPr>
            <a:picLocks noChangeAspect="1" noChangeArrowheads="1"/>
          </p:cNvPicPr>
          <p:nvPr/>
        </p:nvPicPr>
        <p:blipFill>
          <a:blip r:embed="rId2" cstate="print"/>
          <a:srcRect t="3863"/>
          <a:stretch>
            <a:fillRect/>
          </a:stretch>
        </p:blipFill>
        <p:spPr bwMode="auto">
          <a:xfrm>
            <a:off x="7653759" y="2708920"/>
            <a:ext cx="1299372" cy="1243622"/>
          </a:xfrm>
          <a:prstGeom prst="rect">
            <a:avLst/>
          </a:prstGeom>
          <a:ln>
            <a:noFill/>
          </a:ln>
          <a:effectLst>
            <a:softEdge rad="112500"/>
          </a:effectLst>
        </p:spPr>
      </p:pic>
      <p:pic>
        <p:nvPicPr>
          <p:cNvPr id="5" name="Picture 4" descr="点击翻阅">
            <a:hlinkClick r:id="rId3"/>
          </p:cNvPr>
          <p:cNvPicPr>
            <a:picLocks noChangeAspect="1" noChangeArrowheads="1"/>
          </p:cNvPicPr>
          <p:nvPr/>
        </p:nvPicPr>
        <p:blipFill>
          <a:blip r:embed="rId4" cstate="print"/>
          <a:srcRect b="8571"/>
          <a:stretch>
            <a:fillRect/>
          </a:stretch>
        </p:blipFill>
        <p:spPr bwMode="auto">
          <a:xfrm>
            <a:off x="7674937" y="4509120"/>
            <a:ext cx="1279123" cy="1365919"/>
          </a:xfrm>
          <a:prstGeom prst="rect">
            <a:avLst/>
          </a:prstGeom>
          <a:ln>
            <a:noFill/>
          </a:ln>
          <a:effectLst>
            <a:softEdge rad="112500"/>
          </a:effectLst>
        </p:spPr>
      </p:pic>
    </p:spTree>
    <p:extLst>
      <p:ext uri="{BB962C8B-B14F-4D97-AF65-F5344CB8AC3E}">
        <p14:creationId xmlns:p14="http://schemas.microsoft.com/office/powerpoint/2010/main" xmlns="" val="192894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内容占位符 2"/>
          <p:cNvSpPr txBox="1">
            <a:spLocks/>
          </p:cNvSpPr>
          <p:nvPr/>
        </p:nvSpPr>
        <p:spPr bwMode="auto">
          <a:xfrm>
            <a:off x="365671" y="2348880"/>
            <a:ext cx="8526809" cy="2950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20000"/>
              </a:lnSpc>
              <a:spcBef>
                <a:spcPct val="30000"/>
              </a:spcBef>
              <a:spcAft>
                <a:spcPts val="200"/>
              </a:spcAft>
              <a:buClr>
                <a:schemeClr val="bg2"/>
              </a:buClr>
              <a:buSzPct val="75000"/>
              <a:buFont typeface="Wingdings" pitchFamily="2" charset="2"/>
              <a:buChar char="p"/>
            </a:pPr>
            <a:r>
              <a:rPr lang="en-US" altLang="zh-CN" sz="2000" dirty="0" smtClean="0">
                <a:latin typeface="Times New Roman" panose="02020603050405020304" pitchFamily="18" charset="0"/>
                <a:ea typeface="幼圆" pitchFamily="49" charset="-122"/>
              </a:rPr>
              <a:t>2005-2010</a:t>
            </a:r>
            <a:r>
              <a:rPr lang="zh-CN" altLang="en-US" sz="2000" dirty="0" smtClean="0">
                <a:latin typeface="Times New Roman" panose="02020603050405020304" pitchFamily="18" charset="0"/>
                <a:ea typeface="幼圆" pitchFamily="49" charset="-122"/>
              </a:rPr>
              <a:t>年，单位</a:t>
            </a:r>
            <a:r>
              <a:rPr lang="en-US" altLang="zh-CN" sz="2000" dirty="0" smtClean="0">
                <a:latin typeface="Times New Roman" panose="02020603050405020304" pitchFamily="18" charset="0"/>
                <a:ea typeface="幼圆" pitchFamily="49" charset="-122"/>
              </a:rPr>
              <a:t>GDP</a:t>
            </a:r>
            <a:r>
              <a:rPr lang="zh-CN" altLang="en-US" sz="2000" dirty="0" smtClean="0">
                <a:latin typeface="Times New Roman" panose="02020603050405020304" pitchFamily="18" charset="0"/>
                <a:ea typeface="幼圆" pitchFamily="49" charset="-122"/>
              </a:rPr>
              <a:t>能耗下降</a:t>
            </a:r>
            <a:r>
              <a:rPr lang="en-US" altLang="zh-CN" sz="2000" dirty="0" smtClean="0">
                <a:latin typeface="Times New Roman" panose="02020603050405020304" pitchFamily="18" charset="0"/>
                <a:ea typeface="幼圆" pitchFamily="49" charset="-122"/>
              </a:rPr>
              <a:t>19.1%</a:t>
            </a:r>
            <a:r>
              <a:rPr lang="zh-CN" altLang="en-US" sz="2000" dirty="0" smtClean="0">
                <a:latin typeface="Times New Roman" panose="02020603050405020304" pitchFamily="18" charset="0"/>
                <a:ea typeface="幼圆" pitchFamily="49" charset="-122"/>
              </a:rPr>
              <a:t>，年均下降</a:t>
            </a:r>
            <a:r>
              <a:rPr lang="en-US" altLang="zh-CN" sz="2000" dirty="0" smtClean="0">
                <a:latin typeface="Times New Roman" panose="02020603050405020304" pitchFamily="18" charset="0"/>
                <a:ea typeface="幼圆" pitchFamily="49" charset="-122"/>
              </a:rPr>
              <a:t>4.2%</a:t>
            </a:r>
            <a:r>
              <a:rPr lang="zh-CN" altLang="en-US" sz="2000" dirty="0" smtClean="0">
                <a:latin typeface="Times New Roman" panose="02020603050405020304" pitchFamily="18" charset="0"/>
                <a:ea typeface="幼圆" pitchFamily="49" charset="-122"/>
              </a:rPr>
              <a:t>。远超过发达国家水平。</a:t>
            </a:r>
            <a:endParaRPr lang="en-US" altLang="zh-CN" sz="2000" dirty="0" smtClean="0">
              <a:latin typeface="Times New Roman" panose="02020603050405020304" pitchFamily="18" charset="0"/>
              <a:ea typeface="幼圆" pitchFamily="49" charset="-122"/>
            </a:endParaRPr>
          </a:p>
          <a:p>
            <a:pPr marL="365125" indent="0">
              <a:lnSpc>
                <a:spcPct val="120000"/>
              </a:lnSpc>
              <a:spcBef>
                <a:spcPct val="30000"/>
              </a:spcBef>
              <a:spcAft>
                <a:spcPts val="200"/>
              </a:spcAft>
              <a:buClr>
                <a:schemeClr val="bg2"/>
              </a:buClr>
              <a:buSzPct val="75000"/>
            </a:pPr>
            <a:r>
              <a:rPr lang="en-US" altLang="zh-CN" dirty="0">
                <a:latin typeface="Times New Roman" panose="02020603050405020304" pitchFamily="18" charset="0"/>
                <a:ea typeface="幼圆" pitchFamily="49" charset="-122"/>
              </a:rPr>
              <a:t>From 2005 to 2010, China’s energy intensity decreased by 19.1% with an annual decrease rate of 4.2%, raced far ahead of developed countries.</a:t>
            </a:r>
          </a:p>
          <a:p>
            <a:pPr>
              <a:lnSpc>
                <a:spcPct val="120000"/>
              </a:lnSpc>
              <a:spcBef>
                <a:spcPct val="30000"/>
              </a:spcBef>
              <a:spcAft>
                <a:spcPts val="200"/>
              </a:spcAft>
              <a:buClr>
                <a:schemeClr val="bg2"/>
              </a:buClr>
              <a:buSzPct val="75000"/>
              <a:buFont typeface="Wingdings" pitchFamily="2" charset="2"/>
              <a:buChar char="p"/>
            </a:pPr>
            <a:r>
              <a:rPr lang="zh-CN" altLang="en-US" sz="2000" dirty="0" smtClean="0">
                <a:latin typeface="Times New Roman" panose="02020603050405020304" pitchFamily="18" charset="0"/>
                <a:ea typeface="幼圆" pitchFamily="49" charset="-122"/>
              </a:rPr>
              <a:t>单位</a:t>
            </a:r>
            <a:r>
              <a:rPr lang="en-US" altLang="zh-CN" sz="2000" dirty="0" smtClean="0">
                <a:latin typeface="Times New Roman" panose="02020603050405020304" pitchFamily="18" charset="0"/>
                <a:ea typeface="幼圆" pitchFamily="49" charset="-122"/>
              </a:rPr>
              <a:t>GDP</a:t>
            </a:r>
            <a:r>
              <a:rPr lang="zh-CN" altLang="en-US" sz="2000" dirty="0" smtClean="0">
                <a:latin typeface="Times New Roman" panose="02020603050405020304" pitchFamily="18" charset="0"/>
                <a:ea typeface="幼圆" pitchFamily="49" charset="-122"/>
              </a:rPr>
              <a:t>能耗仍为世界平均水平</a:t>
            </a:r>
            <a:r>
              <a:rPr lang="en-US" altLang="zh-CN" sz="2000" dirty="0" smtClean="0">
                <a:latin typeface="Times New Roman" panose="02020603050405020304" pitchFamily="18" charset="0"/>
                <a:ea typeface="幼圆" pitchFamily="49" charset="-122"/>
              </a:rPr>
              <a:t>2</a:t>
            </a:r>
            <a:r>
              <a:rPr lang="zh-CN" altLang="en-US" sz="2000" dirty="0" smtClean="0">
                <a:latin typeface="Times New Roman" panose="02020603050405020304" pitchFamily="18" charset="0"/>
                <a:ea typeface="幼圆" pitchFamily="49" charset="-122"/>
              </a:rPr>
              <a:t>倍，美国</a:t>
            </a:r>
            <a:r>
              <a:rPr lang="en-US" altLang="zh-CN" sz="2000" dirty="0" smtClean="0">
                <a:latin typeface="Times New Roman" panose="02020603050405020304" pitchFamily="18" charset="0"/>
                <a:ea typeface="幼圆" pitchFamily="49" charset="-122"/>
              </a:rPr>
              <a:t>2.5</a:t>
            </a:r>
            <a:r>
              <a:rPr lang="zh-CN" altLang="en-US" sz="2000" dirty="0" smtClean="0">
                <a:latin typeface="Times New Roman" panose="02020603050405020304" pitchFamily="18" charset="0"/>
                <a:ea typeface="幼圆" pitchFamily="49" charset="-122"/>
              </a:rPr>
              <a:t>倍，日本</a:t>
            </a:r>
            <a:r>
              <a:rPr lang="en-US" altLang="zh-CN" sz="2000" dirty="0" smtClean="0">
                <a:latin typeface="Times New Roman" panose="02020603050405020304" pitchFamily="18" charset="0"/>
                <a:ea typeface="幼圆" pitchFamily="49" charset="-122"/>
              </a:rPr>
              <a:t>4.3</a:t>
            </a:r>
            <a:r>
              <a:rPr lang="zh-CN" altLang="en-US" sz="2000" dirty="0" smtClean="0">
                <a:latin typeface="Times New Roman" panose="02020603050405020304" pitchFamily="18" charset="0"/>
                <a:ea typeface="幼圆" pitchFamily="49" charset="-122"/>
              </a:rPr>
              <a:t>倍。主要是重化工业产业特征和产品价值链低等结构性因素所致。</a:t>
            </a:r>
            <a:endParaRPr lang="en-US" altLang="zh-CN" sz="2000" dirty="0" smtClean="0">
              <a:latin typeface="Times New Roman" panose="02020603050405020304" pitchFamily="18" charset="0"/>
              <a:ea typeface="幼圆" pitchFamily="49" charset="-122"/>
            </a:endParaRPr>
          </a:p>
          <a:p>
            <a:pPr marL="365125" indent="0">
              <a:lnSpc>
                <a:spcPct val="120000"/>
              </a:lnSpc>
              <a:spcBef>
                <a:spcPct val="30000"/>
              </a:spcBef>
              <a:spcAft>
                <a:spcPts val="200"/>
              </a:spcAft>
              <a:buClr>
                <a:schemeClr val="bg2"/>
              </a:buClr>
              <a:buSzPct val="75000"/>
            </a:pPr>
            <a:r>
              <a:rPr lang="en-US" altLang="zh-CN" dirty="0">
                <a:latin typeface="Times New Roman" panose="02020603050405020304" pitchFamily="18" charset="0"/>
                <a:ea typeface="幼圆" pitchFamily="49" charset="-122"/>
              </a:rPr>
              <a:t>China’s energy intensity is still twice of the world average, 2.5 times of the US and 4.3 times of Japan largely due to the high contributions of heavy chemical and low value-added industries to the economy.</a:t>
            </a:r>
          </a:p>
          <a:p>
            <a:pPr>
              <a:lnSpc>
                <a:spcPct val="120000"/>
              </a:lnSpc>
              <a:spcBef>
                <a:spcPct val="30000"/>
              </a:spcBef>
              <a:spcAft>
                <a:spcPts val="200"/>
              </a:spcAft>
              <a:buClr>
                <a:schemeClr val="bg2"/>
              </a:buClr>
              <a:buSzPct val="75000"/>
              <a:buFont typeface="Wingdings" pitchFamily="2" charset="2"/>
              <a:buChar char="p"/>
            </a:pPr>
            <a:endParaRPr lang="en-US" altLang="zh-CN" sz="2000" dirty="0">
              <a:latin typeface="Times New Roman" panose="02020603050405020304" pitchFamily="18" charset="0"/>
              <a:ea typeface="幼圆" pitchFamily="49" charset="-122"/>
            </a:endParaRPr>
          </a:p>
        </p:txBody>
      </p:sp>
      <p:sp>
        <p:nvSpPr>
          <p:cNvPr id="5" name="标题 1"/>
          <p:cNvSpPr txBox="1">
            <a:spLocks/>
          </p:cNvSpPr>
          <p:nvPr/>
        </p:nvSpPr>
        <p:spPr bwMode="auto">
          <a:xfrm>
            <a:off x="215900" y="620415"/>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lnSpc>
                <a:spcPct val="110000"/>
              </a:lnSpc>
              <a:spcBef>
                <a:spcPct val="0"/>
              </a:spcBef>
            </a:pPr>
            <a:r>
              <a:rPr lang="en-US" altLang="zh-CN" sz="2600" b="1" dirty="0" smtClean="0">
                <a:solidFill>
                  <a:schemeClr val="tx2"/>
                </a:solidFill>
                <a:latin typeface="Times New Roman" panose="02020603050405020304" pitchFamily="18" charset="0"/>
                <a:ea typeface="+mj-ea"/>
                <a:cs typeface="+mj-cs"/>
              </a:rPr>
              <a:t>4. </a:t>
            </a:r>
            <a:r>
              <a:rPr lang="zh-CN" altLang="en-US" sz="2600" b="1" dirty="0" smtClean="0">
                <a:solidFill>
                  <a:schemeClr val="tx2"/>
                </a:solidFill>
                <a:latin typeface="Times New Roman" panose="02020603050405020304" pitchFamily="18" charset="0"/>
                <a:ea typeface="+mj-ea"/>
                <a:cs typeface="+mj-cs"/>
              </a:rPr>
              <a:t>中国大力推广先进节能技术，能效迅速提高，但单位</a:t>
            </a:r>
            <a:r>
              <a:rPr lang="en-US" altLang="zh-CN" sz="2600" b="1" dirty="0" smtClean="0">
                <a:solidFill>
                  <a:schemeClr val="tx2"/>
                </a:solidFill>
                <a:latin typeface="Times New Roman" panose="02020603050405020304" pitchFamily="18" charset="0"/>
                <a:ea typeface="+mj-ea"/>
                <a:cs typeface="+mj-cs"/>
              </a:rPr>
              <a:t>GDP</a:t>
            </a:r>
            <a:r>
              <a:rPr lang="zh-CN" altLang="en-US" sz="2600" b="1" dirty="0" smtClean="0">
                <a:solidFill>
                  <a:schemeClr val="tx2"/>
                </a:solidFill>
                <a:latin typeface="Times New Roman" panose="02020603050405020304" pitchFamily="18" charset="0"/>
                <a:ea typeface="+mj-ea"/>
                <a:cs typeface="+mj-cs"/>
              </a:rPr>
              <a:t>能耗仍处于较高水平</a:t>
            </a:r>
            <a:r>
              <a:rPr lang="en-US" altLang="zh-CN" sz="2600" b="1" dirty="0" smtClean="0">
                <a:solidFill>
                  <a:schemeClr val="tx2"/>
                </a:solidFill>
                <a:latin typeface="Times New Roman" panose="02020603050405020304" pitchFamily="18" charset="0"/>
                <a:ea typeface="+mj-ea"/>
                <a:cs typeface="+mj-cs"/>
              </a:rPr>
              <a:t>(2)</a:t>
            </a:r>
          </a:p>
          <a:p>
            <a:pPr fontAlgn="base">
              <a:lnSpc>
                <a:spcPct val="110000"/>
              </a:lnSpc>
              <a:spcBef>
                <a:spcPct val="0"/>
              </a:spcBef>
            </a:pPr>
            <a:r>
              <a:rPr lang="en-US" altLang="zh-CN" sz="2200" b="1" dirty="0" smtClean="0">
                <a:solidFill>
                  <a:schemeClr val="tx2"/>
                </a:solidFill>
                <a:latin typeface="Times New Roman" panose="02020603050405020304" pitchFamily="18" charset="0"/>
                <a:ea typeface="+mj-ea"/>
                <a:cs typeface="+mj-cs"/>
              </a:rPr>
              <a:t>Energy </a:t>
            </a:r>
            <a:r>
              <a:rPr lang="en-US" altLang="zh-CN" sz="2200" b="1" dirty="0">
                <a:solidFill>
                  <a:schemeClr val="tx2"/>
                </a:solidFill>
                <a:latin typeface="Times New Roman" panose="02020603050405020304" pitchFamily="18" charset="0"/>
                <a:ea typeface="+mj-ea"/>
                <a:cs typeface="+mj-cs"/>
              </a:rPr>
              <a:t>efficiency has been improved rapidly as China has made great efforts to promote the advanced energy saving technologies; yet energy intensity still remains high. </a:t>
            </a:r>
            <a:r>
              <a:rPr lang="en-US" altLang="zh-CN" sz="2200" b="1" dirty="0" smtClean="0">
                <a:solidFill>
                  <a:schemeClr val="tx2"/>
                </a:solidFill>
                <a:latin typeface="Times New Roman" panose="02020603050405020304" pitchFamily="18" charset="0"/>
                <a:ea typeface="+mj-ea"/>
                <a:cs typeface="+mj-cs"/>
              </a:rPr>
              <a:t>(2)</a:t>
            </a:r>
            <a:endParaRPr lang="en-US" altLang="zh-CN" sz="2200" b="1" dirty="0">
              <a:solidFill>
                <a:schemeClr val="tx2"/>
              </a:solidFill>
              <a:latin typeface="Times New Roman" panose="02020603050405020304" pitchFamily="18" charset="0"/>
              <a:ea typeface="+mj-ea"/>
              <a:cs typeface="+mj-cs"/>
            </a:endParaRPr>
          </a:p>
          <a:p>
            <a:pPr fontAlgn="base">
              <a:lnSpc>
                <a:spcPct val="110000"/>
              </a:lnSpc>
              <a:spcBef>
                <a:spcPct val="0"/>
              </a:spcBef>
            </a:pPr>
            <a:endParaRPr lang="en-US" altLang="zh-CN" sz="2400" b="1" dirty="0">
              <a:solidFill>
                <a:schemeClr val="tx2"/>
              </a:solidFill>
              <a:latin typeface="Times New Roman" panose="02020603050405020304" pitchFamily="18" charset="0"/>
              <a:ea typeface="+mj-ea"/>
              <a:cs typeface="+mj-cs"/>
            </a:endParaRPr>
          </a:p>
        </p:txBody>
      </p:sp>
      <p:pic>
        <p:nvPicPr>
          <p:cNvPr id="6146" name="Picture 2" descr="D:\01-hjk\99-网上下载小图\ca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5626039"/>
            <a:ext cx="2088232" cy="1083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220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内容占位符 2"/>
          <p:cNvSpPr>
            <a:spLocks noGrp="1"/>
          </p:cNvSpPr>
          <p:nvPr>
            <p:ph idx="4294967295"/>
          </p:nvPr>
        </p:nvSpPr>
        <p:spPr>
          <a:xfrm>
            <a:off x="215900" y="2181063"/>
            <a:ext cx="8748588" cy="3443287"/>
          </a:xfrm>
        </p:spPr>
        <p:txBody>
          <a:bodyPr/>
          <a:lstStyle/>
          <a:p>
            <a:pPr>
              <a:spcBef>
                <a:spcPct val="30000"/>
              </a:spcBef>
            </a:pPr>
            <a:r>
              <a:rPr lang="zh-CN" altLang="en-US" sz="2000" dirty="0" smtClean="0">
                <a:latin typeface="Times New Roman" panose="02020603050405020304" pitchFamily="18" charset="0"/>
              </a:rPr>
              <a:t>中国可再生能源发展迅速，投资规模、新增容量和增长速度均居世界第一。</a:t>
            </a:r>
            <a:r>
              <a:rPr lang="en-US" altLang="zh-CN" sz="2000" dirty="0" smtClean="0">
                <a:latin typeface="Times New Roman" panose="02020603050405020304" pitchFamily="18" charset="0"/>
              </a:rPr>
              <a:t>2012</a:t>
            </a:r>
            <a:r>
              <a:rPr lang="zh-CN" altLang="en-US" sz="2000" dirty="0" smtClean="0">
                <a:latin typeface="Times New Roman" panose="02020603050405020304" pitchFamily="18" charset="0"/>
              </a:rPr>
              <a:t>年水电、上网风电、上网光伏发电容量分别达</a:t>
            </a:r>
            <a:r>
              <a:rPr lang="en-US" altLang="zh-CN" sz="2000" dirty="0" smtClean="0">
                <a:latin typeface="Times New Roman" panose="02020603050405020304" pitchFamily="18" charset="0"/>
              </a:rPr>
              <a:t>2.5</a:t>
            </a:r>
            <a:r>
              <a:rPr lang="zh-CN" altLang="en-US" sz="2000" dirty="0" smtClean="0">
                <a:latin typeface="Times New Roman" panose="02020603050405020304" pitchFamily="18" charset="0"/>
              </a:rPr>
              <a:t>亿千瓦、</a:t>
            </a:r>
            <a:r>
              <a:rPr lang="en-US" altLang="zh-CN" sz="2000" dirty="0" smtClean="0">
                <a:latin typeface="Times New Roman" panose="02020603050405020304" pitchFamily="18" charset="0"/>
              </a:rPr>
              <a:t>7600</a:t>
            </a:r>
            <a:r>
              <a:rPr lang="zh-CN" altLang="en-US" sz="2000" dirty="0" smtClean="0">
                <a:latin typeface="Times New Roman" panose="02020603050405020304" pitchFamily="18" charset="0"/>
              </a:rPr>
              <a:t>万千瓦、</a:t>
            </a:r>
            <a:r>
              <a:rPr lang="en-US" altLang="zh-CN" sz="2000" dirty="0" smtClean="0">
                <a:latin typeface="Times New Roman" panose="02020603050405020304" pitchFamily="18" charset="0"/>
              </a:rPr>
              <a:t>6</a:t>
            </a:r>
            <a:r>
              <a:rPr lang="en-US" altLang="zh-CN" sz="2000" dirty="0">
                <a:latin typeface="Times New Roman" panose="02020603050405020304" pitchFamily="18" charset="0"/>
              </a:rPr>
              <a:t>5</a:t>
            </a:r>
            <a:r>
              <a:rPr lang="en-US" altLang="zh-CN" sz="2000" dirty="0" smtClean="0">
                <a:latin typeface="Times New Roman" panose="02020603050405020304" pitchFamily="18" charset="0"/>
              </a:rPr>
              <a:t>0</a:t>
            </a:r>
            <a:r>
              <a:rPr lang="zh-CN" altLang="en-US" sz="2000" dirty="0" smtClean="0">
                <a:latin typeface="Times New Roman" panose="02020603050405020304" pitchFamily="18" charset="0"/>
              </a:rPr>
              <a:t>万千瓦，均达世界前列。核电在建规模</a:t>
            </a:r>
            <a:r>
              <a:rPr lang="en-US" altLang="zh-CN" sz="2000" dirty="0" smtClean="0">
                <a:latin typeface="Times New Roman" panose="02020603050405020304" pitchFamily="18" charset="0"/>
              </a:rPr>
              <a:t>3723</a:t>
            </a:r>
            <a:r>
              <a:rPr lang="zh-CN" altLang="en-US" sz="2000" dirty="0" smtClean="0">
                <a:latin typeface="Times New Roman" panose="02020603050405020304" pitchFamily="18" charset="0"/>
              </a:rPr>
              <a:t>万千瓦，约为世界</a:t>
            </a:r>
            <a:r>
              <a:rPr lang="en-US" altLang="zh-CN" sz="2000" dirty="0" smtClean="0">
                <a:latin typeface="Times New Roman" panose="02020603050405020304" pitchFamily="18" charset="0"/>
              </a:rPr>
              <a:t>40%</a:t>
            </a:r>
            <a:r>
              <a:rPr lang="zh-CN" altLang="en-US" sz="2000" dirty="0" smtClean="0">
                <a:latin typeface="Times New Roman" panose="02020603050405020304" pitchFamily="18" charset="0"/>
              </a:rPr>
              <a:t>。</a:t>
            </a:r>
            <a:endParaRPr lang="en-US" altLang="zh-CN" sz="2000" dirty="0" smtClean="0">
              <a:latin typeface="Times New Roman" panose="02020603050405020304" pitchFamily="18" charset="0"/>
            </a:endParaRPr>
          </a:p>
          <a:p>
            <a:pPr marL="365125" indent="0">
              <a:spcBef>
                <a:spcPct val="30000"/>
              </a:spcBef>
              <a:buNone/>
            </a:pPr>
            <a:r>
              <a:rPr lang="en-US" altLang="zh-CN" sz="1600" dirty="0">
                <a:latin typeface="Times New Roman" panose="02020603050405020304" pitchFamily="18" charset="0"/>
              </a:rPr>
              <a:t>China has experienced fast development in the field of renewable energy and has ranked first in terms of investment scale, the added installed capacity and growth rate. </a:t>
            </a:r>
            <a:r>
              <a:rPr lang="en-US" altLang="zh-CN" sz="1600" dirty="0" smtClean="0">
                <a:latin typeface="Times New Roman" panose="02020603050405020304" pitchFamily="18" charset="0"/>
              </a:rPr>
              <a:t>In 2012 the </a:t>
            </a:r>
            <a:r>
              <a:rPr lang="en-US" altLang="zh-CN" sz="1600" dirty="0">
                <a:latin typeface="Times New Roman" panose="02020603050405020304" pitchFamily="18" charset="0"/>
              </a:rPr>
              <a:t>generation capacities of hydro power, grid-connected wind power and grid-connected photovoltaic power reached 250 GW, </a:t>
            </a:r>
            <a:r>
              <a:rPr lang="en-US" altLang="zh-CN" sz="1600" dirty="0" smtClean="0">
                <a:latin typeface="Times New Roman" panose="02020603050405020304" pitchFamily="18" charset="0"/>
              </a:rPr>
              <a:t>76 </a:t>
            </a:r>
            <a:r>
              <a:rPr lang="en-US" altLang="zh-CN" sz="1600" dirty="0">
                <a:latin typeface="Times New Roman" panose="02020603050405020304" pitchFamily="18" charset="0"/>
              </a:rPr>
              <a:t>GW and </a:t>
            </a:r>
            <a:r>
              <a:rPr lang="en-US" altLang="zh-CN" sz="1600" dirty="0" smtClean="0">
                <a:latin typeface="Times New Roman" panose="02020603050405020304" pitchFamily="18" charset="0"/>
              </a:rPr>
              <a:t>6.5 </a:t>
            </a:r>
            <a:r>
              <a:rPr lang="en-US" altLang="zh-CN" sz="1600" dirty="0">
                <a:latin typeface="Times New Roman" panose="02020603050405020304" pitchFamily="18" charset="0"/>
              </a:rPr>
              <a:t>GW, all among the first ranks in the world. The scale of nuclear power in process is 37.23 GW, accounting for nearly 40% of the world total.</a:t>
            </a:r>
          </a:p>
          <a:p>
            <a:pPr>
              <a:spcBef>
                <a:spcPct val="30000"/>
              </a:spcBef>
            </a:pPr>
            <a:endParaRPr lang="en-US" altLang="zh-CN" sz="1600" dirty="0" smtClean="0">
              <a:latin typeface="Times New Roman" panose="02020603050405020304" pitchFamily="18" charset="0"/>
            </a:endParaRPr>
          </a:p>
        </p:txBody>
      </p:sp>
      <p:sp>
        <p:nvSpPr>
          <p:cNvPr id="5123" name="标题 1"/>
          <p:cNvSpPr txBox="1">
            <a:spLocks/>
          </p:cNvSpPr>
          <p:nvPr/>
        </p:nvSpPr>
        <p:spPr bwMode="auto">
          <a:xfrm>
            <a:off x="215900" y="476399"/>
            <a:ext cx="8856663"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fontAlgn="base">
              <a:lnSpc>
                <a:spcPct val="110000"/>
              </a:lnSpc>
              <a:spcBef>
                <a:spcPct val="0"/>
              </a:spcBef>
            </a:pPr>
            <a:r>
              <a:rPr lang="en-US" altLang="zh-CN" sz="2600" b="1" dirty="0" smtClean="0">
                <a:solidFill>
                  <a:schemeClr val="tx2"/>
                </a:solidFill>
                <a:latin typeface="Times New Roman" panose="02020603050405020304" pitchFamily="18" charset="0"/>
                <a:ea typeface="+mj-ea"/>
                <a:cs typeface="+mj-cs"/>
              </a:rPr>
              <a:t>5. </a:t>
            </a:r>
            <a:r>
              <a:rPr lang="zh-CN" altLang="en-US" sz="2600" b="1" dirty="0" smtClean="0">
                <a:solidFill>
                  <a:schemeClr val="tx2"/>
                </a:solidFill>
                <a:latin typeface="Times New Roman" panose="02020603050405020304" pitchFamily="18" charset="0"/>
                <a:ea typeface="+mj-ea"/>
                <a:cs typeface="+mj-cs"/>
              </a:rPr>
              <a:t>中国新能源和可再生能源发展迅速，但由于能源消费总量的快速增长，以煤为主的一次能源结构尚未根本性转变</a:t>
            </a:r>
            <a:r>
              <a:rPr lang="en-US" altLang="zh-CN" sz="2600" b="1" dirty="0" smtClean="0">
                <a:solidFill>
                  <a:schemeClr val="tx2"/>
                </a:solidFill>
                <a:latin typeface="Times New Roman" panose="02020603050405020304" pitchFamily="18" charset="0"/>
                <a:ea typeface="+mj-ea"/>
                <a:cs typeface="+mj-cs"/>
              </a:rPr>
              <a:t>(1)</a:t>
            </a:r>
          </a:p>
          <a:p>
            <a:pPr fontAlgn="base">
              <a:lnSpc>
                <a:spcPct val="110000"/>
              </a:lnSpc>
              <a:spcBef>
                <a:spcPct val="0"/>
              </a:spcBef>
            </a:pPr>
            <a:r>
              <a:rPr lang="en-US" altLang="zh-CN" sz="2200" b="1" dirty="0">
                <a:solidFill>
                  <a:schemeClr val="tx2"/>
                </a:solidFill>
                <a:latin typeface="Times New Roman" panose="02020603050405020304" pitchFamily="18" charset="0"/>
                <a:ea typeface="+mj-ea"/>
                <a:cs typeface="+mj-cs"/>
              </a:rPr>
              <a:t>China has experienced fast growth in renewable energy; however, the coal-dominant primary energy supply has not transformed radically due to the fast growth in energy consumption as a whole</a:t>
            </a:r>
            <a:r>
              <a:rPr lang="en-US" altLang="zh-CN" sz="2200" b="1" dirty="0" smtClean="0">
                <a:solidFill>
                  <a:schemeClr val="tx2"/>
                </a:solidFill>
                <a:latin typeface="Times New Roman" panose="02020603050405020304" pitchFamily="18" charset="0"/>
                <a:ea typeface="+mj-ea"/>
                <a:cs typeface="+mj-cs"/>
              </a:rPr>
              <a:t>.(1)</a:t>
            </a:r>
            <a:endParaRPr lang="en-US" altLang="zh-CN" sz="2200" b="1" dirty="0">
              <a:solidFill>
                <a:schemeClr val="tx2"/>
              </a:solidFill>
              <a:latin typeface="Times New Roman" panose="02020603050405020304" pitchFamily="18" charset="0"/>
              <a:ea typeface="+mj-ea"/>
              <a:cs typeface="+mj-cs"/>
            </a:endParaRPr>
          </a:p>
          <a:p>
            <a:pPr fontAlgn="base">
              <a:lnSpc>
                <a:spcPct val="110000"/>
              </a:lnSpc>
              <a:spcBef>
                <a:spcPct val="0"/>
              </a:spcBef>
            </a:pPr>
            <a:endParaRPr lang="en-US" altLang="zh-CN" sz="2000" b="1" dirty="0">
              <a:solidFill>
                <a:schemeClr val="tx2"/>
              </a:solidFill>
              <a:latin typeface="Times New Roman" panose="02020603050405020304" pitchFamily="18" charset="0"/>
              <a:ea typeface="+mj-ea"/>
              <a:cs typeface="+mj-cs"/>
            </a:endParaRPr>
          </a:p>
        </p:txBody>
      </p:sp>
      <p:sp>
        <p:nvSpPr>
          <p:cNvPr id="5124" name="内容占位符 2"/>
          <p:cNvSpPr txBox="1">
            <a:spLocks/>
          </p:cNvSpPr>
          <p:nvPr/>
        </p:nvSpPr>
        <p:spPr bwMode="auto">
          <a:xfrm>
            <a:off x="215900" y="4941169"/>
            <a:ext cx="6732364" cy="1916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charset="0"/>
                <a:ea typeface="黑体" pitchFamily="49" charset="-122"/>
              </a:defRPr>
            </a:lvl1pPr>
            <a:lvl2pPr marL="742950" indent="-285750">
              <a:defRPr>
                <a:solidFill>
                  <a:schemeClr val="tx1"/>
                </a:solidFill>
                <a:latin typeface="Arial" charset="0"/>
                <a:ea typeface="黑体" pitchFamily="49" charset="-122"/>
              </a:defRPr>
            </a:lvl2pPr>
            <a:lvl3pPr marL="1143000" indent="-228600">
              <a:defRPr>
                <a:solidFill>
                  <a:schemeClr val="tx1"/>
                </a:solidFill>
                <a:latin typeface="Arial" charset="0"/>
                <a:ea typeface="黑体" pitchFamily="49" charset="-122"/>
              </a:defRPr>
            </a:lvl3pPr>
            <a:lvl4pPr marL="1600200" indent="-228600">
              <a:defRPr>
                <a:solidFill>
                  <a:schemeClr val="tx1"/>
                </a:solidFill>
                <a:latin typeface="Arial" charset="0"/>
                <a:ea typeface="黑体" pitchFamily="49" charset="-122"/>
              </a:defRPr>
            </a:lvl4pPr>
            <a:lvl5pPr marL="2057400" indent="-228600">
              <a:defRPr>
                <a:solidFill>
                  <a:schemeClr val="tx1"/>
                </a:solidFill>
                <a:latin typeface="Arial" charset="0"/>
                <a:ea typeface="黑体" pitchFamily="49" charset="-122"/>
              </a:defRPr>
            </a:lvl5pPr>
            <a:lvl6pPr marL="2514600" indent="-228600" eaLnBrk="0" fontAlgn="base" hangingPunct="0">
              <a:spcBef>
                <a:spcPct val="0"/>
              </a:spcBef>
              <a:spcAft>
                <a:spcPct val="0"/>
              </a:spcAft>
              <a:defRPr>
                <a:solidFill>
                  <a:schemeClr val="tx1"/>
                </a:solidFill>
                <a:latin typeface="Arial" charset="0"/>
                <a:ea typeface="黑体" pitchFamily="49" charset="-122"/>
              </a:defRPr>
            </a:lvl6pPr>
            <a:lvl7pPr marL="2971800" indent="-228600" eaLnBrk="0" fontAlgn="base" hangingPunct="0">
              <a:spcBef>
                <a:spcPct val="0"/>
              </a:spcBef>
              <a:spcAft>
                <a:spcPct val="0"/>
              </a:spcAft>
              <a:defRPr>
                <a:solidFill>
                  <a:schemeClr val="tx1"/>
                </a:solidFill>
                <a:latin typeface="Arial" charset="0"/>
                <a:ea typeface="黑体" pitchFamily="49" charset="-122"/>
              </a:defRPr>
            </a:lvl7pPr>
            <a:lvl8pPr marL="3429000" indent="-228600" eaLnBrk="0" fontAlgn="base" hangingPunct="0">
              <a:spcBef>
                <a:spcPct val="0"/>
              </a:spcBef>
              <a:spcAft>
                <a:spcPct val="0"/>
              </a:spcAft>
              <a:defRPr>
                <a:solidFill>
                  <a:schemeClr val="tx1"/>
                </a:solidFill>
                <a:latin typeface="Arial" charset="0"/>
                <a:ea typeface="黑体" pitchFamily="49" charset="-122"/>
              </a:defRPr>
            </a:lvl8pPr>
            <a:lvl9pPr marL="3886200" indent="-228600" eaLnBrk="0" fontAlgn="base" hangingPunct="0">
              <a:spcBef>
                <a:spcPct val="0"/>
              </a:spcBef>
              <a:spcAft>
                <a:spcPct val="0"/>
              </a:spcAft>
              <a:defRPr>
                <a:solidFill>
                  <a:schemeClr val="tx1"/>
                </a:solidFill>
                <a:latin typeface="Arial" charset="0"/>
                <a:ea typeface="黑体" pitchFamily="49" charset="-122"/>
              </a:defRPr>
            </a:lvl9pPr>
          </a:lstStyle>
          <a:p>
            <a:pPr>
              <a:lnSpc>
                <a:spcPct val="120000"/>
              </a:lnSpc>
              <a:spcBef>
                <a:spcPct val="30000"/>
              </a:spcBef>
              <a:spcAft>
                <a:spcPts val="200"/>
              </a:spcAft>
              <a:buClr>
                <a:schemeClr val="bg2"/>
              </a:buClr>
              <a:buSzPct val="75000"/>
              <a:buFont typeface="Wingdings" pitchFamily="2" charset="2"/>
              <a:buChar char="p"/>
            </a:pPr>
            <a:r>
              <a:rPr lang="en-US" altLang="zh-CN" sz="2000" dirty="0" smtClean="0">
                <a:latin typeface="Times New Roman" panose="02020603050405020304" pitchFamily="18" charset="0"/>
                <a:ea typeface="幼圆" pitchFamily="49" charset="-122"/>
              </a:rPr>
              <a:t>2020</a:t>
            </a:r>
            <a:r>
              <a:rPr lang="zh-CN" altLang="en-US" sz="2000" dirty="0" smtClean="0">
                <a:latin typeface="Times New Roman" panose="02020603050405020304" pitchFamily="18" charset="0"/>
                <a:ea typeface="幼圆" pitchFamily="49" charset="-122"/>
              </a:rPr>
              <a:t>年，非化石能源比重将由</a:t>
            </a:r>
            <a:r>
              <a:rPr lang="en-US" altLang="zh-CN" sz="2000" dirty="0" smtClean="0">
                <a:latin typeface="Times New Roman" panose="02020603050405020304" pitchFamily="18" charset="0"/>
                <a:ea typeface="幼圆" pitchFamily="49" charset="-122"/>
              </a:rPr>
              <a:t>2005</a:t>
            </a:r>
            <a:r>
              <a:rPr lang="zh-CN" altLang="en-US" sz="2000" dirty="0" smtClean="0">
                <a:latin typeface="Times New Roman" panose="02020603050405020304" pitchFamily="18" charset="0"/>
                <a:ea typeface="幼圆" pitchFamily="49" charset="-122"/>
              </a:rPr>
              <a:t>年</a:t>
            </a:r>
            <a:r>
              <a:rPr lang="en-US" altLang="zh-CN" sz="2000" dirty="0" smtClean="0">
                <a:latin typeface="Times New Roman" panose="02020603050405020304" pitchFamily="18" charset="0"/>
                <a:ea typeface="幼圆" pitchFamily="49" charset="-122"/>
              </a:rPr>
              <a:t>6.8%</a:t>
            </a:r>
            <a:r>
              <a:rPr lang="zh-CN" altLang="en-US" sz="2000" dirty="0" smtClean="0">
                <a:latin typeface="Times New Roman" panose="02020603050405020304" pitchFamily="18" charset="0"/>
                <a:ea typeface="幼圆" pitchFamily="49" charset="-122"/>
              </a:rPr>
              <a:t>上升到</a:t>
            </a:r>
            <a:r>
              <a:rPr lang="en-US" altLang="zh-CN" sz="2000" dirty="0" smtClean="0">
                <a:latin typeface="Times New Roman" panose="02020603050405020304" pitchFamily="18" charset="0"/>
                <a:ea typeface="幼圆" pitchFamily="49" charset="-122"/>
              </a:rPr>
              <a:t>15%</a:t>
            </a:r>
            <a:r>
              <a:rPr lang="zh-CN" altLang="en-US" sz="2000" dirty="0" smtClean="0">
                <a:latin typeface="Times New Roman" panose="02020603050405020304" pitchFamily="18" charset="0"/>
                <a:ea typeface="幼圆" pitchFamily="49" charset="-122"/>
              </a:rPr>
              <a:t>。年供应量超过</a:t>
            </a:r>
            <a:r>
              <a:rPr lang="en-US" altLang="zh-CN" sz="2000" dirty="0" smtClean="0">
                <a:latin typeface="Times New Roman" panose="02020603050405020304" pitchFamily="18" charset="0"/>
                <a:ea typeface="幼圆" pitchFamily="49" charset="-122"/>
              </a:rPr>
              <a:t>7</a:t>
            </a:r>
            <a:r>
              <a:rPr lang="zh-CN" altLang="en-US" sz="2000" dirty="0" smtClean="0">
                <a:latin typeface="Times New Roman" panose="02020603050405020304" pitchFamily="18" charset="0"/>
                <a:ea typeface="幼圆" pitchFamily="49" charset="-122"/>
              </a:rPr>
              <a:t>亿</a:t>
            </a:r>
            <a:r>
              <a:rPr lang="en-US" altLang="zh-CN" sz="2000" dirty="0" err="1" smtClean="0">
                <a:latin typeface="Times New Roman" panose="02020603050405020304" pitchFamily="18" charset="0"/>
                <a:ea typeface="幼圆" pitchFamily="49" charset="-122"/>
              </a:rPr>
              <a:t>tce</a:t>
            </a:r>
            <a:r>
              <a:rPr lang="zh-CN" altLang="en-US" sz="2000" dirty="0" smtClean="0">
                <a:latin typeface="Times New Roman" panose="02020603050405020304" pitchFamily="18" charset="0"/>
                <a:ea typeface="幼圆" pitchFamily="49" charset="-122"/>
              </a:rPr>
              <a:t>，相当日本能源消费总量。</a:t>
            </a:r>
            <a:endParaRPr lang="en-US" altLang="zh-CN" sz="2000" dirty="0" smtClean="0">
              <a:latin typeface="Times New Roman" panose="02020603050405020304" pitchFamily="18" charset="0"/>
              <a:ea typeface="幼圆" pitchFamily="49" charset="-122"/>
            </a:endParaRPr>
          </a:p>
          <a:p>
            <a:pPr marL="365125" indent="0">
              <a:lnSpc>
                <a:spcPct val="120000"/>
              </a:lnSpc>
              <a:spcBef>
                <a:spcPct val="30000"/>
              </a:spcBef>
              <a:spcAft>
                <a:spcPts val="200"/>
              </a:spcAft>
              <a:buClr>
                <a:schemeClr val="bg2"/>
              </a:buClr>
              <a:buSzPct val="75000"/>
            </a:pPr>
            <a:r>
              <a:rPr lang="en-US" altLang="zh-CN" sz="1600" dirty="0">
                <a:latin typeface="Times New Roman" panose="02020603050405020304" pitchFamily="18" charset="0"/>
                <a:ea typeface="幼圆" pitchFamily="49" charset="-122"/>
              </a:rPr>
              <a:t>Non-fossil energies will increase from 6.8% of the primary energy supply in 2005 to 15% in 2020 with an annual added supply over 700 million </a:t>
            </a:r>
            <a:r>
              <a:rPr lang="en-US" altLang="zh-CN" sz="1600" dirty="0" err="1">
                <a:latin typeface="Times New Roman" panose="02020603050405020304" pitchFamily="18" charset="0"/>
                <a:ea typeface="幼圆" pitchFamily="49" charset="-122"/>
              </a:rPr>
              <a:t>tce</a:t>
            </a:r>
            <a:r>
              <a:rPr lang="en-US" altLang="zh-CN" sz="1600" dirty="0">
                <a:latin typeface="Times New Roman" panose="02020603050405020304" pitchFamily="18" charset="0"/>
                <a:ea typeface="幼圆" pitchFamily="49" charset="-122"/>
              </a:rPr>
              <a:t>, equivalent to the total amount of energy consumption of Japan</a:t>
            </a:r>
            <a:r>
              <a:rPr lang="en-US" altLang="zh-CN" sz="1600" dirty="0" smtClean="0">
                <a:latin typeface="Times New Roman" panose="02020603050405020304" pitchFamily="18" charset="0"/>
                <a:ea typeface="幼圆" pitchFamily="49" charset="-122"/>
              </a:rPr>
              <a:t>.</a:t>
            </a:r>
            <a:endParaRPr lang="en-US" altLang="zh-CN" sz="1600" dirty="0">
              <a:latin typeface="Times New Roman" panose="02020603050405020304" pitchFamily="18" charset="0"/>
              <a:ea typeface="幼圆" pitchFamily="49" charset="-122"/>
            </a:endParaRPr>
          </a:p>
        </p:txBody>
      </p:sp>
      <p:pic>
        <p:nvPicPr>
          <p:cNvPr id="7170" name="Picture 2" descr="D:\01-hjk\99-网上下载小图\CO2 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9662"/>
          <a:stretch/>
        </p:blipFill>
        <p:spPr bwMode="auto">
          <a:xfrm rot="19833116">
            <a:off x="6918947" y="5171142"/>
            <a:ext cx="1828974" cy="11703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72564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heme/theme1.xml><?xml version="1.0" encoding="utf-8"?>
<a:theme xmlns:a="http://schemas.openxmlformats.org/drawingml/2006/main" name="thu">
  <a:themeElements>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1_Level">
      <a:majorFont>
        <a:latin typeface="Garamond"/>
        <a:ea typeface="黑体"/>
        <a:cs typeface=""/>
      </a:majorFont>
      <a:minorFont>
        <a:latin typeface="Verdan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1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1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1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1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1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1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Leve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黑体" pitchFamily="2" charset="-122"/>
          </a:defRPr>
        </a:defPPr>
      </a:lstStyle>
    </a:lnDef>
    <a:txDef>
      <a:spPr bwMode="auto">
        <a:noFill/>
        <a:ln w="9525">
          <a:noFill/>
          <a:miter lim="800000"/>
          <a:headEnd/>
          <a:tailEnd/>
        </a:ln>
      </a:spPr>
      <a:bodyPr anchor="ctr"/>
      <a:lstStyle>
        <a:defPPr eaLnBrk="1" hangingPunct="1">
          <a:spcBef>
            <a:spcPct val="30000"/>
          </a:spcBef>
          <a:defRPr sz="2800" b="1" dirty="0" smtClean="0">
            <a:solidFill>
              <a:schemeClr val="tx2"/>
            </a:solidFill>
          </a:defRPr>
        </a:defPPr>
      </a:lstStyle>
    </a:tx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thu</Template>
  <TotalTime>1189</TotalTime>
  <Words>4572</Words>
  <Application>Microsoft Office PowerPoint</Application>
  <PresentationFormat>全屏显示(4:3)</PresentationFormat>
  <Paragraphs>167</Paragraphs>
  <Slides>25</Slides>
  <Notes>0</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thu</vt:lpstr>
      <vt:lpstr>Level</vt:lpstr>
      <vt:lpstr>突破资源环境制约，促进可持续发展与社会和谐 Overcoming Resource and Environmental Constraints to the Realization of Sustainable Development and a Harmonious Society</vt:lpstr>
      <vt:lpstr>1. 全球可持续发展受到日益强化的资源环境制约，绿色低碳发展已成为世界潮流(1) The resource and environmental constraints on global sustainable development has increasingly been intensified and the green and low carbon development has become a global mainstream(1)</vt:lpstr>
      <vt:lpstr>1. 全球可持续发展受到日益强化的资源环境制约，绿色低碳发展已成为世界潮流(2) The resource and environmental constraints on global sustainable development has increasingly been intensified and the green and low carbon development has become a global mainstream(2)</vt:lpstr>
      <vt:lpstr>2.中国经济社会发展面临日趋强化的资源环境制约，也面临应对气候变化减排CO2的挑战(1) China’s economic and social development is confronted with increasingly intensified resources and environmental constraints and the challenges associated with addressing climate change. (1)  </vt:lpstr>
      <vt:lpstr>2.中国经济社会发展面临日趋强化的资源环境制约，也面临应对气候变化减排CO2的挑战(2) China’s economic and social development is confronted with increasingly intensified resources and environmental constraints and the challenges associated with addressing climate change. (2)  </vt:lpstr>
      <vt:lpstr>幻灯片 6</vt:lpstr>
      <vt:lpstr>幻灯片 7</vt:lpstr>
      <vt:lpstr>幻灯片 8</vt:lpstr>
      <vt:lpstr>幻灯片 9</vt:lpstr>
      <vt:lpstr>幻灯片 10</vt:lpstr>
      <vt:lpstr>6. 在新的时期和新的形势下，能源与应对气候变化战略需要有更广阔的视角和创新的思路（1） A broad vision and innovative approaches are needed to formulate strategies for energy development and addressing climate change confronting with the new conditions and challenges (1)</vt:lpstr>
      <vt:lpstr>6. 在新的时期和新的形势下，能源与应对气候变化战略需要有更广阔的视角和创新的思路（2） A broad vision and innovative approaches are needed to formulate strategies for energy development and addressing climate change confronting with the new conditions and challenges (2)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10. 加快经济发展方式转变，是促进经济社会与资源环境协调，促进社会和谐和可持续发展的关键对策和重要着力点(1) Accelerating the change in economic development pattern is the key approach to coordinating economic and social development with resources and environment protection and the realization of a harmonious society. (1) </vt:lpstr>
      <vt:lpstr>10. 加快经济发展方式转变，是促进经济社会与资源环境协调，促进社会和谐和可持续发展的关键对策和重要着力点(2) Accelerating the change in economic development pattern is the key approach to coordinating economic and social development with resources and environment protection and the realization of a harmonious society. (2) </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应对气候变化科学方法研究及数据库建设</dc:title>
  <dc:creator>Rain</dc:creator>
  <cp:lastModifiedBy>User</cp:lastModifiedBy>
  <cp:revision>749</cp:revision>
  <cp:lastPrinted>2013-05-06T03:00:55Z</cp:lastPrinted>
  <dcterms:created xsi:type="dcterms:W3CDTF">2012-12-26T01:28:31Z</dcterms:created>
  <dcterms:modified xsi:type="dcterms:W3CDTF">2013-11-12T03:23:55Z</dcterms:modified>
</cp:coreProperties>
</file>