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59" r:id="rId3"/>
    <p:sldId id="267" r:id="rId4"/>
    <p:sldId id="268" r:id="rId5"/>
    <p:sldId id="362" r:id="rId6"/>
    <p:sldId id="364" r:id="rId7"/>
    <p:sldId id="270" r:id="rId8"/>
    <p:sldId id="272" r:id="rId9"/>
    <p:sldId id="380" r:id="rId10"/>
    <p:sldId id="376" r:id="rId11"/>
    <p:sldId id="379" r:id="rId12"/>
    <p:sldId id="346" r:id="rId13"/>
    <p:sldId id="358" r:id="rId14"/>
    <p:sldId id="348" r:id="rId15"/>
    <p:sldId id="286" r:id="rId16"/>
    <p:sldId id="353" r:id="rId17"/>
    <p:sldId id="367" r:id="rId18"/>
    <p:sldId id="288" r:id="rId19"/>
    <p:sldId id="289" r:id="rId20"/>
    <p:sldId id="357" r:id="rId21"/>
    <p:sldId id="305" r:id="rId22"/>
    <p:sldId id="335" r:id="rId23"/>
    <p:sldId id="369" r:id="rId24"/>
    <p:sldId id="366" r:id="rId25"/>
    <p:sldId id="338" r:id="rId26"/>
    <p:sldId id="339" r:id="rId27"/>
    <p:sldId id="340" r:id="rId28"/>
    <p:sldId id="355" r:id="rId29"/>
    <p:sldId id="361"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142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80847" autoAdjust="0"/>
  </p:normalViewPr>
  <p:slideViewPr>
    <p:cSldViewPr>
      <p:cViewPr>
        <p:scale>
          <a:sx n="60" d="100"/>
          <a:sy n="60" d="100"/>
        </p:scale>
        <p:origin x="-1494" y="-24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6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ED733-1801-433F-B879-CB45558B6B8F}" type="doc">
      <dgm:prSet loTypeId="urn:microsoft.com/office/officeart/2009/layout/CircleArrowProcess" loCatId="process" qsTypeId="urn:microsoft.com/office/officeart/2005/8/quickstyle/simple1#1" qsCatId="simple" csTypeId="urn:microsoft.com/office/officeart/2005/8/colors/accent1_2#1" csCatId="accent1" phldr="1"/>
      <dgm:spPr/>
      <dgm:t>
        <a:bodyPr/>
        <a:lstStyle/>
        <a:p>
          <a:endParaRPr lang="zh-CN" altLang="en-US"/>
        </a:p>
      </dgm:t>
    </dgm:pt>
    <dgm:pt modelId="{66F63785-41E4-468D-AE86-74F937E2F1F9}">
      <dgm:prSet phldrT="[文本]" custT="1"/>
      <dgm:spPr/>
      <dgm:t>
        <a:bodyPr/>
        <a:lstStyle/>
        <a:p>
          <a:r>
            <a:rPr lang="zh-CN" sz="1400" b="1" dirty="0" smtClean="0"/>
            <a:t>审计根据</a:t>
          </a:r>
          <a:endParaRPr lang="en-US" altLang="zh-CN" sz="1400" b="1" dirty="0" smtClean="0"/>
        </a:p>
        <a:p>
          <a:r>
            <a:rPr lang="en-US" sz="1400" dirty="0" smtClean="0"/>
            <a:t>Laws and regulations</a:t>
          </a:r>
          <a:endParaRPr lang="zh-CN" altLang="en-US" sz="1400" b="1" dirty="0">
            <a:latin typeface="Arial" pitchFamily="34" charset="0"/>
            <a:ea typeface="微软雅黑" panose="020B0503020204020204" pitchFamily="34" charset="-122"/>
            <a:cs typeface="Arial" pitchFamily="34" charset="0"/>
          </a:endParaRPr>
        </a:p>
      </dgm:t>
    </dgm:pt>
    <dgm:pt modelId="{8AA9BB4A-E597-48C8-AE30-F76075545AB5}" type="parTrans" cxnId="{458A77C2-9D9A-4526-B5F4-0B5A26FBBB23}">
      <dgm:prSet/>
      <dgm:spPr/>
      <dgm:t>
        <a:bodyPr/>
        <a:lstStyle/>
        <a:p>
          <a:endParaRPr lang="zh-CN" altLang="en-US" b="1">
            <a:latin typeface="微软雅黑" panose="020B0503020204020204" pitchFamily="34" charset="-122"/>
            <a:ea typeface="微软雅黑" panose="020B0503020204020204" pitchFamily="34" charset="-122"/>
          </a:endParaRPr>
        </a:p>
      </dgm:t>
    </dgm:pt>
    <dgm:pt modelId="{AE28ED32-3F28-4B89-B3C6-43DFA729644F}" type="sibTrans" cxnId="{458A77C2-9D9A-4526-B5F4-0B5A26FBBB23}">
      <dgm:prSet/>
      <dgm:spPr/>
      <dgm:t>
        <a:bodyPr/>
        <a:lstStyle/>
        <a:p>
          <a:endParaRPr lang="zh-CN" altLang="en-US" b="1">
            <a:latin typeface="微软雅黑" panose="020B0503020204020204" pitchFamily="34" charset="-122"/>
            <a:ea typeface="微软雅黑" panose="020B0503020204020204" pitchFamily="34" charset="-122"/>
          </a:endParaRPr>
        </a:p>
      </dgm:t>
    </dgm:pt>
    <dgm:pt modelId="{19C5C78C-C6D7-44ED-8AC8-5294A66E3F68}">
      <dgm:prSet phldrT="[文本]" custT="1"/>
      <dgm:spPr/>
      <dgm:t>
        <a:bodyPr/>
        <a:lstStyle/>
        <a:p>
          <a:r>
            <a:rPr lang="zh-CN" sz="1400" b="1" dirty="0" smtClean="0"/>
            <a:t>主体行为规范</a:t>
          </a:r>
          <a:r>
            <a:rPr lang="zh-CN" altLang="en-US" sz="1400" b="1" dirty="0" smtClean="0">
              <a:latin typeface="微软雅黑" panose="020B0503020204020204" pitchFamily="34" charset="-122"/>
              <a:ea typeface="微软雅黑" panose="020B0503020204020204" pitchFamily="34" charset="-122"/>
            </a:rPr>
            <a:t> </a:t>
          </a:r>
          <a:r>
            <a:rPr lang="en-US" sz="1400" dirty="0" smtClean="0"/>
            <a:t>Institutional Independence </a:t>
          </a:r>
          <a:endParaRPr lang="zh-CN" altLang="en-US" sz="1400" b="1" dirty="0">
            <a:latin typeface="Arial" pitchFamily="34" charset="0"/>
            <a:ea typeface="微软雅黑" panose="020B0503020204020204" pitchFamily="34" charset="-122"/>
            <a:cs typeface="Arial" pitchFamily="34" charset="0"/>
          </a:endParaRPr>
        </a:p>
      </dgm:t>
    </dgm:pt>
    <dgm:pt modelId="{0DB53BCF-0E4B-43E6-8281-87C19853F049}" type="parTrans" cxnId="{5C78C79D-0113-4DD6-B7FB-7CAE90749790}">
      <dgm:prSet/>
      <dgm:spPr/>
      <dgm:t>
        <a:bodyPr/>
        <a:lstStyle/>
        <a:p>
          <a:endParaRPr lang="zh-CN" altLang="en-US" b="1">
            <a:latin typeface="微软雅黑" panose="020B0503020204020204" pitchFamily="34" charset="-122"/>
            <a:ea typeface="微软雅黑" panose="020B0503020204020204" pitchFamily="34" charset="-122"/>
          </a:endParaRPr>
        </a:p>
      </dgm:t>
    </dgm:pt>
    <dgm:pt modelId="{FAC691FB-02D6-4FA7-BB4C-C7AC00D090E3}" type="sibTrans" cxnId="{5C78C79D-0113-4DD6-B7FB-7CAE90749790}">
      <dgm:prSet/>
      <dgm:spPr/>
      <dgm:t>
        <a:bodyPr/>
        <a:lstStyle/>
        <a:p>
          <a:endParaRPr lang="zh-CN" altLang="en-US" b="1">
            <a:latin typeface="微软雅黑" panose="020B0503020204020204" pitchFamily="34" charset="-122"/>
            <a:ea typeface="微软雅黑" panose="020B0503020204020204" pitchFamily="34" charset="-122"/>
          </a:endParaRPr>
        </a:p>
      </dgm:t>
    </dgm:pt>
    <dgm:pt modelId="{92C14AE7-31A2-4A99-A397-C40BD437D380}">
      <dgm:prSet phldrT="[文本]" custT="1"/>
      <dgm:spPr/>
      <dgm:t>
        <a:bodyPr/>
        <a:lstStyle/>
        <a:p>
          <a:r>
            <a:rPr lang="zh-CN" sz="1400" b="1" dirty="0" smtClean="0"/>
            <a:t>评价</a:t>
          </a:r>
          <a:r>
            <a:rPr lang="zh-CN" altLang="en-US" sz="1400" b="1" dirty="0" smtClean="0"/>
            <a:t>制度</a:t>
          </a:r>
          <a:r>
            <a:rPr lang="zh-CN" altLang="en-US" sz="1400" b="1" dirty="0" smtClean="0">
              <a:latin typeface="微软雅黑" panose="020B0503020204020204" pitchFamily="34" charset="-122"/>
              <a:ea typeface="微软雅黑" panose="020B0503020204020204" pitchFamily="34" charset="-122"/>
            </a:rPr>
            <a:t> </a:t>
          </a:r>
          <a:r>
            <a:rPr lang="en-US" sz="1400" dirty="0" smtClean="0"/>
            <a:t>Processes</a:t>
          </a:r>
          <a:endParaRPr lang="zh-CN" altLang="en-US" sz="1400" b="1" dirty="0">
            <a:latin typeface="Arial" pitchFamily="34" charset="0"/>
            <a:ea typeface="微软雅黑" panose="020B0503020204020204" pitchFamily="34" charset="-122"/>
            <a:cs typeface="Arial" pitchFamily="34" charset="0"/>
          </a:endParaRPr>
        </a:p>
      </dgm:t>
    </dgm:pt>
    <dgm:pt modelId="{2B64A7C3-B79C-4C69-8108-87ED2C53056D}" type="parTrans" cxnId="{55515135-5A6F-40B6-80E8-AAF7AAB1DE39}">
      <dgm:prSet/>
      <dgm:spPr/>
      <dgm:t>
        <a:bodyPr/>
        <a:lstStyle/>
        <a:p>
          <a:endParaRPr lang="zh-CN" altLang="en-US" b="1">
            <a:latin typeface="微软雅黑" panose="020B0503020204020204" pitchFamily="34" charset="-122"/>
            <a:ea typeface="微软雅黑" panose="020B0503020204020204" pitchFamily="34" charset="-122"/>
          </a:endParaRPr>
        </a:p>
      </dgm:t>
    </dgm:pt>
    <dgm:pt modelId="{EF532701-849A-4A04-A3C5-69BEC5273EB1}" type="sibTrans" cxnId="{55515135-5A6F-40B6-80E8-AAF7AAB1DE39}">
      <dgm:prSet/>
      <dgm:spPr/>
      <dgm:t>
        <a:bodyPr/>
        <a:lstStyle/>
        <a:p>
          <a:endParaRPr lang="zh-CN" altLang="en-US" b="1">
            <a:latin typeface="微软雅黑" panose="020B0503020204020204" pitchFamily="34" charset="-122"/>
            <a:ea typeface="微软雅黑" panose="020B0503020204020204" pitchFamily="34" charset="-122"/>
          </a:endParaRPr>
        </a:p>
      </dgm:t>
    </dgm:pt>
    <dgm:pt modelId="{5CD9E0A0-9177-4EEB-AE65-4683F3D354D8}" type="pres">
      <dgm:prSet presAssocID="{E67ED733-1801-433F-B879-CB45558B6B8F}" presName="Name0" presStyleCnt="0">
        <dgm:presLayoutVars>
          <dgm:chMax val="7"/>
          <dgm:chPref val="7"/>
          <dgm:dir/>
          <dgm:animLvl val="lvl"/>
        </dgm:presLayoutVars>
      </dgm:prSet>
      <dgm:spPr/>
      <dgm:t>
        <a:bodyPr/>
        <a:lstStyle/>
        <a:p>
          <a:endParaRPr lang="zh-CN" altLang="en-US"/>
        </a:p>
      </dgm:t>
    </dgm:pt>
    <dgm:pt modelId="{29003C03-907A-462E-AB5F-3C1710B646D3}" type="pres">
      <dgm:prSet presAssocID="{66F63785-41E4-468D-AE86-74F937E2F1F9}" presName="Accent1" presStyleCnt="0"/>
      <dgm:spPr/>
    </dgm:pt>
    <dgm:pt modelId="{13B65ECC-0C4E-477B-8716-AC3F4CC1FE25}" type="pres">
      <dgm:prSet presAssocID="{66F63785-41E4-468D-AE86-74F937E2F1F9}" presName="Accent" presStyleLbl="node1" presStyleIdx="0" presStyleCnt="3" custAng="1937411" custLinFactNeighborX="26356" custLinFactNeighborY="216"/>
      <dgm:spPr/>
    </dgm:pt>
    <dgm:pt modelId="{F97700A6-8005-441D-B6EA-CA39F8CFF5CB}" type="pres">
      <dgm:prSet presAssocID="{66F63785-41E4-468D-AE86-74F937E2F1F9}" presName="Parent1" presStyleLbl="revTx" presStyleIdx="0" presStyleCnt="3" custLinFactNeighborX="48895" custLinFactNeighborY="1507">
        <dgm:presLayoutVars>
          <dgm:chMax val="1"/>
          <dgm:chPref val="1"/>
          <dgm:bulletEnabled val="1"/>
        </dgm:presLayoutVars>
      </dgm:prSet>
      <dgm:spPr/>
      <dgm:t>
        <a:bodyPr/>
        <a:lstStyle/>
        <a:p>
          <a:endParaRPr lang="zh-CN" altLang="en-US"/>
        </a:p>
      </dgm:t>
    </dgm:pt>
    <dgm:pt modelId="{6AD0C0EF-8B89-454B-8882-C0AA4886BF16}" type="pres">
      <dgm:prSet presAssocID="{19C5C78C-C6D7-44ED-8AC8-5294A66E3F68}" presName="Accent2" presStyleCnt="0"/>
      <dgm:spPr/>
    </dgm:pt>
    <dgm:pt modelId="{80E79654-3CCC-49A1-BDB6-FF4294748B39}" type="pres">
      <dgm:prSet presAssocID="{19C5C78C-C6D7-44ED-8AC8-5294A66E3F68}" presName="Accent" presStyleLbl="node1" presStyleIdx="1" presStyleCnt="3"/>
      <dgm:spPr/>
    </dgm:pt>
    <dgm:pt modelId="{2A05CD11-FA38-47CC-BAF9-E38227B66800}" type="pres">
      <dgm:prSet presAssocID="{19C5C78C-C6D7-44ED-8AC8-5294A66E3F68}" presName="Parent2" presStyleLbl="revTx" presStyleIdx="1" presStyleCnt="3" custScaleX="160332">
        <dgm:presLayoutVars>
          <dgm:chMax val="1"/>
          <dgm:chPref val="1"/>
          <dgm:bulletEnabled val="1"/>
        </dgm:presLayoutVars>
      </dgm:prSet>
      <dgm:spPr/>
      <dgm:t>
        <a:bodyPr/>
        <a:lstStyle/>
        <a:p>
          <a:endParaRPr lang="zh-CN" altLang="en-US"/>
        </a:p>
      </dgm:t>
    </dgm:pt>
    <dgm:pt modelId="{C75A5267-21F3-47C0-9B6D-9E437DB8C866}" type="pres">
      <dgm:prSet presAssocID="{92C14AE7-31A2-4A99-A397-C40BD437D380}" presName="Accent3" presStyleCnt="0"/>
      <dgm:spPr/>
    </dgm:pt>
    <dgm:pt modelId="{7A015175-A466-4580-95E0-6FD2465EAEF0}" type="pres">
      <dgm:prSet presAssocID="{92C14AE7-31A2-4A99-A397-C40BD437D380}" presName="Accent" presStyleLbl="node1" presStyleIdx="2" presStyleCnt="3"/>
      <dgm:spPr/>
    </dgm:pt>
    <dgm:pt modelId="{F1E7DD9D-D866-4622-BB19-20E7FC0B49A9}" type="pres">
      <dgm:prSet presAssocID="{92C14AE7-31A2-4A99-A397-C40BD437D380}" presName="Parent3" presStyleLbl="revTx" presStyleIdx="2" presStyleCnt="3" custScaleX="117836">
        <dgm:presLayoutVars>
          <dgm:chMax val="1"/>
          <dgm:chPref val="1"/>
          <dgm:bulletEnabled val="1"/>
        </dgm:presLayoutVars>
      </dgm:prSet>
      <dgm:spPr/>
      <dgm:t>
        <a:bodyPr/>
        <a:lstStyle/>
        <a:p>
          <a:endParaRPr lang="zh-CN" altLang="en-US"/>
        </a:p>
      </dgm:t>
    </dgm:pt>
  </dgm:ptLst>
  <dgm:cxnLst>
    <dgm:cxn modelId="{5C78C79D-0113-4DD6-B7FB-7CAE90749790}" srcId="{E67ED733-1801-433F-B879-CB45558B6B8F}" destId="{19C5C78C-C6D7-44ED-8AC8-5294A66E3F68}" srcOrd="1" destOrd="0" parTransId="{0DB53BCF-0E4B-43E6-8281-87C19853F049}" sibTransId="{FAC691FB-02D6-4FA7-BB4C-C7AC00D090E3}"/>
    <dgm:cxn modelId="{1AB4A3EB-4B01-4D1C-B00A-A73AE1BD9DBC}" type="presOf" srcId="{19C5C78C-C6D7-44ED-8AC8-5294A66E3F68}" destId="{2A05CD11-FA38-47CC-BAF9-E38227B66800}" srcOrd="0" destOrd="0" presId="urn:microsoft.com/office/officeart/2009/layout/CircleArrowProcess"/>
    <dgm:cxn modelId="{A60CBA2B-3564-4655-BC74-F9CEE4C7BA94}" type="presOf" srcId="{66F63785-41E4-468D-AE86-74F937E2F1F9}" destId="{F97700A6-8005-441D-B6EA-CA39F8CFF5CB}" srcOrd="0" destOrd="0" presId="urn:microsoft.com/office/officeart/2009/layout/CircleArrowProcess"/>
    <dgm:cxn modelId="{55515135-5A6F-40B6-80E8-AAF7AAB1DE39}" srcId="{E67ED733-1801-433F-B879-CB45558B6B8F}" destId="{92C14AE7-31A2-4A99-A397-C40BD437D380}" srcOrd="2" destOrd="0" parTransId="{2B64A7C3-B79C-4C69-8108-87ED2C53056D}" sibTransId="{EF532701-849A-4A04-A3C5-69BEC5273EB1}"/>
    <dgm:cxn modelId="{97D1D5C8-D551-484A-AC46-891ED9D55F65}" type="presOf" srcId="{E67ED733-1801-433F-B879-CB45558B6B8F}" destId="{5CD9E0A0-9177-4EEB-AE65-4683F3D354D8}" srcOrd="0" destOrd="0" presId="urn:microsoft.com/office/officeart/2009/layout/CircleArrowProcess"/>
    <dgm:cxn modelId="{3BA09943-0EE3-4CC3-9962-4594C442EF76}" type="presOf" srcId="{92C14AE7-31A2-4A99-A397-C40BD437D380}" destId="{F1E7DD9D-D866-4622-BB19-20E7FC0B49A9}" srcOrd="0" destOrd="0" presId="urn:microsoft.com/office/officeart/2009/layout/CircleArrowProcess"/>
    <dgm:cxn modelId="{458A77C2-9D9A-4526-B5F4-0B5A26FBBB23}" srcId="{E67ED733-1801-433F-B879-CB45558B6B8F}" destId="{66F63785-41E4-468D-AE86-74F937E2F1F9}" srcOrd="0" destOrd="0" parTransId="{8AA9BB4A-E597-48C8-AE30-F76075545AB5}" sibTransId="{AE28ED32-3F28-4B89-B3C6-43DFA729644F}"/>
    <dgm:cxn modelId="{84929E8A-5CE2-431D-A3CE-F3F23D10A049}" type="presParOf" srcId="{5CD9E0A0-9177-4EEB-AE65-4683F3D354D8}" destId="{29003C03-907A-462E-AB5F-3C1710B646D3}" srcOrd="0" destOrd="0" presId="urn:microsoft.com/office/officeart/2009/layout/CircleArrowProcess"/>
    <dgm:cxn modelId="{B8D6C227-9FA9-4FBC-8EED-62C32555253E}" type="presParOf" srcId="{29003C03-907A-462E-AB5F-3C1710B646D3}" destId="{13B65ECC-0C4E-477B-8716-AC3F4CC1FE25}" srcOrd="0" destOrd="0" presId="urn:microsoft.com/office/officeart/2009/layout/CircleArrowProcess"/>
    <dgm:cxn modelId="{5C26B0C1-A700-405F-8D64-D0A14D35445E}" type="presParOf" srcId="{5CD9E0A0-9177-4EEB-AE65-4683F3D354D8}" destId="{F97700A6-8005-441D-B6EA-CA39F8CFF5CB}" srcOrd="1" destOrd="0" presId="urn:microsoft.com/office/officeart/2009/layout/CircleArrowProcess"/>
    <dgm:cxn modelId="{9D653B8B-716B-450E-82B6-A66BC503DFAC}" type="presParOf" srcId="{5CD9E0A0-9177-4EEB-AE65-4683F3D354D8}" destId="{6AD0C0EF-8B89-454B-8882-C0AA4886BF16}" srcOrd="2" destOrd="0" presId="urn:microsoft.com/office/officeart/2009/layout/CircleArrowProcess"/>
    <dgm:cxn modelId="{E63D624E-6618-435E-B5D6-EF23E0E290F6}" type="presParOf" srcId="{6AD0C0EF-8B89-454B-8882-C0AA4886BF16}" destId="{80E79654-3CCC-49A1-BDB6-FF4294748B39}" srcOrd="0" destOrd="0" presId="urn:microsoft.com/office/officeart/2009/layout/CircleArrowProcess"/>
    <dgm:cxn modelId="{F2FEA084-FC14-4517-986F-FFE162FAB21F}" type="presParOf" srcId="{5CD9E0A0-9177-4EEB-AE65-4683F3D354D8}" destId="{2A05CD11-FA38-47CC-BAF9-E38227B66800}" srcOrd="3" destOrd="0" presId="urn:microsoft.com/office/officeart/2009/layout/CircleArrowProcess"/>
    <dgm:cxn modelId="{34CB1E02-632E-4BC5-BE69-8B7834F04FD3}" type="presParOf" srcId="{5CD9E0A0-9177-4EEB-AE65-4683F3D354D8}" destId="{C75A5267-21F3-47C0-9B6D-9E437DB8C866}" srcOrd="4" destOrd="0" presId="urn:microsoft.com/office/officeart/2009/layout/CircleArrowProcess"/>
    <dgm:cxn modelId="{9F16A182-97B8-45E5-8F19-68308150FF31}" type="presParOf" srcId="{C75A5267-21F3-47C0-9B6D-9E437DB8C866}" destId="{7A015175-A466-4580-95E0-6FD2465EAEF0}" srcOrd="0" destOrd="0" presId="urn:microsoft.com/office/officeart/2009/layout/CircleArrowProcess"/>
    <dgm:cxn modelId="{9B1D9ABA-9040-471C-8703-6A3900EA829F}" type="presParOf" srcId="{5CD9E0A0-9177-4EEB-AE65-4683F3D354D8}" destId="{F1E7DD9D-D866-4622-BB19-20E7FC0B49A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65ECC-0C4E-477B-8716-AC3F4CC1FE25}">
      <dsp:nvSpPr>
        <dsp:cNvPr id="0" name=""/>
        <dsp:cNvSpPr/>
      </dsp:nvSpPr>
      <dsp:spPr>
        <a:xfrm rot="1937411">
          <a:off x="2857148" y="4225"/>
          <a:ext cx="1956111"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700A6-8005-441D-B6EA-CA39F8CFF5CB}">
      <dsp:nvSpPr>
        <dsp:cNvPr id="0" name=""/>
        <dsp:cNvSpPr/>
      </dsp:nvSpPr>
      <dsp:spPr>
        <a:xfrm>
          <a:off x="3305436" y="714511"/>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sz="1400" b="1" kern="1200" dirty="0" smtClean="0"/>
            <a:t>审计根据</a:t>
          </a:r>
          <a:endParaRPr lang="en-US" altLang="zh-CN" sz="1400" b="1" kern="1200" dirty="0" smtClean="0"/>
        </a:p>
        <a:p>
          <a:pPr lvl="0" algn="ctr" defTabSz="622300">
            <a:lnSpc>
              <a:spcPct val="90000"/>
            </a:lnSpc>
            <a:spcBef>
              <a:spcPct val="0"/>
            </a:spcBef>
            <a:spcAft>
              <a:spcPct val="35000"/>
            </a:spcAft>
          </a:pPr>
          <a:r>
            <a:rPr lang="en-US" sz="1400" kern="1200" dirty="0" smtClean="0"/>
            <a:t>Laws and regulations</a:t>
          </a:r>
          <a:endParaRPr lang="zh-CN" altLang="en-US" sz="1400" b="1" kern="1200" dirty="0">
            <a:latin typeface="Arial" pitchFamily="34" charset="0"/>
            <a:ea typeface="微软雅黑" panose="020B0503020204020204" pitchFamily="34" charset="-122"/>
            <a:cs typeface="Arial" pitchFamily="34" charset="0"/>
          </a:endParaRPr>
        </a:p>
      </dsp:txBody>
      <dsp:txXfrm>
        <a:off x="3305436" y="714511"/>
        <a:ext cx="1086973" cy="543356"/>
      </dsp:txXfrm>
    </dsp:sp>
    <dsp:sp modelId="{80E79654-3CCC-49A1-BDB6-FF4294748B39}">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5CD11-FA38-47CC-BAF9-E38227B66800}">
      <dsp:nvSpPr>
        <dsp:cNvPr id="0" name=""/>
        <dsp:cNvSpPr/>
      </dsp:nvSpPr>
      <dsp:spPr>
        <a:xfrm>
          <a:off x="1904965" y="1836927"/>
          <a:ext cx="1742766"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sz="1400" b="1" kern="1200" dirty="0" smtClean="0"/>
            <a:t>主体行为规范</a:t>
          </a:r>
          <a:r>
            <a:rPr lang="zh-CN" altLang="en-US" sz="1400" b="1" kern="1200" dirty="0" smtClean="0">
              <a:latin typeface="微软雅黑" panose="020B0503020204020204" pitchFamily="34" charset="-122"/>
              <a:ea typeface="微软雅黑" panose="020B0503020204020204" pitchFamily="34" charset="-122"/>
            </a:rPr>
            <a:t> </a:t>
          </a:r>
          <a:r>
            <a:rPr lang="en-US" sz="1400" kern="1200" dirty="0" smtClean="0"/>
            <a:t>Institutional Independence </a:t>
          </a:r>
          <a:endParaRPr lang="zh-CN" altLang="en-US" sz="1400" b="1" kern="1200" dirty="0">
            <a:latin typeface="Arial" pitchFamily="34" charset="0"/>
            <a:ea typeface="微软雅黑" panose="020B0503020204020204" pitchFamily="34" charset="-122"/>
            <a:cs typeface="Arial" pitchFamily="34" charset="0"/>
          </a:endParaRPr>
        </a:p>
      </dsp:txBody>
      <dsp:txXfrm>
        <a:off x="1904965" y="1836927"/>
        <a:ext cx="1742766" cy="543356"/>
      </dsp:txXfrm>
    </dsp:sp>
    <dsp:sp modelId="{7A015175-A466-4580-95E0-6FD2465EAEF0}">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7DD9D-D866-4622-BB19-20E7FC0B49A9}">
      <dsp:nvSpPr>
        <dsp:cNvPr id="0" name=""/>
        <dsp:cNvSpPr/>
      </dsp:nvSpPr>
      <dsp:spPr>
        <a:xfrm>
          <a:off x="2679595" y="2969158"/>
          <a:ext cx="1280846"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sz="1400" b="1" kern="1200" dirty="0" smtClean="0"/>
            <a:t>评价</a:t>
          </a:r>
          <a:r>
            <a:rPr lang="zh-CN" altLang="en-US" sz="1400" b="1" kern="1200" dirty="0" smtClean="0"/>
            <a:t>制度</a:t>
          </a:r>
          <a:r>
            <a:rPr lang="zh-CN" altLang="en-US" sz="1400" b="1" kern="1200" dirty="0" smtClean="0">
              <a:latin typeface="微软雅黑" panose="020B0503020204020204" pitchFamily="34" charset="-122"/>
              <a:ea typeface="微软雅黑" panose="020B0503020204020204" pitchFamily="34" charset="-122"/>
            </a:rPr>
            <a:t> </a:t>
          </a:r>
          <a:r>
            <a:rPr lang="en-US" sz="1400" kern="1200" dirty="0" smtClean="0"/>
            <a:t>Processes</a:t>
          </a:r>
          <a:endParaRPr lang="zh-CN" altLang="en-US" sz="1400" b="1" kern="1200" dirty="0">
            <a:latin typeface="Arial" pitchFamily="34" charset="0"/>
            <a:ea typeface="微软雅黑" panose="020B0503020204020204" pitchFamily="34" charset="-122"/>
            <a:cs typeface="Arial" pitchFamily="34" charset="0"/>
          </a:endParaRPr>
        </a:p>
      </dsp:txBody>
      <dsp:txXfrm>
        <a:off x="2679595" y="2969158"/>
        <a:ext cx="1280846"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2B09A-0AC8-4E66-B5C1-A21A99015DE6}" type="datetimeFigureOut">
              <a:rPr lang="zh-CN" altLang="en-US" smtClean="0"/>
              <a:pPr/>
              <a:t>2014/11/20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4611E-2E69-4CF1-93B5-BF5E62C36CB3}" type="slidenum">
              <a:rPr lang="zh-CN" altLang="en-US" smtClean="0"/>
              <a:pPr/>
              <a:t>‹#›</a:t>
            </a:fld>
            <a:endParaRPr lang="zh-CN" altLang="en-US"/>
          </a:p>
        </p:txBody>
      </p:sp>
    </p:spTree>
    <p:extLst>
      <p:ext uri="{BB962C8B-B14F-4D97-AF65-F5344CB8AC3E}">
        <p14:creationId xmlns:p14="http://schemas.microsoft.com/office/powerpoint/2010/main" val="62161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a:t>
            </a:fld>
            <a:endParaRPr lang="zh-CN" altLang="en-US"/>
          </a:p>
        </p:txBody>
      </p:sp>
    </p:spTree>
    <p:extLst>
      <p:ext uri="{BB962C8B-B14F-4D97-AF65-F5344CB8AC3E}">
        <p14:creationId xmlns:p14="http://schemas.microsoft.com/office/powerpoint/2010/main" val="2738859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ea typeface="黑体" pitchFamily="49" charset="-122"/>
              </a:rPr>
              <a:t>目标达到？环境质量切实改善？费用效益？措施稳定？ </a:t>
            </a:r>
            <a:endParaRPr lang="en-US" altLang="zh-CN" sz="1200" dirty="0" smtClean="0">
              <a:ea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19</a:t>
            </a:fld>
            <a:endParaRPr lang="zh-CN" altLang="en-US"/>
          </a:p>
        </p:txBody>
      </p:sp>
    </p:spTree>
    <p:extLst>
      <p:ext uri="{BB962C8B-B14F-4D97-AF65-F5344CB8AC3E}">
        <p14:creationId xmlns:p14="http://schemas.microsoft.com/office/powerpoint/2010/main" val="2806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zh-CN" sz="1200" kern="1200" dirty="0" smtClean="0">
                <a:solidFill>
                  <a:schemeClr val="tx1"/>
                </a:solidFill>
                <a:effectLst/>
                <a:latin typeface="+mn-lt"/>
                <a:ea typeface="+mn-ea"/>
                <a:cs typeface="+mn-cs"/>
              </a:rPr>
              <a:t>利用环境绩效评估等方法来对正式的环境审计进行补充。这些方法在时间延迟较长的环境问题、环境退化、跨区域的污染物流动引起的环境恶化等相关的绩效评价中非常有用，且在评估复杂的情况中正面和负面的影响中也是很有价值的。</a:t>
            </a:r>
          </a:p>
          <a:p>
            <a:r>
              <a:rPr lang="zh-CN" altLang="zh-CN" sz="1200" kern="1200" dirty="0" smtClean="0">
                <a:solidFill>
                  <a:schemeClr val="tx1"/>
                </a:solidFill>
                <a:effectLst/>
                <a:latin typeface="+mn-lt"/>
                <a:ea typeface="+mn-ea"/>
                <a:cs typeface="+mn-cs"/>
              </a:rPr>
              <a:t>在西方国家采用各种评估政府环境绩效的非审计方法是很常见的，例如，国家环境报告，政府高层领导，战略环境评估的定期环境会议，公司环境可持续发展报告和对即将离任的政治家的任期公开评核（更多细节参见</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节）。</a:t>
            </a:r>
          </a:p>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23</a:t>
            </a:fld>
            <a:endParaRPr lang="zh-CN" altLang="en-US"/>
          </a:p>
        </p:txBody>
      </p:sp>
    </p:spTree>
    <p:extLst>
      <p:ext uri="{BB962C8B-B14F-4D97-AF65-F5344CB8AC3E}">
        <p14:creationId xmlns:p14="http://schemas.microsoft.com/office/powerpoint/2010/main" val="319946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28</a:t>
            </a:fld>
            <a:endParaRPr lang="zh-CN" altLang="en-US"/>
          </a:p>
        </p:txBody>
      </p:sp>
    </p:spTree>
    <p:extLst>
      <p:ext uri="{BB962C8B-B14F-4D97-AF65-F5344CB8AC3E}">
        <p14:creationId xmlns:p14="http://schemas.microsoft.com/office/powerpoint/2010/main" val="36978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2</a:t>
            </a:fld>
            <a:endParaRPr lang="zh-CN" altLang="en-US"/>
          </a:p>
        </p:txBody>
      </p:sp>
    </p:spTree>
    <p:extLst>
      <p:ext uri="{BB962C8B-B14F-4D97-AF65-F5344CB8AC3E}">
        <p14:creationId xmlns:p14="http://schemas.microsoft.com/office/powerpoint/2010/main" val="1942739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4</a:t>
            </a:fld>
            <a:endParaRPr lang="zh-CN" altLang="en-US"/>
          </a:p>
        </p:txBody>
      </p:sp>
    </p:spTree>
    <p:extLst>
      <p:ext uri="{BB962C8B-B14F-4D97-AF65-F5344CB8AC3E}">
        <p14:creationId xmlns:p14="http://schemas.microsoft.com/office/powerpoint/2010/main" val="173022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5</a:t>
            </a:fld>
            <a:endParaRPr lang="zh-CN" altLang="en-US"/>
          </a:p>
        </p:txBody>
      </p:sp>
    </p:spTree>
    <p:extLst>
      <p:ext uri="{BB962C8B-B14F-4D97-AF65-F5344CB8AC3E}">
        <p14:creationId xmlns:p14="http://schemas.microsoft.com/office/powerpoint/2010/main" val="194273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dirty="0" smtClean="0">
                <a:solidFill>
                  <a:srgbClr val="00B0F0"/>
                </a:solidFill>
                <a:latin typeface="微软雅黑" pitchFamily="34" charset="-122"/>
                <a:ea typeface="微软雅黑" pitchFamily="34" charset="-122"/>
              </a:rPr>
              <a:t>2014.7,《</a:t>
            </a:r>
            <a:r>
              <a:rPr lang="zh-CN" altLang="en-US" b="1" dirty="0" smtClean="0">
                <a:solidFill>
                  <a:srgbClr val="00B0F0"/>
                </a:solidFill>
                <a:latin typeface="微软雅黑" pitchFamily="34" charset="-122"/>
                <a:ea typeface="微软雅黑" pitchFamily="34" charset="-122"/>
              </a:rPr>
              <a:t>党政主要领导干部和国有企业领导人员经济责任审计规定实施细则</a:t>
            </a:r>
            <a:r>
              <a:rPr lang="en-US" altLang="zh-CN" b="1" dirty="0" smtClean="0">
                <a:solidFill>
                  <a:srgbClr val="00B0F0"/>
                </a:solidFill>
                <a:latin typeface="微软雅黑" pitchFamily="34" charset="-122"/>
                <a:ea typeface="微软雅黑" pitchFamily="34" charset="-122"/>
              </a:rPr>
              <a:t>》</a:t>
            </a:r>
          </a:p>
          <a:p>
            <a:pPr algn="l"/>
            <a:r>
              <a:rPr lang="en-US" altLang="zh-CN" b="1" dirty="0" smtClean="0">
                <a:solidFill>
                  <a:srgbClr val="00B0F0"/>
                </a:solidFill>
                <a:latin typeface="微软雅黑" pitchFamily="34" charset="-122"/>
                <a:ea typeface="微软雅黑" pitchFamily="34" charset="-122"/>
              </a:rPr>
              <a:t>2014.7,</a:t>
            </a:r>
            <a:r>
              <a:rPr lang="en-US" altLang="zh-CN" sz="1200" dirty="0" smtClean="0">
                <a:cs typeface="Times New Roman" panose="02020603050405020304" pitchFamily="18" charset="0"/>
              </a:rPr>
              <a:t>Implementation Guidelines for Regulation of Economic Accountability Audit on Leading Officials of Party, Government and State-owned Enterprises</a:t>
            </a:r>
            <a:endParaRPr lang="en-US" altLang="zh-CN" sz="1600" dirty="0" smtClean="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dirty="0" smtClean="0">
                <a:latin typeface="微软雅黑" panose="020B0503020204020204" pitchFamily="34" charset="-122"/>
                <a:ea typeface="微软雅黑" panose="020B0503020204020204" pitchFamily="34" charset="-122"/>
              </a:rPr>
              <a:t>“地方各级党委主要领导干部、地方各级政府主要领导干部经济责任审计的主要内容包括自然资源资产的开发利用和保护、生态环境保护以及民生改善等情况。”</a:t>
            </a:r>
            <a:r>
              <a:rPr lang="en-US" altLang="zh-CN" sz="1200" dirty="0" smtClean="0"/>
              <a:t> quality, benefits and </a:t>
            </a:r>
            <a:r>
              <a:rPr lang="en-US" altLang="zh-CN" sz="1200" i="1" dirty="0" smtClean="0"/>
              <a:t>sustainability </a:t>
            </a:r>
            <a:r>
              <a:rPr lang="en-US" altLang="zh-CN" sz="1200" dirty="0" smtClean="0"/>
              <a:t>of economic and social development; economic, social and </a:t>
            </a:r>
            <a:r>
              <a:rPr lang="en-US" altLang="zh-CN" sz="1200" i="1" dirty="0" smtClean="0"/>
              <a:t>environmental benefits </a:t>
            </a:r>
            <a:r>
              <a:rPr lang="en-US" altLang="zh-CN" sz="1200" dirty="0" smtClean="0"/>
              <a:t>of management and decisions related to senior officials’ economic responsibility; debt borrowing, </a:t>
            </a:r>
            <a:r>
              <a:rPr lang="en-US" altLang="zh-CN" sz="1200" i="1" dirty="0" smtClean="0"/>
              <a:t>natural resource assets management, environmental protection, </a:t>
            </a:r>
            <a:r>
              <a:rPr lang="en-US" altLang="zh-CN" sz="1200" dirty="0" smtClean="0"/>
              <a:t>improvement of people’s livelihood, technology innovation; and issues for which senior officials shall assume direct responsibilities.” </a:t>
            </a:r>
            <a:endParaRPr lang="zh-CN"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dirty="0" smtClean="0">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1" dirty="0" smtClean="0">
              <a:solidFill>
                <a:srgbClr val="00B0F0"/>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12</a:t>
            </a:fld>
            <a:endParaRPr lang="zh-CN" altLang="en-US"/>
          </a:p>
        </p:txBody>
      </p:sp>
    </p:spTree>
    <p:extLst>
      <p:ext uri="{BB962C8B-B14F-4D97-AF65-F5344CB8AC3E}">
        <p14:creationId xmlns:p14="http://schemas.microsoft.com/office/powerpoint/2010/main" val="137415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zh-CN" sz="1200" dirty="0" smtClean="0">
                <a:solidFill>
                  <a:srgbClr val="121C3F"/>
                </a:solidFill>
                <a:latin typeface="Arial" panose="020B0604020202020204" pitchFamily="34" charset="0"/>
                <a:ea typeface="微软雅黑" pitchFamily="34" charset="-122"/>
                <a:cs typeface="Arial" panose="020B0604020202020204" pitchFamily="34" charset="0"/>
              </a:rPr>
              <a:t>Environmental auditing in China has evolved a specialized organizational approach in which </a:t>
            </a:r>
            <a:r>
              <a:rPr lang="en-GB" altLang="zh-CN" sz="1200" b="1" dirty="0" smtClean="0">
                <a:solidFill>
                  <a:srgbClr val="C00000"/>
                </a:solidFill>
                <a:latin typeface="Arial" panose="020B0604020202020204" pitchFamily="34" charset="0"/>
                <a:ea typeface="微软雅黑" pitchFamily="34" charset="-122"/>
                <a:cs typeface="Arial" panose="020B0604020202020204" pitchFamily="34" charset="0"/>
              </a:rPr>
              <a:t>environmental audits are integrated into audits of other sectors/disciplines.</a:t>
            </a:r>
            <a:endParaRPr lang="en-US" altLang="zh-CN" sz="1200" b="1" dirty="0" smtClean="0">
              <a:solidFill>
                <a:srgbClr val="C00000"/>
              </a:solidFill>
              <a:latin typeface="Arial" panose="020B0604020202020204" pitchFamily="34" charset="0"/>
              <a:ea typeface="微软雅黑"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13</a:t>
            </a:fld>
            <a:endParaRPr lang="zh-CN" altLang="en-US"/>
          </a:p>
        </p:txBody>
      </p:sp>
    </p:spTree>
    <p:extLst>
      <p:ext uri="{BB962C8B-B14F-4D97-AF65-F5344CB8AC3E}">
        <p14:creationId xmlns:p14="http://schemas.microsoft.com/office/powerpoint/2010/main" val="366355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我国政府审计机关开展环境审计的范围符合国际上通行的狭义的环境审计范围，但对环境审计中有关可持续发展的内容等考虑不足。</a:t>
            </a:r>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15</a:t>
            </a:fld>
            <a:endParaRPr lang="zh-CN" altLang="en-US"/>
          </a:p>
        </p:txBody>
      </p:sp>
    </p:spTree>
    <p:extLst>
      <p:ext uri="{BB962C8B-B14F-4D97-AF65-F5344CB8AC3E}">
        <p14:creationId xmlns:p14="http://schemas.microsoft.com/office/powerpoint/2010/main" val="408593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686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EE4BF-41B4-4A92-BB4F-0710F9BF6309}" type="slidenum">
              <a:rPr lang="zh-CN" altLang="en-US" smtClean="0"/>
              <a:pPr fontAlgn="base">
                <a:spcBef>
                  <a:spcPct val="0"/>
                </a:spcBef>
                <a:spcAft>
                  <a:spcPct val="0"/>
                </a:spcAft>
                <a:defRPr/>
              </a:pPr>
              <a:t>17</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dirty="0" smtClean="0">
                <a:solidFill>
                  <a:srgbClr val="C00000"/>
                </a:solidFill>
                <a:latin typeface="黑体" pitchFamily="49" charset="-122"/>
                <a:ea typeface="黑体" pitchFamily="49" charset="-122"/>
                <a:cs typeface="Calibri" pitchFamily="34" charset="0"/>
              </a:rPr>
              <a:t>对象主要是</a:t>
            </a:r>
            <a:r>
              <a:rPr lang="zh-CN" altLang="en-US" sz="1200" b="1" dirty="0" smtClean="0">
                <a:solidFill>
                  <a:srgbClr val="C00000"/>
                </a:solidFill>
                <a:latin typeface="黑体" pitchFamily="49" charset="-122"/>
                <a:ea typeface="黑体" pitchFamily="49" charset="-122"/>
                <a:cs typeface="Calibri" pitchFamily="34" charset="0"/>
              </a:rPr>
              <a:t>地方各级人民政府</a:t>
            </a:r>
            <a:endParaRPr lang="en-US" altLang="zh-CN" sz="1200" b="1" dirty="0" smtClean="0">
              <a:solidFill>
                <a:srgbClr val="C00000"/>
              </a:solidFill>
              <a:latin typeface="黑体" pitchFamily="49" charset="-122"/>
              <a:ea typeface="黑体" pitchFamily="49" charset="-122"/>
              <a:cs typeface="Calibri" pitchFamily="34" charset="0"/>
            </a:endParaRPr>
          </a:p>
          <a:p>
            <a:endParaRPr lang="zh-CN" altLang="en-US" dirty="0"/>
          </a:p>
        </p:txBody>
      </p:sp>
      <p:sp>
        <p:nvSpPr>
          <p:cNvPr id="4" name="灯片编号占位符 3"/>
          <p:cNvSpPr>
            <a:spLocks noGrp="1"/>
          </p:cNvSpPr>
          <p:nvPr>
            <p:ph type="sldNum" sz="quarter" idx="10"/>
          </p:nvPr>
        </p:nvSpPr>
        <p:spPr/>
        <p:txBody>
          <a:bodyPr/>
          <a:lstStyle/>
          <a:p>
            <a:fld id="{9664611E-2E69-4CF1-93B5-BF5E62C36CB3}" type="slidenum">
              <a:rPr lang="zh-CN" altLang="en-US" smtClean="0"/>
              <a:pPr/>
              <a:t>18</a:t>
            </a:fld>
            <a:endParaRPr lang="zh-CN" altLang="en-US"/>
          </a:p>
        </p:txBody>
      </p:sp>
    </p:spTree>
    <p:extLst>
      <p:ext uri="{BB962C8B-B14F-4D97-AF65-F5344CB8AC3E}">
        <p14:creationId xmlns:p14="http://schemas.microsoft.com/office/powerpoint/2010/main" val="384416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00BBFCF8-D4DA-4F2D-B6BA-27C00FB8627E}" type="datetime1">
              <a:rPr lang="zh-CN" altLang="en-US" smtClean="0"/>
              <a:pPr/>
              <a:t>2014/11/20</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974988" y="6356350"/>
            <a:ext cx="2133600" cy="365125"/>
          </a:xfrm>
          <a:prstGeom prst="rect">
            <a:avLst/>
          </a:prstGeom>
        </p:spPr>
        <p:txBody>
          <a:bodyPr/>
          <a:lstStyle/>
          <a:p>
            <a:fld id="{0C913308-F349-4B6D-A68A-DD1791B4A57B}" type="slidenum">
              <a:rPr lang="zh-CN" altLang="en-US" smtClean="0"/>
              <a:pPr/>
              <a:t>‹#›</a:t>
            </a:fld>
            <a:endParaRPr lang="zh-CN" altLang="en-US"/>
          </a:p>
        </p:txBody>
      </p:sp>
      <p:pic>
        <p:nvPicPr>
          <p:cNvPr id="7" name="图片 6" descr="图片14.jpg"/>
          <p:cNvPicPr>
            <a:picLocks noChangeAspect="1"/>
          </p:cNvPicPr>
          <p:nvPr userDrawn="1"/>
        </p:nvPicPr>
        <p:blipFill>
          <a:blip r:embed="rId2"/>
          <a:stretch>
            <a:fillRect/>
          </a:stretch>
        </p:blipFill>
        <p:spPr>
          <a:xfrm>
            <a:off x="0" y="1196752"/>
            <a:ext cx="9144000" cy="5661248"/>
          </a:xfrm>
          <a:prstGeom prst="rect">
            <a:avLst/>
          </a:prstGeom>
        </p:spPr>
      </p:pic>
      <p:pic>
        <p:nvPicPr>
          <p:cNvPr id="1032" name="ShockwaveFlash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0"/>
            <a:ext cx="792162" cy="4048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0993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矩形 1"/>
          <p:cNvSpPr/>
          <p:nvPr userDrawn="1"/>
        </p:nvSpPr>
        <p:spPr>
          <a:xfrm>
            <a:off x="684215" y="825500"/>
            <a:ext cx="8459787" cy="503238"/>
          </a:xfrm>
          <a:prstGeom prst="rect">
            <a:avLst/>
          </a:prstGeom>
          <a:ln>
            <a:no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a:solidFill>
                <a:prstClr val="white"/>
              </a:solidFill>
            </a:endParaRPr>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259138" cy="30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2818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64"/>
            <a:ext cx="2133600" cy="365125"/>
          </a:xfrm>
          <a:prstGeom prst="rect">
            <a:avLst/>
          </a:prstGeom>
        </p:spPr>
        <p:txBody>
          <a:bodyPr/>
          <a:lstStyle>
            <a:lvl1pPr>
              <a:defRPr/>
            </a:lvl1pPr>
          </a:lstStyle>
          <a:p>
            <a:pPr>
              <a:defRPr/>
            </a:pPr>
            <a:fld id="{226915DA-F336-462C-B656-7E93462E14CC}" type="datetime1">
              <a:rPr lang="zh-CN" altLang="en-US"/>
              <a:pPr>
                <a:defRPr/>
              </a:pPr>
              <a:t>2014/11/20</a:t>
            </a:fld>
            <a:endParaRPr lang="zh-CN" altLang="en-US"/>
          </a:p>
        </p:txBody>
      </p:sp>
      <p:sp>
        <p:nvSpPr>
          <p:cNvPr id="3" name="页脚占位符 4"/>
          <p:cNvSpPr>
            <a:spLocks noGrp="1"/>
          </p:cNvSpPr>
          <p:nvPr>
            <p:ph type="ftr" sz="quarter" idx="11"/>
          </p:nvPr>
        </p:nvSpPr>
        <p:spPr>
          <a:xfrm>
            <a:off x="3124200" y="6356364"/>
            <a:ext cx="2895600" cy="365125"/>
          </a:xfrm>
          <a:prstGeom prst="rect">
            <a:avLst/>
          </a:prstGeom>
        </p:spPr>
        <p:txBody>
          <a:bodyPr/>
          <a:lstStyle>
            <a:lvl1pPr>
              <a:defRPr/>
            </a:lvl1pPr>
          </a:lstStyle>
          <a:p>
            <a:pPr>
              <a:defRPr/>
            </a:pPr>
            <a:r>
              <a:rPr lang="en-US" altLang="zh-CN"/>
              <a:t>1|PAGE</a:t>
            </a:r>
            <a:endParaRPr lang="zh-CN" altLang="en-US"/>
          </a:p>
        </p:txBody>
      </p:sp>
      <p:sp>
        <p:nvSpPr>
          <p:cNvPr id="4" name="灯片编号占位符 5"/>
          <p:cNvSpPr>
            <a:spLocks noGrp="1"/>
          </p:cNvSpPr>
          <p:nvPr>
            <p:ph type="sldNum" sz="quarter" idx="12"/>
          </p:nvPr>
        </p:nvSpPr>
        <p:spPr>
          <a:xfrm>
            <a:off x="6553200" y="6356364"/>
            <a:ext cx="2133600" cy="365125"/>
          </a:xfrm>
          <a:prstGeom prst="rect">
            <a:avLst/>
          </a:prstGeom>
        </p:spPr>
        <p:txBody>
          <a:bodyPr/>
          <a:lstStyle>
            <a:lvl1pPr>
              <a:defRPr/>
            </a:lvl1pPr>
          </a:lstStyle>
          <a:p>
            <a:pPr>
              <a:defRPr/>
            </a:pPr>
            <a:fld id="{5DAADBEA-2BF0-40E5-A602-55C30E2AE532}" type="slidenum">
              <a:rPr lang="zh-CN" altLang="en-US"/>
              <a:pPr>
                <a:defRPr/>
              </a:pPr>
              <a:t>‹#›</a:t>
            </a:fld>
            <a:endParaRPr lang="zh-CN" altLang="en-US" dirty="0"/>
          </a:p>
        </p:txBody>
      </p:sp>
    </p:spTree>
    <p:extLst>
      <p:ext uri="{BB962C8B-B14F-4D97-AF65-F5344CB8AC3E}">
        <p14:creationId xmlns:p14="http://schemas.microsoft.com/office/powerpoint/2010/main" val="25699829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1048544"/>
            <a:ext cx="7812088" cy="76200"/>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1547"/>
              <a:ext cx="2519451" cy="725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1540359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356364"/>
            <a:ext cx="2133600" cy="365125"/>
          </a:xfrm>
          <a:prstGeom prst="rect">
            <a:avLst/>
          </a:prstGeom>
        </p:spPr>
        <p:txBody>
          <a:bodyPr/>
          <a:lstStyle>
            <a:lvl1pPr>
              <a:defRPr/>
            </a:lvl1pPr>
          </a:lstStyle>
          <a:p>
            <a:pPr>
              <a:defRPr/>
            </a:pPr>
            <a:fld id="{33AAAD0C-9213-47CD-B06F-0DD0B01EAD0C}" type="datetime1">
              <a:rPr lang="zh-CN" altLang="en-US"/>
              <a:pPr>
                <a:defRPr/>
              </a:pPr>
              <a:t>2014/11/20</a:t>
            </a:fld>
            <a:endParaRPr lang="zh-CN" altLang="en-US" dirty="0"/>
          </a:p>
        </p:txBody>
      </p:sp>
      <p:sp>
        <p:nvSpPr>
          <p:cNvPr id="4" name="页脚占位符 4"/>
          <p:cNvSpPr>
            <a:spLocks noGrp="1"/>
          </p:cNvSpPr>
          <p:nvPr>
            <p:ph type="ftr" sz="quarter" idx="11"/>
          </p:nvPr>
        </p:nvSpPr>
        <p:spPr>
          <a:xfrm>
            <a:off x="3124200" y="6356364"/>
            <a:ext cx="2895600" cy="365125"/>
          </a:xfrm>
          <a:prstGeom prst="rect">
            <a:avLst/>
          </a:prstGeom>
        </p:spPr>
        <p:txBody>
          <a:bodyPr/>
          <a:lstStyle>
            <a:lvl1pPr>
              <a:defRPr/>
            </a:lvl1pPr>
          </a:lstStyle>
          <a:p>
            <a:pPr>
              <a:defRPr/>
            </a:pPr>
            <a:r>
              <a:rPr lang="en-US" altLang="zh-CN"/>
              <a:t>1|PAGE</a:t>
            </a:r>
            <a:endParaRPr lang="zh-CN" altLang="en-US"/>
          </a:p>
        </p:txBody>
      </p:sp>
      <p:sp>
        <p:nvSpPr>
          <p:cNvPr id="5" name="灯片编号占位符 5"/>
          <p:cNvSpPr>
            <a:spLocks noGrp="1"/>
          </p:cNvSpPr>
          <p:nvPr>
            <p:ph type="sldNum" sz="quarter" idx="12"/>
          </p:nvPr>
        </p:nvSpPr>
        <p:spPr>
          <a:xfrm>
            <a:off x="6553200" y="6356364"/>
            <a:ext cx="2133600" cy="365125"/>
          </a:xfrm>
          <a:prstGeom prst="rect">
            <a:avLst/>
          </a:prstGeom>
        </p:spPr>
        <p:txBody>
          <a:bodyPr/>
          <a:lstStyle>
            <a:lvl1pPr>
              <a:defRPr/>
            </a:lvl1pPr>
          </a:lstStyle>
          <a:p>
            <a:pPr>
              <a:defRPr/>
            </a:pPr>
            <a:r>
              <a:rPr lang="zh-CN" altLang="en-US"/>
              <a:t>三年工作方案</a:t>
            </a:r>
          </a:p>
        </p:txBody>
      </p:sp>
    </p:spTree>
    <p:extLst>
      <p:ext uri="{BB962C8B-B14F-4D97-AF65-F5344CB8AC3E}">
        <p14:creationId xmlns:p14="http://schemas.microsoft.com/office/powerpoint/2010/main" val="41136118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302" y="429382"/>
            <a:ext cx="8228794" cy="542774"/>
          </a:xfrm>
          <a:prstGeom prst="rect">
            <a:avLst/>
          </a:prstGeom>
        </p:spPr>
        <p:txBody>
          <a:bodyPr lIns="81272" tIns="40636" rIns="81272" bIns="40636"/>
          <a:lstStyle/>
          <a:p>
            <a:r>
              <a:rPr lang="zh-CN" altLang="en-US" smtClean="0"/>
              <a:t>单击此处编辑母版标题样式</a:t>
            </a:r>
            <a:endParaRPr lang="zh-CN" altLang="en-US"/>
          </a:p>
        </p:txBody>
      </p:sp>
      <p:sp>
        <p:nvSpPr>
          <p:cNvPr id="3" name="内容占位符 2"/>
          <p:cNvSpPr>
            <a:spLocks noGrp="1"/>
          </p:cNvSpPr>
          <p:nvPr>
            <p:ph idx="1"/>
          </p:nvPr>
        </p:nvSpPr>
        <p:spPr>
          <a:xfrm>
            <a:off x="419302" y="1307799"/>
            <a:ext cx="8228794" cy="4525130"/>
          </a:xfrm>
          <a:prstGeom prst="rect">
            <a:avLst/>
          </a:prstGeom>
        </p:spPr>
        <p:txBody>
          <a:bodyPr lIns="81272" tIns="40636" rIns="81272" bIns="406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6931" y="6356048"/>
            <a:ext cx="2134138" cy="365881"/>
          </a:xfrm>
          <a:prstGeom prst="rect">
            <a:avLst/>
          </a:prstGeom>
        </p:spPr>
        <p:txBody>
          <a:bodyPr lIns="81272" tIns="40636" rIns="81272" bIns="40636"/>
          <a:lstStyle>
            <a:lvl1pPr>
              <a:defRPr/>
            </a:lvl1pPr>
          </a:lstStyle>
          <a:p>
            <a:pPr>
              <a:defRPr/>
            </a:pPr>
            <a:fld id="{B0BDB1BA-368D-40A0-8A4F-7C9CB1C49A6A}" type="datetimeFigureOut">
              <a:rPr lang="zh-CN" altLang="en-US"/>
              <a:pPr>
                <a:defRPr/>
              </a:pPr>
              <a:t>2014/11/20</a:t>
            </a:fld>
            <a:endParaRPr lang="zh-CN" altLang="en-US"/>
          </a:p>
        </p:txBody>
      </p:sp>
      <p:sp>
        <p:nvSpPr>
          <p:cNvPr id="5" name="页脚占位符 4"/>
          <p:cNvSpPr>
            <a:spLocks noGrp="1"/>
          </p:cNvSpPr>
          <p:nvPr>
            <p:ph type="ftr" sz="quarter" idx="11"/>
          </p:nvPr>
        </p:nvSpPr>
        <p:spPr>
          <a:xfrm>
            <a:off x="3124604" y="6356048"/>
            <a:ext cx="2894794" cy="365881"/>
          </a:xfrm>
          <a:prstGeom prst="rect">
            <a:avLst/>
          </a:prstGeom>
        </p:spPr>
        <p:txBody>
          <a:bodyPr lIns="81272" tIns="40636" rIns="81272" bIns="40636"/>
          <a:lstStyle>
            <a:lvl1pPr>
              <a:defRPr/>
            </a:lvl1pPr>
          </a:lstStyle>
          <a:p>
            <a:pPr>
              <a:defRPr/>
            </a:pPr>
            <a:endParaRPr lang="zh-CN" altLang="en-US"/>
          </a:p>
        </p:txBody>
      </p:sp>
      <p:sp>
        <p:nvSpPr>
          <p:cNvPr id="6" name="灯片编号占位符 5"/>
          <p:cNvSpPr>
            <a:spLocks noGrp="1"/>
          </p:cNvSpPr>
          <p:nvPr>
            <p:ph type="sldNum" sz="quarter" idx="12"/>
          </p:nvPr>
        </p:nvSpPr>
        <p:spPr>
          <a:xfrm>
            <a:off x="6552931" y="6356048"/>
            <a:ext cx="2134138" cy="365881"/>
          </a:xfrm>
          <a:prstGeom prst="rect">
            <a:avLst/>
          </a:prstGeom>
        </p:spPr>
        <p:txBody>
          <a:bodyPr lIns="81272" tIns="40636" rIns="81272" bIns="40636"/>
          <a:lstStyle>
            <a:lvl1pPr>
              <a:defRPr/>
            </a:lvl1pPr>
          </a:lstStyle>
          <a:p>
            <a:pPr>
              <a:defRPr/>
            </a:pPr>
            <a:fld id="{399481D1-FBB7-47A6-9DA0-B2DC666E375B}" type="slidenum">
              <a:rPr lang="zh-CN" altLang="en-US" smtClean="0"/>
              <a:pPr>
                <a:defRPr/>
              </a:pPr>
              <a:t>‹#›</a:t>
            </a:fld>
            <a:endParaRPr lang="zh-CN" altLang="en-US" dirty="0"/>
          </a:p>
        </p:txBody>
      </p:sp>
    </p:spTree>
    <p:extLst>
      <p:ext uri="{BB962C8B-B14F-4D97-AF65-F5344CB8AC3E}">
        <p14:creationId xmlns:p14="http://schemas.microsoft.com/office/powerpoint/2010/main" val="17087845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18575" cy="6840000"/>
          </a:xfrm>
          <a:prstGeom prst="rect">
            <a:avLst/>
          </a:prstGeom>
        </p:spPr>
      </p:pic>
      <p:sp>
        <p:nvSpPr>
          <p:cNvPr id="2" name="Title 1"/>
          <p:cNvSpPr>
            <a:spLocks noGrp="1"/>
          </p:cNvSpPr>
          <p:nvPr>
            <p:ph type="ctrTitle" hasCustomPrompt="1"/>
          </p:nvPr>
        </p:nvSpPr>
        <p:spPr>
          <a:xfrm>
            <a:off x="685800" y="1122363"/>
            <a:ext cx="7772400" cy="2387600"/>
          </a:xfrm>
          <a:prstGeom prst="rect">
            <a:avLst/>
          </a:prstGeom>
        </p:spPr>
        <p:txBody>
          <a:bodyPr anchor="b">
            <a:normAutofit/>
          </a:bodyPr>
          <a:lstStyle>
            <a:lvl1pPr algn="ctr">
              <a:defRPr sz="4400">
                <a:solidFill>
                  <a:schemeClr val="accent1">
                    <a:lumMod val="75000"/>
                  </a:schemeClr>
                </a:solidFill>
                <a:latin typeface="华文新魏" panose="02010800040101010101" pitchFamily="2" charset="-122"/>
                <a:ea typeface="华文新魏" panose="02010800040101010101" pitchFamily="2" charset="-122"/>
              </a:defRPr>
            </a:lvl1pPr>
          </a:lstStyle>
          <a:p>
            <a:r>
              <a:rPr lang="zh-CN" altLang="en-US" dirty="0" smtClean="0"/>
              <a:t>单击此处编辑母版标题样式</a:t>
            </a:r>
            <a:r>
              <a:rPr lang="en-US" altLang="zh-CN" dirty="0" smtClean="0"/>
              <a:t/>
            </a:r>
            <a:br>
              <a:rPr lang="en-US" altLang="zh-CN" dirty="0" smtClean="0"/>
            </a:b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normAutofit/>
          </a:bodyPr>
          <a:lstStyle>
            <a:lvl1pPr marL="0" indent="0" algn="ctr">
              <a:buNone/>
              <a:defRPr sz="28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4A819CB-3C77-45FD-97CC-B0536BD8784E}" type="datetimeFigureOut">
              <a:rPr lang="zh-CN" altLang="en-US" smtClean="0"/>
              <a:pPr/>
              <a:t>2014/11/20</a:t>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val="25540403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emf"/><Relationship Id="rId4"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0" y="764704"/>
            <a:ext cx="91440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4000" dirty="0" smtClean="0">
                <a:solidFill>
                  <a:srgbClr val="FF0000"/>
                </a:solidFill>
                <a:ea typeface="黑体" pitchFamily="49" charset="-122"/>
              </a:rPr>
              <a:t>建立</a:t>
            </a:r>
            <a:r>
              <a:rPr lang="zh-CN" altLang="en-US" sz="4000" dirty="0">
                <a:solidFill>
                  <a:srgbClr val="FF0000"/>
                </a:solidFill>
                <a:ea typeface="黑体" pitchFamily="49" charset="-122"/>
              </a:rPr>
              <a:t>环境审计</a:t>
            </a:r>
            <a:r>
              <a:rPr lang="zh-CN" altLang="en-US" sz="4000" dirty="0" smtClean="0">
                <a:solidFill>
                  <a:srgbClr val="FF0000"/>
                </a:solidFill>
                <a:ea typeface="黑体" pitchFamily="49" charset="-122"/>
              </a:rPr>
              <a:t>制度，落实</a:t>
            </a:r>
            <a:r>
              <a:rPr lang="zh-CN" altLang="en-US" sz="4000" dirty="0">
                <a:solidFill>
                  <a:srgbClr val="FF0000"/>
                </a:solidFill>
                <a:ea typeface="黑体" pitchFamily="49" charset="-122"/>
              </a:rPr>
              <a:t>政府</a:t>
            </a:r>
            <a:r>
              <a:rPr lang="zh-CN" altLang="en-US" sz="4000" dirty="0" smtClean="0">
                <a:solidFill>
                  <a:srgbClr val="FF0000"/>
                </a:solidFill>
                <a:ea typeface="黑体" pitchFamily="49" charset="-122"/>
              </a:rPr>
              <a:t>环境</a:t>
            </a:r>
            <a:r>
              <a:rPr lang="zh-CN" altLang="en-US" sz="4000" dirty="0">
                <a:solidFill>
                  <a:srgbClr val="FF0000"/>
                </a:solidFill>
                <a:ea typeface="黑体" pitchFamily="49" charset="-122"/>
              </a:rPr>
              <a:t>责任</a:t>
            </a:r>
            <a:endParaRPr lang="en-US" altLang="zh-CN" sz="1050" dirty="0" smtClean="0">
              <a:solidFill>
                <a:srgbClr val="FF0000"/>
              </a:solidFill>
              <a:ea typeface="黑体" pitchFamily="49" charset="-122"/>
            </a:endParaRPr>
          </a:p>
          <a:p>
            <a:pPr algn="ctr">
              <a:lnSpc>
                <a:spcPct val="80000"/>
              </a:lnSpc>
              <a:spcBef>
                <a:spcPts val="600"/>
              </a:spcBef>
            </a:pPr>
            <a:r>
              <a:rPr lang="en-US" altLang="zh-CN" sz="4000" dirty="0" smtClean="0">
                <a:solidFill>
                  <a:srgbClr val="FF0000"/>
                </a:solidFill>
                <a:ea typeface="黑体" pitchFamily="49" charset="-122"/>
              </a:rPr>
              <a:t>Strengthening Chinese Environmental </a:t>
            </a:r>
            <a:r>
              <a:rPr lang="en-US" altLang="zh-CN" sz="4000" dirty="0">
                <a:solidFill>
                  <a:srgbClr val="FF0000"/>
                </a:solidFill>
                <a:ea typeface="黑体" pitchFamily="49" charset="-122"/>
              </a:rPr>
              <a:t>Audit</a:t>
            </a:r>
            <a:r>
              <a:rPr lang="en-US" altLang="zh-CN" sz="4000" dirty="0" smtClean="0">
                <a:solidFill>
                  <a:srgbClr val="FF0000"/>
                </a:solidFill>
                <a:ea typeface="黑体" pitchFamily="49" charset="-122"/>
              </a:rPr>
              <a:t> System to Ascertain Environmental Responsibility at the Local Level</a:t>
            </a:r>
            <a:endParaRPr lang="en-US" altLang="zh-CN" sz="2400" dirty="0" smtClean="0">
              <a:solidFill>
                <a:srgbClr val="FF0000"/>
              </a:solidFill>
              <a:ea typeface="黑体" pitchFamily="49" charset="-122"/>
            </a:endParaRPr>
          </a:p>
          <a:p>
            <a:pPr lvl="1">
              <a:spcBef>
                <a:spcPts val="3000"/>
              </a:spcBef>
            </a:pPr>
            <a:endParaRPr lang="en-US" altLang="zh-CN" sz="300" dirty="0" smtClean="0">
              <a:solidFill>
                <a:srgbClr val="002060"/>
              </a:solidFill>
              <a:ea typeface="黑体" pitchFamily="49" charset="-122"/>
            </a:endParaRPr>
          </a:p>
          <a:p>
            <a:pPr lvl="1" algn="ctr">
              <a:spcBef>
                <a:spcPts val="600"/>
              </a:spcBef>
            </a:pPr>
            <a:r>
              <a:rPr lang="zh-CN" altLang="en-US" sz="3600" dirty="0" smtClean="0">
                <a:solidFill>
                  <a:srgbClr val="002060"/>
                </a:solidFill>
                <a:ea typeface="黑体" pitchFamily="49" charset="-122"/>
              </a:rPr>
              <a:t>王金南 </a:t>
            </a:r>
            <a:r>
              <a:rPr lang="en-US" altLang="zh-CN" sz="3600" dirty="0">
                <a:solidFill>
                  <a:srgbClr val="002060"/>
                </a:solidFill>
                <a:ea typeface="黑体" pitchFamily="49" charset="-122"/>
              </a:rPr>
              <a:t>/ </a:t>
            </a:r>
            <a:r>
              <a:rPr lang="zh-CN" altLang="en-US" sz="3600" dirty="0" smtClean="0">
                <a:solidFill>
                  <a:srgbClr val="002060"/>
                </a:solidFill>
                <a:ea typeface="黑体" pitchFamily="49" charset="-122"/>
              </a:rPr>
              <a:t>罗伯特</a:t>
            </a:r>
            <a:r>
              <a:rPr lang="zh-CN" altLang="en-US" sz="3600" dirty="0" smtClean="0">
                <a:solidFill>
                  <a:srgbClr val="002060"/>
                </a:solidFill>
                <a:ea typeface="黑体" pitchFamily="49" charset="-122"/>
                <a:sym typeface="Wingdings"/>
              </a:rPr>
              <a:t></a:t>
            </a:r>
            <a:r>
              <a:rPr lang="zh-CN" altLang="en-US" sz="3600" dirty="0" smtClean="0">
                <a:solidFill>
                  <a:srgbClr val="002060"/>
                </a:solidFill>
                <a:ea typeface="黑体" pitchFamily="49" charset="-122"/>
              </a:rPr>
              <a:t>史密斯</a:t>
            </a:r>
            <a:endParaRPr lang="en-US" altLang="zh-CN" sz="3600" dirty="0">
              <a:solidFill>
                <a:srgbClr val="002060"/>
              </a:solidFill>
              <a:ea typeface="黑体" pitchFamily="49" charset="-122"/>
            </a:endParaRPr>
          </a:p>
          <a:p>
            <a:pPr lvl="1" algn="ctr">
              <a:spcBef>
                <a:spcPts val="600"/>
              </a:spcBef>
            </a:pPr>
            <a:r>
              <a:rPr lang="en-US" altLang="zh-CN" dirty="0" smtClean="0">
                <a:solidFill>
                  <a:srgbClr val="002060"/>
                </a:solidFill>
                <a:ea typeface="黑体" pitchFamily="49" charset="-122"/>
              </a:rPr>
              <a:t>WANG </a:t>
            </a:r>
            <a:r>
              <a:rPr lang="en-US" altLang="zh-CN" dirty="0" err="1" smtClean="0">
                <a:solidFill>
                  <a:srgbClr val="002060"/>
                </a:solidFill>
                <a:ea typeface="黑体" pitchFamily="49" charset="-122"/>
              </a:rPr>
              <a:t>Jinnan</a:t>
            </a:r>
            <a:r>
              <a:rPr lang="en-US" altLang="zh-CN" dirty="0">
                <a:solidFill>
                  <a:srgbClr val="002060"/>
                </a:solidFill>
                <a:ea typeface="黑体" pitchFamily="49" charset="-122"/>
              </a:rPr>
              <a:t> &amp; Robert SMITH </a:t>
            </a:r>
          </a:p>
          <a:p>
            <a:pPr lvl="1" algn="ctr">
              <a:spcBef>
                <a:spcPts val="1200"/>
              </a:spcBef>
            </a:pPr>
            <a:endParaRPr lang="en-US" altLang="zh-CN" sz="500" dirty="0" smtClean="0">
              <a:solidFill>
                <a:srgbClr val="002060"/>
              </a:solidFill>
              <a:ea typeface="黑体" pitchFamily="49" charset="-122"/>
            </a:endParaRPr>
          </a:p>
          <a:p>
            <a:pPr lvl="1" algn="ctr">
              <a:spcBef>
                <a:spcPts val="1200"/>
              </a:spcBef>
            </a:pPr>
            <a:r>
              <a:rPr lang="en-US" altLang="zh-CN" sz="2800" dirty="0" smtClean="0">
                <a:solidFill>
                  <a:srgbClr val="002060"/>
                </a:solidFill>
                <a:ea typeface="黑体" pitchFamily="49" charset="-122"/>
              </a:rPr>
              <a:t>Dec. 2</a:t>
            </a:r>
            <a:r>
              <a:rPr lang="en-US" altLang="zh-CN" sz="2800" baseline="30000" dirty="0" smtClean="0">
                <a:solidFill>
                  <a:srgbClr val="002060"/>
                </a:solidFill>
                <a:ea typeface="黑体" pitchFamily="49" charset="-122"/>
              </a:rPr>
              <a:t>nd</a:t>
            </a:r>
            <a:r>
              <a:rPr lang="en-US" altLang="zh-CN" sz="2800" dirty="0" smtClean="0">
                <a:solidFill>
                  <a:srgbClr val="002060"/>
                </a:solidFill>
                <a:ea typeface="黑体" pitchFamily="49" charset="-122"/>
              </a:rPr>
              <a:t>, 2014</a:t>
            </a:r>
            <a:endParaRPr lang="zh-CN" altLang="en-US" sz="2800" dirty="0">
              <a:solidFill>
                <a:srgbClr val="002060"/>
              </a:solidFill>
              <a:ea typeface="黑体" pitchFamily="49" charset="-122"/>
            </a:endParaRPr>
          </a:p>
        </p:txBody>
      </p:sp>
    </p:spTree>
    <p:extLst>
      <p:ext uri="{BB962C8B-B14F-4D97-AF65-F5344CB8AC3E}">
        <p14:creationId xmlns:p14="http://schemas.microsoft.com/office/powerpoint/2010/main" val="30644898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1647"/>
            <a:ext cx="9144000" cy="742522"/>
          </a:xfrm>
          <a:prstGeom prst="rect">
            <a:avLst/>
          </a:prstGeom>
          <a:gradFill flip="none" rotWithShape="1">
            <a:gsLst>
              <a:gs pos="0">
                <a:srgbClr val="00B0F0"/>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200" b="1" dirty="0" smtClean="0">
                <a:effectLst>
                  <a:outerShdw blurRad="63500" sx="102000" sy="102000" algn="ctr" rotWithShape="0">
                    <a:prstClr val="black">
                      <a:alpha val="40000"/>
                    </a:prstClr>
                  </a:outerShdw>
                </a:effectLst>
                <a:latin typeface="微软雅黑" pitchFamily="34" charset="-122"/>
                <a:ea typeface="微软雅黑" pitchFamily="34" charset="-122"/>
              </a:rPr>
              <a:t>  巴西 </a:t>
            </a:r>
            <a:r>
              <a:rPr lang="en-US" altLang="zh-CN" sz="2200" b="1" dirty="0" smtClean="0">
                <a:effectLst>
                  <a:outerShdw blurRad="63500" sx="102000" sy="102000" algn="ctr" rotWithShape="0">
                    <a:prstClr val="black">
                      <a:alpha val="40000"/>
                    </a:prstClr>
                  </a:outerShdw>
                </a:effectLst>
                <a:latin typeface="微软雅黑" pitchFamily="34" charset="-122"/>
                <a:ea typeface="微软雅黑" pitchFamily="34" charset="-122"/>
              </a:rPr>
              <a:t>Brazil</a:t>
            </a:r>
            <a:endParaRPr lang="en-US" altLang="zh-CN" sz="2200" b="1" dirty="0">
              <a:effectLst>
                <a:outerShdw blurRad="63500" sx="102000" sy="102000" algn="ctr" rotWithShape="0">
                  <a:prstClr val="black">
                    <a:alpha val="40000"/>
                  </a:prstClr>
                </a:outerShdw>
              </a:effectLst>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1</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6" name="标题 7"/>
          <p:cNvSpPr txBox="1">
            <a:spLocks/>
          </p:cNvSpPr>
          <p:nvPr/>
        </p:nvSpPr>
        <p:spPr>
          <a:xfrm>
            <a:off x="686569" y="188640"/>
            <a:ext cx="7989887" cy="542925"/>
          </a:xfrm>
          <a:prstGeom prst="rect">
            <a:avLst/>
          </a:prstGeom>
        </p:spPr>
        <p:txBody>
          <a:bodyPr>
            <a:noAutofit/>
          </a:bodyPr>
          <a:lstStyle>
            <a:lvl1pPr>
              <a:spcBef>
                <a:spcPct val="0"/>
              </a:spcBef>
              <a:buNone/>
              <a:defRPr sz="2000" b="1">
                <a:latin typeface="微软雅黑" pitchFamily="34" charset="-122"/>
                <a:ea typeface="微软雅黑" pitchFamily="34" charset="-122"/>
                <a:cs typeface="Arial" pitchFamily="34" charset="0"/>
              </a:defRPr>
            </a:lvl1pPr>
          </a:lstStyle>
          <a:p>
            <a:r>
              <a:rPr lang="zh-CN" altLang="en-US" sz="2400" dirty="0" smtClean="0">
                <a:solidFill>
                  <a:srgbClr val="FF0000"/>
                </a:solidFill>
              </a:rPr>
              <a:t>国外</a:t>
            </a:r>
            <a:r>
              <a:rPr lang="zh-CN" altLang="en-US" sz="2400" dirty="0">
                <a:solidFill>
                  <a:srgbClr val="FF0000"/>
                </a:solidFill>
              </a:rPr>
              <a:t>进展</a:t>
            </a:r>
            <a:r>
              <a:rPr lang="en-US" altLang="zh-CN" sz="2400" dirty="0">
                <a:solidFill>
                  <a:srgbClr val="FF0000"/>
                </a:solidFill>
              </a:rPr>
              <a:t>  </a:t>
            </a:r>
            <a:br>
              <a:rPr lang="en-US" altLang="zh-CN" sz="2400" dirty="0">
                <a:solidFill>
                  <a:srgbClr val="FF0000"/>
                </a:solidFill>
              </a:rPr>
            </a:br>
            <a:r>
              <a:rPr lang="en-US" altLang="zh-CN" sz="2400" dirty="0">
                <a:solidFill>
                  <a:srgbClr val="FF0000"/>
                </a:solidFill>
              </a:rPr>
              <a:t>International </a:t>
            </a:r>
            <a:r>
              <a:rPr lang="en-US" altLang="zh-CN" sz="2400" dirty="0" smtClean="0">
                <a:solidFill>
                  <a:srgbClr val="FF0000"/>
                </a:solidFill>
              </a:rPr>
              <a:t>Experience </a:t>
            </a:r>
            <a:endParaRPr lang="en-US" altLang="zh-CN" sz="2400" dirty="0">
              <a:solidFill>
                <a:srgbClr val="FF0000"/>
              </a:solidFill>
            </a:endParaRPr>
          </a:p>
        </p:txBody>
      </p:sp>
      <p:sp>
        <p:nvSpPr>
          <p:cNvPr id="18" name="Rectangle 3"/>
          <p:cNvSpPr txBox="1">
            <a:spLocks noChangeArrowheads="1"/>
          </p:cNvSpPr>
          <p:nvPr/>
        </p:nvSpPr>
        <p:spPr bwMode="black">
          <a:xfrm>
            <a:off x="438546" y="1844824"/>
            <a:ext cx="8237909" cy="4248472"/>
          </a:xfrm>
          <a:prstGeom prst="rect">
            <a:avLst/>
          </a:prstGeom>
          <a:solidFill>
            <a:schemeClr val="accent6">
              <a:lumMod val="20000"/>
              <a:lumOff val="80000"/>
              <a:alpha val="57000"/>
            </a:schemeClr>
          </a:solidFill>
          <a:ln w="28575">
            <a:solidFill>
              <a:schemeClr val="accent1"/>
            </a:solidFill>
            <a:miter lim="800000"/>
            <a:headEnd/>
            <a:tailEnd/>
          </a:ln>
          <a:effectLs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ct val="110000"/>
              </a:lnSpc>
              <a:buClr>
                <a:srgbClr val="6E815B"/>
              </a:buClr>
              <a:defRPr/>
            </a:pPr>
            <a:r>
              <a:rPr lang="zh-CN" altLang="en-US" sz="2000" dirty="0">
                <a:solidFill>
                  <a:srgbClr val="002060"/>
                </a:solidFill>
                <a:latin typeface="Arial" pitchFamily="34" charset="0"/>
                <a:ea typeface="微软雅黑" panose="020B0503020204020204" pitchFamily="34" charset="-122"/>
                <a:cs typeface="Arial" panose="020B0604020202020204" pitchFamily="34" charset="0"/>
              </a:rPr>
              <a:t>审计机关隶属巴西国会</a:t>
            </a:r>
          </a:p>
          <a:p>
            <a:pPr marL="398463" indent="0">
              <a:lnSpc>
                <a:spcPct val="110000"/>
              </a:lnSpc>
              <a:buClr>
                <a:srgbClr val="6E815B"/>
              </a:buClr>
              <a:buNone/>
              <a:tabLst>
                <a:tab pos="349250" algn="l"/>
              </a:tabLst>
              <a:defRPr/>
            </a:pPr>
            <a:r>
              <a:rPr lang="en-US" altLang="zh-CN" sz="1800" dirty="0" smtClean="0">
                <a:solidFill>
                  <a:srgbClr val="002060"/>
                </a:solidFill>
                <a:latin typeface="Arial" pitchFamily="34" charset="0"/>
                <a:ea typeface="微软雅黑" panose="020B0503020204020204" pitchFamily="34" charset="-122"/>
                <a:cs typeface="Arial" panose="020B0604020202020204" pitchFamily="34" charset="0"/>
              </a:rPr>
              <a:t>Audit </a:t>
            </a:r>
            <a:r>
              <a:rPr lang="en-US" altLang="zh-CN" sz="1800" dirty="0">
                <a:solidFill>
                  <a:srgbClr val="002060"/>
                </a:solidFill>
                <a:latin typeface="Arial" pitchFamily="34" charset="0"/>
                <a:ea typeface="微软雅黑" panose="020B0503020204020204" pitchFamily="34" charset="-122"/>
                <a:cs typeface="Arial" panose="020B0604020202020204" pitchFamily="34" charset="0"/>
              </a:rPr>
              <a:t>institute is a body of the national </a:t>
            </a:r>
            <a:r>
              <a:rPr lang="en-US" altLang="zh-CN" sz="1800" dirty="0" smtClean="0">
                <a:solidFill>
                  <a:srgbClr val="002060"/>
                </a:solidFill>
                <a:latin typeface="Arial" pitchFamily="34" charset="0"/>
                <a:ea typeface="微软雅黑" panose="020B0503020204020204" pitchFamily="34" charset="-122"/>
                <a:cs typeface="Arial" panose="020B0604020202020204" pitchFamily="34" charset="0"/>
              </a:rPr>
              <a:t>congress. </a:t>
            </a:r>
            <a:endParaRPr lang="en-US" altLang="zh-CN" sz="1800" dirty="0">
              <a:solidFill>
                <a:srgbClr val="002060"/>
              </a:solidFill>
              <a:latin typeface="Arial" pitchFamily="34" charset="0"/>
              <a:ea typeface="微软雅黑" panose="020B0503020204020204" pitchFamily="34" charset="-122"/>
              <a:cs typeface="Arial" panose="020B0604020202020204" pitchFamily="34" charset="0"/>
            </a:endParaRPr>
          </a:p>
          <a:p>
            <a:pPr>
              <a:lnSpc>
                <a:spcPct val="110000"/>
              </a:lnSpc>
              <a:buClr>
                <a:srgbClr val="6E815B"/>
              </a:buClr>
              <a:defRPr/>
            </a:pPr>
            <a:r>
              <a:rPr lang="zh-CN" altLang="en-US" sz="2000" dirty="0">
                <a:solidFill>
                  <a:srgbClr val="002060"/>
                </a:solidFill>
                <a:latin typeface="Arial" pitchFamily="34" charset="0"/>
                <a:ea typeface="微软雅黑" panose="020B0503020204020204" pitchFamily="34" charset="-122"/>
                <a:cs typeface="Arial" panose="020B0604020202020204" pitchFamily="34" charset="0"/>
              </a:rPr>
              <a:t>巴西法律保障健康环境</a:t>
            </a:r>
          </a:p>
          <a:p>
            <a:pPr marL="349250" indent="0">
              <a:lnSpc>
                <a:spcPct val="110000"/>
              </a:lnSpc>
              <a:buClr>
                <a:srgbClr val="6E815B"/>
              </a:buClr>
              <a:buNone/>
              <a:tabLst>
                <a:tab pos="398463" algn="l"/>
              </a:tabLst>
              <a:defRPr/>
            </a:pPr>
            <a:r>
              <a:rPr lang="en-US" altLang="zh-CN" sz="1800" dirty="0" smtClean="0">
                <a:solidFill>
                  <a:srgbClr val="002060"/>
                </a:solidFill>
                <a:latin typeface="Arial" pitchFamily="34" charset="0"/>
                <a:ea typeface="微软雅黑" panose="020B0503020204020204" pitchFamily="34" charset="-122"/>
                <a:cs typeface="Arial" panose="020B0604020202020204" pitchFamily="34" charset="0"/>
              </a:rPr>
              <a:t>The </a:t>
            </a:r>
            <a:r>
              <a:rPr lang="en-US" altLang="zh-CN" sz="1800" dirty="0">
                <a:solidFill>
                  <a:srgbClr val="002060"/>
                </a:solidFill>
                <a:latin typeface="Arial" pitchFamily="34" charset="0"/>
                <a:ea typeface="微软雅黑" panose="020B0503020204020204" pitchFamily="34" charset="-122"/>
                <a:cs typeface="Arial" panose="020B0604020202020204" pitchFamily="34" charset="0"/>
              </a:rPr>
              <a:t>Brazilian constitution guarantees a healthy </a:t>
            </a:r>
            <a:r>
              <a:rPr lang="en-US" altLang="zh-CN" sz="1800" dirty="0" smtClean="0">
                <a:solidFill>
                  <a:srgbClr val="002060"/>
                </a:solidFill>
                <a:latin typeface="Arial" pitchFamily="34" charset="0"/>
                <a:ea typeface="微软雅黑" panose="020B0503020204020204" pitchFamily="34" charset="-122"/>
                <a:cs typeface="Arial" panose="020B0604020202020204" pitchFamily="34" charset="0"/>
              </a:rPr>
              <a:t>environment. </a:t>
            </a:r>
            <a:endParaRPr lang="en-US" altLang="zh-CN" sz="1800" dirty="0">
              <a:solidFill>
                <a:srgbClr val="002060"/>
              </a:solidFill>
              <a:latin typeface="Arial" pitchFamily="34" charset="0"/>
              <a:ea typeface="微软雅黑" panose="020B0503020204020204" pitchFamily="34" charset="-122"/>
              <a:cs typeface="Arial" panose="020B0604020202020204" pitchFamily="34" charset="0"/>
            </a:endParaRPr>
          </a:p>
          <a:p>
            <a:pPr marL="730250" lvl="1">
              <a:buClr>
                <a:srgbClr val="6E815B"/>
              </a:buClr>
              <a:defRPr/>
            </a:pPr>
            <a:r>
              <a:rPr lang="zh-CN" altLang="en-US" sz="1800" dirty="0">
                <a:solidFill>
                  <a:srgbClr val="002060"/>
                </a:solidFill>
                <a:ea typeface="微软雅黑" panose="020B0503020204020204" pitchFamily="34" charset="-122"/>
                <a:cs typeface="Arial" panose="020B0604020202020204" pitchFamily="34" charset="0"/>
              </a:rPr>
              <a:t>巴西法律将亚马孙热带雨林和其它重要生态系统列为国家遗产。</a:t>
            </a:r>
          </a:p>
          <a:p>
            <a:pPr lvl="1" indent="0">
              <a:buClr>
                <a:srgbClr val="6E815B"/>
              </a:buClr>
              <a:buNone/>
              <a:defRPr/>
            </a:pPr>
            <a:r>
              <a:rPr lang="en-US" altLang="zh-CN" sz="1700" dirty="0" smtClean="0">
                <a:solidFill>
                  <a:srgbClr val="002060"/>
                </a:solidFill>
                <a:ea typeface="微软雅黑" panose="020B0503020204020204" pitchFamily="34" charset="-122"/>
                <a:cs typeface="Arial" panose="020B0604020202020204" pitchFamily="34" charset="0"/>
              </a:rPr>
              <a:t>The </a:t>
            </a:r>
            <a:r>
              <a:rPr lang="en-US" altLang="zh-CN" sz="1700" dirty="0">
                <a:solidFill>
                  <a:srgbClr val="002060"/>
                </a:solidFill>
                <a:ea typeface="微软雅黑" panose="020B0503020204020204" pitchFamily="34" charset="-122"/>
                <a:cs typeface="Arial" panose="020B0604020202020204" pitchFamily="34" charset="0"/>
              </a:rPr>
              <a:t>Amazon rainforest and other significant ecosystems are constitutionally recognized as part of the national </a:t>
            </a:r>
            <a:r>
              <a:rPr lang="en-US" altLang="zh-CN" sz="1700" dirty="0" smtClean="0">
                <a:solidFill>
                  <a:srgbClr val="002060"/>
                </a:solidFill>
                <a:ea typeface="微软雅黑" panose="020B0503020204020204" pitchFamily="34" charset="-122"/>
                <a:cs typeface="Arial" panose="020B0604020202020204" pitchFamily="34" charset="0"/>
              </a:rPr>
              <a:t>heritage. </a:t>
            </a:r>
            <a:endParaRPr lang="en-US" altLang="zh-CN" sz="1700" dirty="0">
              <a:solidFill>
                <a:srgbClr val="002060"/>
              </a:solidFill>
              <a:ea typeface="微软雅黑" panose="020B0503020204020204" pitchFamily="34" charset="-122"/>
              <a:cs typeface="Arial" panose="020B0604020202020204" pitchFamily="34" charset="0"/>
            </a:endParaRPr>
          </a:p>
          <a:p>
            <a:pPr>
              <a:buClr>
                <a:srgbClr val="6E815B"/>
              </a:buClr>
              <a:defRPr/>
            </a:pPr>
            <a:r>
              <a:rPr lang="zh-CN" altLang="en-US" sz="2000" dirty="0">
                <a:solidFill>
                  <a:srgbClr val="002060"/>
                </a:solidFill>
                <a:latin typeface="Arial" pitchFamily="34" charset="0"/>
                <a:ea typeface="微软雅黑" panose="020B0503020204020204" pitchFamily="34" charset="-122"/>
                <a:cs typeface="Arial" panose="020B0604020202020204" pitchFamily="34" charset="0"/>
              </a:rPr>
              <a:t>审计机关</a:t>
            </a:r>
            <a:r>
              <a:rPr lang="zh-CN" altLang="en-US" sz="2000" dirty="0" smtClean="0">
                <a:solidFill>
                  <a:srgbClr val="002060"/>
                </a:solidFill>
                <a:latin typeface="Arial" pitchFamily="34" charset="0"/>
                <a:ea typeface="微软雅黑" panose="020B0503020204020204" pitchFamily="34" charset="-122"/>
                <a:cs typeface="Arial" panose="020B0604020202020204" pitchFamily="34" charset="0"/>
              </a:rPr>
              <a:t>开展内容：</a:t>
            </a:r>
            <a:endParaRPr lang="zh-CN" altLang="en-US" sz="2000" dirty="0">
              <a:solidFill>
                <a:srgbClr val="002060"/>
              </a:solidFill>
              <a:latin typeface="Arial" pitchFamily="34" charset="0"/>
              <a:ea typeface="微软雅黑" panose="020B0503020204020204" pitchFamily="34" charset="-122"/>
              <a:cs typeface="Arial" panose="020B0604020202020204" pitchFamily="34" charset="0"/>
            </a:endParaRPr>
          </a:p>
          <a:p>
            <a:pPr marL="0" indent="0">
              <a:buClr>
                <a:srgbClr val="6E815B"/>
              </a:buClr>
              <a:buNone/>
              <a:defRPr/>
            </a:pPr>
            <a:r>
              <a:rPr lang="en-US" altLang="zh-CN" sz="1700" dirty="0" smtClean="0">
                <a:solidFill>
                  <a:srgbClr val="002060"/>
                </a:solidFill>
                <a:latin typeface="Arial" pitchFamily="34" charset="0"/>
                <a:ea typeface="微软雅黑" panose="020B0503020204020204" pitchFamily="34" charset="-122"/>
                <a:cs typeface="Arial" panose="020B0604020202020204" pitchFamily="34" charset="0"/>
              </a:rPr>
              <a:t>     </a:t>
            </a:r>
            <a:r>
              <a:rPr lang="en-US" altLang="zh-CN" sz="1800" dirty="0" smtClean="0">
                <a:solidFill>
                  <a:srgbClr val="002060"/>
                </a:solidFill>
                <a:latin typeface="Arial" pitchFamily="34" charset="0"/>
                <a:ea typeface="微软雅黑" panose="020B0503020204020204" pitchFamily="34" charset="-122"/>
                <a:cs typeface="Arial" panose="020B0604020202020204" pitchFamily="34" charset="0"/>
              </a:rPr>
              <a:t>The </a:t>
            </a:r>
            <a:r>
              <a:rPr lang="en-US" altLang="zh-CN" sz="1800" dirty="0">
                <a:solidFill>
                  <a:srgbClr val="002060"/>
                </a:solidFill>
                <a:latin typeface="Arial" pitchFamily="34" charset="0"/>
                <a:ea typeface="微软雅黑" panose="020B0503020204020204" pitchFamily="34" charset="-122"/>
                <a:cs typeface="Arial" panose="020B0604020202020204" pitchFamily="34" charset="0"/>
              </a:rPr>
              <a:t>audit institute undertakes:</a:t>
            </a:r>
          </a:p>
          <a:p>
            <a:pPr marL="730250" lvl="1">
              <a:lnSpc>
                <a:spcPct val="90000"/>
              </a:lnSpc>
              <a:buClr>
                <a:srgbClr val="6E815B"/>
              </a:buClr>
              <a:defRPr/>
            </a:pPr>
            <a:r>
              <a:rPr lang="zh-CN" altLang="en-US" sz="1600" dirty="0">
                <a:solidFill>
                  <a:srgbClr val="002060"/>
                </a:solidFill>
                <a:ea typeface="微软雅黑" panose="020B0503020204020204" pitchFamily="34" charset="-122"/>
                <a:cs typeface="Arial" panose="020B0604020202020204" pitchFamily="34" charset="0"/>
              </a:rPr>
              <a:t>重点环境</a:t>
            </a:r>
            <a:r>
              <a:rPr lang="zh-CN" altLang="en-US" sz="1600" dirty="0" smtClean="0">
                <a:solidFill>
                  <a:srgbClr val="002060"/>
                </a:solidFill>
                <a:ea typeface="微软雅黑" panose="020B0503020204020204" pitchFamily="34" charset="-122"/>
                <a:cs typeface="Arial" panose="020B0604020202020204" pitchFamily="34" charset="0"/>
              </a:rPr>
              <a:t>审计  </a:t>
            </a:r>
            <a:r>
              <a:rPr lang="en-US" altLang="zh-CN" sz="1600" dirty="0" smtClean="0">
                <a:solidFill>
                  <a:srgbClr val="002060"/>
                </a:solidFill>
                <a:ea typeface="微软雅黑" panose="020B0503020204020204" pitchFamily="34" charset="-122"/>
                <a:cs typeface="Arial" panose="020B0604020202020204" pitchFamily="34" charset="0"/>
              </a:rPr>
              <a:t>Focused </a:t>
            </a:r>
            <a:r>
              <a:rPr lang="en-US" altLang="zh-CN" sz="1600" dirty="0">
                <a:solidFill>
                  <a:srgbClr val="002060"/>
                </a:solidFill>
                <a:ea typeface="微软雅黑" panose="020B0503020204020204" pitchFamily="34" charset="-122"/>
                <a:cs typeface="Arial" panose="020B0604020202020204" pitchFamily="34" charset="0"/>
              </a:rPr>
              <a:t>environmental audits</a:t>
            </a:r>
          </a:p>
          <a:p>
            <a:pPr marL="730250" lvl="1">
              <a:lnSpc>
                <a:spcPct val="90000"/>
              </a:lnSpc>
              <a:buClr>
                <a:srgbClr val="6E815B"/>
              </a:buClr>
              <a:defRPr/>
            </a:pPr>
            <a:r>
              <a:rPr lang="zh-CN" altLang="en-US" sz="1600" dirty="0">
                <a:solidFill>
                  <a:srgbClr val="002060"/>
                </a:solidFill>
                <a:ea typeface="微软雅黑" panose="020B0503020204020204" pitchFamily="34" charset="-122"/>
                <a:cs typeface="Arial" panose="020B0604020202020204" pitchFamily="34" charset="0"/>
              </a:rPr>
              <a:t>其他环境相关领域的</a:t>
            </a:r>
            <a:r>
              <a:rPr lang="zh-CN" altLang="en-US" sz="1600" dirty="0" smtClean="0">
                <a:solidFill>
                  <a:srgbClr val="002060"/>
                </a:solidFill>
                <a:ea typeface="微软雅黑" panose="020B0503020204020204" pitchFamily="34" charset="-122"/>
                <a:cs typeface="Arial" panose="020B0604020202020204" pitchFamily="34" charset="0"/>
              </a:rPr>
              <a:t>审计  </a:t>
            </a:r>
            <a:r>
              <a:rPr lang="en-US" altLang="zh-CN" sz="1600" dirty="0" smtClean="0">
                <a:solidFill>
                  <a:srgbClr val="002060"/>
                </a:solidFill>
                <a:ea typeface="微软雅黑" panose="020B0503020204020204" pitchFamily="34" charset="-122"/>
                <a:cs typeface="Arial" panose="020B0604020202020204" pitchFamily="34" charset="0"/>
              </a:rPr>
              <a:t>Audits </a:t>
            </a:r>
            <a:r>
              <a:rPr lang="en-US" altLang="zh-CN" sz="1600" dirty="0">
                <a:solidFill>
                  <a:srgbClr val="002060"/>
                </a:solidFill>
                <a:ea typeface="微软雅黑" panose="020B0503020204020204" pitchFamily="34" charset="-122"/>
                <a:cs typeface="Arial" panose="020B0604020202020204" pitchFamily="34" charset="0"/>
              </a:rPr>
              <a:t>in other domains that consider environment</a:t>
            </a:r>
          </a:p>
          <a:p>
            <a:pPr marL="730250" lvl="1">
              <a:lnSpc>
                <a:spcPct val="90000"/>
              </a:lnSpc>
              <a:buClr>
                <a:srgbClr val="6E815B"/>
              </a:buClr>
              <a:defRPr/>
            </a:pPr>
            <a:r>
              <a:rPr lang="zh-CN" altLang="en-US" sz="1600" dirty="0" smtClean="0">
                <a:solidFill>
                  <a:srgbClr val="002060"/>
                </a:solidFill>
                <a:ea typeface="微软雅黑" panose="020B0503020204020204" pitchFamily="34" charset="-122"/>
                <a:cs typeface="Arial" panose="020B0604020202020204" pitchFamily="34" charset="0"/>
              </a:rPr>
              <a:t>环境</a:t>
            </a:r>
            <a:r>
              <a:rPr lang="zh-CN" altLang="en-US" sz="1600" dirty="0">
                <a:solidFill>
                  <a:srgbClr val="002060"/>
                </a:solidFill>
                <a:ea typeface="微软雅黑" panose="020B0503020204020204" pitchFamily="34" charset="-122"/>
                <a:cs typeface="Arial" panose="020B0604020202020204" pitchFamily="34" charset="0"/>
              </a:rPr>
              <a:t>立法和司法</a:t>
            </a:r>
            <a:r>
              <a:rPr lang="zh-CN" altLang="en-US" sz="1600" dirty="0" smtClean="0">
                <a:solidFill>
                  <a:srgbClr val="002060"/>
                </a:solidFill>
                <a:ea typeface="微软雅黑" panose="020B0503020204020204" pitchFamily="34" charset="-122"/>
                <a:cs typeface="Arial" panose="020B0604020202020204" pitchFamily="34" charset="0"/>
              </a:rPr>
              <a:t>数据库 </a:t>
            </a:r>
            <a:r>
              <a:rPr lang="en-US" altLang="zh-CN" sz="1600" dirty="0" smtClean="0">
                <a:solidFill>
                  <a:srgbClr val="002060"/>
                </a:solidFill>
                <a:ea typeface="微软雅黑" panose="020B0503020204020204" pitchFamily="34" charset="-122"/>
                <a:cs typeface="Arial" panose="020B0604020202020204" pitchFamily="34" charset="0"/>
              </a:rPr>
              <a:t>A </a:t>
            </a:r>
            <a:r>
              <a:rPr lang="en-US" altLang="zh-CN" sz="1600" dirty="0">
                <a:solidFill>
                  <a:srgbClr val="002060"/>
                </a:solidFill>
                <a:ea typeface="微软雅黑" panose="020B0503020204020204" pitchFamily="34" charset="-122"/>
                <a:cs typeface="Arial" panose="020B0604020202020204" pitchFamily="34" charset="0"/>
              </a:rPr>
              <a:t>database of environmental legislation and jurisprudence</a:t>
            </a:r>
          </a:p>
          <a:p>
            <a:pPr marL="730250" lvl="1">
              <a:lnSpc>
                <a:spcPct val="90000"/>
              </a:lnSpc>
              <a:buClr>
                <a:srgbClr val="6E815B"/>
              </a:buClr>
              <a:defRPr/>
            </a:pPr>
            <a:r>
              <a:rPr lang="zh-CN" altLang="en-US" sz="1600" dirty="0">
                <a:solidFill>
                  <a:srgbClr val="002060"/>
                </a:solidFill>
                <a:ea typeface="微软雅黑" panose="020B0503020204020204" pitchFamily="34" charset="-122"/>
                <a:cs typeface="Arial" panose="020B0604020202020204" pitchFamily="34" charset="0"/>
              </a:rPr>
              <a:t>国际</a:t>
            </a:r>
            <a:r>
              <a:rPr lang="zh-CN" altLang="en-US" sz="1600" dirty="0" smtClean="0">
                <a:solidFill>
                  <a:srgbClr val="002060"/>
                </a:solidFill>
                <a:ea typeface="微软雅黑" panose="020B0503020204020204" pitchFamily="34" charset="-122"/>
                <a:cs typeface="Arial" panose="020B0604020202020204" pitchFamily="34" charset="0"/>
              </a:rPr>
              <a:t>合作  </a:t>
            </a:r>
            <a:r>
              <a:rPr lang="en-US" altLang="zh-CN" sz="1600" dirty="0" smtClean="0">
                <a:solidFill>
                  <a:srgbClr val="002060"/>
                </a:solidFill>
                <a:ea typeface="微软雅黑" panose="020B0503020204020204" pitchFamily="34" charset="-122"/>
                <a:cs typeface="Arial" panose="020B0604020202020204" pitchFamily="34" charset="0"/>
              </a:rPr>
              <a:t>International cooperation</a:t>
            </a:r>
            <a:endParaRPr lang="en-US" altLang="zh-CN" sz="1600" dirty="0">
              <a:solidFill>
                <a:srgbClr val="002060"/>
              </a:solidFill>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68924583"/>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7"/>
          <p:cNvGrpSpPr/>
          <p:nvPr/>
        </p:nvGrpSpPr>
        <p:grpSpPr>
          <a:xfrm>
            <a:off x="251440" y="323350"/>
            <a:ext cx="264423" cy="418678"/>
            <a:chOff x="4677714" y="3025526"/>
            <a:chExt cx="264423" cy="504056"/>
          </a:xfrm>
        </p:grpSpPr>
        <p:cxnSp>
          <p:nvCxnSpPr>
            <p:cNvPr id="129" name="直接连接符 128"/>
            <p:cNvCxnSpPr/>
            <p:nvPr/>
          </p:nvCxnSpPr>
          <p:spPr>
            <a:xfrm>
              <a:off x="4942137" y="3025526"/>
              <a:ext cx="0" cy="5040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02990" y="3025874"/>
              <a:ext cx="0" cy="3600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4677714" y="3028255"/>
              <a:ext cx="0" cy="18002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bwMode="auto">
          <a:xfrm>
            <a:off x="-887" y="958286"/>
            <a:ext cx="9144000" cy="742522"/>
          </a:xfrm>
          <a:prstGeom prst="rect">
            <a:avLst/>
          </a:prstGeom>
          <a:gradFill flip="none" rotWithShape="1">
            <a:gsLst>
              <a:gs pos="0">
                <a:schemeClr val="accent1">
                  <a:lumMod val="60000"/>
                  <a:lumOff val="40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54864" rIns="365760" bIns="54864" numCol="1" rtlCol="0" anchor="ctr" anchorCtr="0" compatLnSpc="1">
            <a:prstTxWarp prst="textNoShape">
              <a:avLst/>
            </a:prstTxWarp>
            <a:noAutofit/>
          </a:bodyPr>
          <a:lstStyle/>
          <a:p>
            <a:pPr marL="741363" indent="-1588"/>
            <a:r>
              <a:rPr lang="zh-CN" altLang="en-US" sz="2200" b="1" dirty="0" smtClean="0">
                <a:effectLst>
                  <a:outerShdw blurRad="50800" dist="38100" algn="l" rotWithShape="0">
                    <a:prstClr val="black">
                      <a:alpha val="40000"/>
                    </a:prstClr>
                  </a:outerShdw>
                </a:effectLst>
                <a:latin typeface="微软雅黑" pitchFamily="34" charset="-122"/>
                <a:ea typeface="微软雅黑" pitchFamily="34" charset="-122"/>
              </a:rPr>
              <a:t>  韩国 </a:t>
            </a:r>
            <a:r>
              <a:rPr lang="en-US" altLang="zh-CN" sz="2200" b="1" dirty="0">
                <a:effectLst>
                  <a:outerShdw blurRad="50800" dist="38100" algn="l" rotWithShape="0">
                    <a:prstClr val="black">
                      <a:alpha val="40000"/>
                    </a:prstClr>
                  </a:outerShdw>
                </a:effectLst>
                <a:latin typeface="微软雅黑" pitchFamily="34" charset="-122"/>
                <a:ea typeface="微软雅黑" pitchFamily="34" charset="-122"/>
              </a:rPr>
              <a:t>South Korea</a:t>
            </a:r>
            <a:endParaRPr lang="en-IN" altLang="zh-CN" sz="2200" dirty="0">
              <a:ln>
                <a:solidFill>
                  <a:schemeClr val="bg1">
                    <a:alpha val="0"/>
                  </a:schemeClr>
                </a:solidFill>
              </a:ln>
              <a:solidFill>
                <a:schemeClr val="bg1">
                  <a:lumMod val="50000"/>
                </a:schemeClr>
              </a:solidFill>
              <a:latin typeface="微软雅黑" pitchFamily="34" charset="-122"/>
              <a:ea typeface="微软雅黑" pitchFamily="34" charset="-122"/>
            </a:endParaRPr>
          </a:p>
        </p:txBody>
      </p:sp>
      <p:cxnSp>
        <p:nvCxnSpPr>
          <p:cNvPr id="11" name="Straight Connector 7"/>
          <p:cNvCxnSpPr/>
          <p:nvPr/>
        </p:nvCxnSpPr>
        <p:spPr>
          <a:xfrm>
            <a:off x="0" y="942058"/>
            <a:ext cx="9144000" cy="1588"/>
          </a:xfrm>
          <a:prstGeom prst="line">
            <a:avLst/>
          </a:prstGeom>
          <a:ln w="15875">
            <a:gradFill flip="none" rotWithShape="1">
              <a:gsLst>
                <a:gs pos="0">
                  <a:schemeClr val="tx1">
                    <a:lumMod val="50000"/>
                    <a:lumOff val="50000"/>
                  </a:schemeClr>
                </a:gs>
                <a:gs pos="50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a:off x="0" y="1699188"/>
            <a:ext cx="9144000" cy="1588"/>
          </a:xfrm>
          <a:prstGeom prst="line">
            <a:avLst/>
          </a:prstGeom>
          <a:ln w="15875">
            <a:gradFill flip="none" rotWithShape="1">
              <a:gsLst>
                <a:gs pos="0">
                  <a:schemeClr val="bg1"/>
                </a:gs>
                <a:gs pos="61000">
                  <a:schemeClr val="bg1">
                    <a:lumMod val="65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79512" y="1062527"/>
            <a:ext cx="576064" cy="56359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800" dirty="0" smtClean="0">
                <a:solidFill>
                  <a:schemeClr val="bg1">
                    <a:lumMod val="95000"/>
                  </a:schemeClr>
                </a:solidFill>
                <a:effectLst>
                  <a:outerShdw blurRad="63500" sx="102000" sy="102000" algn="ctr" rotWithShape="0">
                    <a:prstClr val="black">
                      <a:alpha val="40000"/>
                    </a:prstClr>
                  </a:outerShdw>
                </a:effectLst>
                <a:latin typeface="Arial Black" pitchFamily="34" charset="0"/>
              </a:rPr>
              <a:t>2</a:t>
            </a:r>
            <a:endParaRPr lang="zh-CN" altLang="en-US" sz="3800" dirty="0">
              <a:solidFill>
                <a:schemeClr val="bg1">
                  <a:lumMod val="95000"/>
                </a:schemeClr>
              </a:solidFill>
              <a:effectLst>
                <a:outerShdw blurRad="63500" sx="102000" sy="102000" algn="ctr" rotWithShape="0">
                  <a:prstClr val="black">
                    <a:alpha val="40000"/>
                  </a:prstClr>
                </a:outerShdw>
              </a:effectLst>
              <a:latin typeface="Arial Black" pitchFamily="34" charset="0"/>
            </a:endParaRPr>
          </a:p>
        </p:txBody>
      </p:sp>
      <p:sp>
        <p:nvSpPr>
          <p:cNvPr id="14" name="标题 1"/>
          <p:cNvSpPr txBox="1">
            <a:spLocks/>
          </p:cNvSpPr>
          <p:nvPr/>
        </p:nvSpPr>
        <p:spPr>
          <a:xfrm>
            <a:off x="683568" y="188888"/>
            <a:ext cx="6502400" cy="431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rgbClr val="FF0000"/>
                </a:solidFill>
                <a:latin typeface="微软雅黑" pitchFamily="34" charset="-122"/>
                <a:ea typeface="微软雅黑" pitchFamily="34" charset="-122"/>
                <a:cs typeface="Arial" pitchFamily="34" charset="0"/>
              </a:rPr>
              <a:t>国外进展  </a:t>
            </a:r>
            <a:br>
              <a:rPr lang="zh-CN" altLang="en-US" sz="2400" b="1" dirty="0" smtClean="0">
                <a:solidFill>
                  <a:srgbClr val="FF0000"/>
                </a:solidFill>
                <a:latin typeface="微软雅黑" pitchFamily="34" charset="-122"/>
                <a:ea typeface="微软雅黑" pitchFamily="34" charset="-122"/>
                <a:cs typeface="Arial" pitchFamily="34" charset="0"/>
              </a:rPr>
            </a:br>
            <a:r>
              <a:rPr lang="en-US" altLang="zh-CN" sz="2400" b="1" dirty="0" smtClean="0">
                <a:solidFill>
                  <a:srgbClr val="FF0000"/>
                </a:solidFill>
                <a:latin typeface="微软雅黑" pitchFamily="34" charset="-122"/>
                <a:ea typeface="微软雅黑" pitchFamily="34" charset="-122"/>
                <a:cs typeface="Arial" pitchFamily="34" charset="0"/>
              </a:rPr>
              <a:t>International Experience</a:t>
            </a:r>
            <a:br>
              <a:rPr lang="en-US" altLang="zh-CN" sz="2400" b="1" dirty="0" smtClean="0">
                <a:solidFill>
                  <a:srgbClr val="FF0000"/>
                </a:solidFill>
                <a:latin typeface="微软雅黑" pitchFamily="34" charset="-122"/>
                <a:ea typeface="微软雅黑" pitchFamily="34" charset="-122"/>
                <a:cs typeface="Arial" pitchFamily="34" charset="0"/>
              </a:rPr>
            </a:br>
            <a:r>
              <a:rPr lang="zh-CN" altLang="en-US" sz="2400" b="1" dirty="0" smtClean="0">
                <a:solidFill>
                  <a:srgbClr val="FF0000"/>
                </a:solidFill>
                <a:latin typeface="微软雅黑" pitchFamily="34" charset="-122"/>
                <a:ea typeface="微软雅黑" pitchFamily="34" charset="-122"/>
                <a:cs typeface="Arial" pitchFamily="34" charset="0"/>
              </a:rPr>
              <a:t/>
            </a:r>
            <a:br>
              <a:rPr lang="zh-CN" altLang="en-US" sz="2400" b="1" dirty="0" smtClean="0">
                <a:solidFill>
                  <a:srgbClr val="FF0000"/>
                </a:solidFill>
                <a:latin typeface="微软雅黑" pitchFamily="34" charset="-122"/>
                <a:ea typeface="微软雅黑" pitchFamily="34" charset="-122"/>
                <a:cs typeface="Arial" pitchFamily="34" charset="0"/>
              </a:rPr>
            </a:br>
            <a:endParaRPr lang="zh-CN" altLang="en-US" sz="2400" b="1" dirty="0">
              <a:solidFill>
                <a:srgbClr val="FF0000"/>
              </a:solidFill>
              <a:ea typeface="微软雅黑" pitchFamily="34" charset="-122"/>
              <a:cs typeface="Arial Unicode MS" pitchFamily="34" charset="-122"/>
            </a:endParaRPr>
          </a:p>
        </p:txBody>
      </p:sp>
      <p:sp>
        <p:nvSpPr>
          <p:cNvPr id="15" name="Rectangle 3"/>
          <p:cNvSpPr txBox="1">
            <a:spLocks noChangeArrowheads="1"/>
          </p:cNvSpPr>
          <p:nvPr/>
        </p:nvSpPr>
        <p:spPr bwMode="black">
          <a:xfrm>
            <a:off x="484094" y="1844824"/>
            <a:ext cx="8264369" cy="4320480"/>
          </a:xfrm>
          <a:prstGeom prst="rect">
            <a:avLst/>
          </a:prstGeom>
          <a:solidFill>
            <a:srgbClr val="FFFF00">
              <a:alpha val="16000"/>
            </a:srgbClr>
          </a:solidFill>
          <a:ln w="28575">
            <a:solidFill>
              <a:schemeClr val="accent1"/>
            </a:solidFill>
          </a:ln>
          <a:effectLs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ct val="90000"/>
              </a:lnSpc>
              <a:buClr>
                <a:srgbClr val="6E815B"/>
              </a:buClr>
              <a:defRPr/>
            </a:pPr>
            <a:r>
              <a:rPr lang="zh-CN" altLang="en-US" sz="1800" dirty="0">
                <a:solidFill>
                  <a:srgbClr val="002060"/>
                </a:solidFill>
                <a:latin typeface="Arial" panose="020B0604020202020204" pitchFamily="34" charset="0"/>
                <a:ea typeface="微软雅黑" panose="020B0503020204020204" pitchFamily="34" charset="-122"/>
                <a:cs typeface="Arial" panose="020B0604020202020204" pitchFamily="34" charset="0"/>
              </a:rPr>
              <a:t>审计机关是韩国总统设立的宪法机构</a:t>
            </a:r>
          </a:p>
          <a:p>
            <a:pPr marL="349250" lvl="0" indent="0">
              <a:lnSpc>
                <a:spcPct val="90000"/>
              </a:lnSpc>
              <a:buClr>
                <a:srgbClr val="6E815B"/>
              </a:buClr>
              <a:buNone/>
              <a:defRPr/>
            </a:pP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Audit institute is </a:t>
            </a:r>
            <a:r>
              <a:rPr lang="en-US" altLang="zh-CN" sz="16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a constitutional agency established under the President of the </a:t>
            </a: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republic. </a:t>
            </a:r>
          </a:p>
          <a:p>
            <a:pPr lvl="0">
              <a:lnSpc>
                <a:spcPct val="90000"/>
              </a:lnSpc>
              <a:buClr>
                <a:srgbClr val="6E815B"/>
              </a:buClr>
              <a:defRPr/>
            </a:pP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通过</a:t>
            </a:r>
            <a:r>
              <a:rPr lang="en-US" altLang="zh-CN"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审计监查院法</a:t>
            </a:r>
            <a:r>
              <a:rPr lang="en-US" altLang="zh-CN"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保证独立性</a:t>
            </a:r>
          </a:p>
          <a:p>
            <a:pPr marL="349250" lvl="0" indent="0">
              <a:lnSpc>
                <a:spcPct val="90000"/>
              </a:lnSpc>
              <a:buClr>
                <a:srgbClr val="6E815B"/>
              </a:buClr>
              <a:buNone/>
              <a:defRPr/>
            </a:pP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Independence is guaranteed by the </a:t>
            </a:r>
            <a:r>
              <a:rPr lang="en-US" altLang="zh-CN" sz="1600" i="1"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Board of Audit and Inspection Act.</a:t>
            </a: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p>
          <a:p>
            <a:pPr>
              <a:lnSpc>
                <a:spcPct val="90000"/>
              </a:lnSpc>
              <a:buClr>
                <a:srgbClr val="6E815B"/>
              </a:buClr>
              <a:defRPr/>
            </a:pP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韩国审计监查院聘有近</a:t>
            </a:r>
            <a:r>
              <a:rPr lang="en-US" altLang="zh-CN"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1000</a:t>
            </a: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名职员，年预算达</a:t>
            </a:r>
            <a:r>
              <a:rPr lang="en-US" altLang="zh-CN"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1.06</a:t>
            </a: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亿美元</a:t>
            </a:r>
          </a:p>
          <a:p>
            <a:pPr marL="349250" lvl="0" indent="0">
              <a:lnSpc>
                <a:spcPct val="90000"/>
              </a:lnSpc>
              <a:buClr>
                <a:srgbClr val="6E815B"/>
              </a:buClr>
              <a:buNone/>
              <a:defRPr/>
            </a:pP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The institute has approximately 1000 </a:t>
            </a:r>
            <a:r>
              <a:rPr lang="en-US" altLang="zh-CN" sz="16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employees and an annual budget </a:t>
            </a: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en-US" altLang="zh-CN" sz="16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US106 </a:t>
            </a: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million.</a:t>
            </a:r>
          </a:p>
          <a:p>
            <a:pPr lvl="0">
              <a:lnSpc>
                <a:spcPct val="90000"/>
              </a:lnSpc>
              <a:buClr>
                <a:srgbClr val="6E815B"/>
              </a:buClr>
              <a:defRPr/>
            </a:pP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普通市民可通过正式申请或电话热线要求进行审计（加拿大设有类似机制）</a:t>
            </a:r>
          </a:p>
          <a:p>
            <a:pPr marL="349250" lvl="0" indent="0">
              <a:lnSpc>
                <a:spcPct val="90000"/>
              </a:lnSpc>
              <a:buClr>
                <a:srgbClr val="6E815B"/>
              </a:buClr>
              <a:buNone/>
              <a:defRPr/>
            </a:pP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Ordinary citizens can request an audit </a:t>
            </a:r>
            <a:r>
              <a:rPr lang="en-US" altLang="zh-CN" sz="1600" i="1"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via </a:t>
            </a:r>
            <a:r>
              <a:rPr lang="en-US" altLang="zh-CN" sz="1600" kern="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 formal petition or through a telephone hot line (Canada has a similar system).  </a:t>
            </a:r>
            <a:endParaRPr kumimoji="0" lang="en-US" altLang="zh-CN" sz="1600" i="0" u="none" strike="noStrike" kern="0" cap="none" spc="0" normalizeH="0" noProof="0" dirty="0" smtClean="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endParaRPr>
          </a:p>
          <a:p>
            <a:pPr>
              <a:lnSpc>
                <a:spcPct val="90000"/>
              </a:lnSpc>
              <a:buClr>
                <a:srgbClr val="6E815B"/>
              </a:buClr>
              <a:defRPr/>
            </a:pP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自</a:t>
            </a:r>
            <a:r>
              <a:rPr lang="en-US" altLang="zh-CN"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2001</a:t>
            </a:r>
            <a:r>
              <a:rPr lang="zh-CN" altLang="en-US" sz="1800" kern="0" dirty="0">
                <a:solidFill>
                  <a:srgbClr val="002060"/>
                </a:solidFill>
                <a:latin typeface="Arial" panose="020B0604020202020204" pitchFamily="34" charset="0"/>
                <a:ea typeface="微软雅黑" panose="020B0503020204020204" pitchFamily="34" charset="-122"/>
                <a:cs typeface="Arial" panose="020B0604020202020204" pitchFamily="34" charset="0"/>
              </a:rPr>
              <a:t>年以来开展环境审计</a:t>
            </a:r>
          </a:p>
          <a:p>
            <a:pPr marL="349250" indent="0">
              <a:lnSpc>
                <a:spcPct val="90000"/>
              </a:lnSpc>
              <a:buClr>
                <a:srgbClr val="6E815B"/>
              </a:buClr>
              <a:buNone/>
              <a:defRPr/>
            </a:pPr>
            <a:r>
              <a:rPr kumimoji="0" lang="en-US" altLang="zh-CN" sz="1600" i="0" u="none" strike="noStrike" kern="0" cap="none" spc="0" normalizeH="0" baseline="0" noProof="0" dirty="0" smtClean="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Environmental auditing has been conducted</a:t>
            </a:r>
            <a:r>
              <a:rPr kumimoji="0" lang="en-US" altLang="zh-CN" sz="1600" i="0" u="none" strike="noStrike" kern="0" cap="none" spc="0" normalizeH="0" noProof="0" dirty="0" smtClean="0">
                <a:ln>
                  <a:noFill/>
                </a:ln>
                <a:solidFill>
                  <a:srgbClr val="002060"/>
                </a:solidFill>
                <a:effectLst/>
                <a:uLnTx/>
                <a:uFillTx/>
                <a:latin typeface="Arial" panose="020B0604020202020204" pitchFamily="34" charset="0"/>
                <a:ea typeface="微软雅黑" panose="020B0503020204020204" pitchFamily="34" charset="-122"/>
                <a:cs typeface="Arial" panose="020B0604020202020204" pitchFamily="34" charset="0"/>
              </a:rPr>
              <a:t> at least since 2001.</a:t>
            </a:r>
          </a:p>
          <a:p>
            <a:pPr lvl="1">
              <a:lnSpc>
                <a:spcPct val="90000"/>
              </a:lnSpc>
              <a:buClr>
                <a:srgbClr val="6E815B"/>
              </a:buClr>
              <a:defRPr/>
            </a:pPr>
            <a:r>
              <a:rPr lang="zh-CN" altLang="en-US" sz="1600" kern="0" dirty="0">
                <a:solidFill>
                  <a:srgbClr val="002060"/>
                </a:solidFill>
                <a:ea typeface="微软雅黑" panose="020B0503020204020204" pitchFamily="34" charset="-122"/>
                <a:cs typeface="Arial" panose="020B0604020202020204" pitchFamily="34" charset="0"/>
              </a:rPr>
              <a:t>针对重点项目，包括颇受争议的“四大河流”项目</a:t>
            </a:r>
          </a:p>
          <a:p>
            <a:pPr marL="747713" lvl="1" indent="0">
              <a:lnSpc>
                <a:spcPct val="90000"/>
              </a:lnSpc>
              <a:buClr>
                <a:srgbClr val="6E815B"/>
              </a:buClr>
              <a:buNone/>
              <a:defRPr/>
            </a:pPr>
            <a:r>
              <a:rPr lang="en-US" altLang="zh-CN" sz="1600" kern="0" baseline="0" dirty="0" smtClean="0">
                <a:solidFill>
                  <a:srgbClr val="002060"/>
                </a:solidFill>
                <a:ea typeface="微软雅黑" panose="020B0503020204020204" pitchFamily="34" charset="-122"/>
                <a:cs typeface="Arial" panose="020B0604020202020204" pitchFamily="34" charset="0"/>
              </a:rPr>
              <a:t>High</a:t>
            </a:r>
            <a:r>
              <a:rPr lang="en-US" altLang="zh-CN" sz="1600" kern="0" dirty="0" smtClean="0">
                <a:solidFill>
                  <a:srgbClr val="002060"/>
                </a:solidFill>
                <a:ea typeface="微软雅黑" panose="020B0503020204020204" pitchFamily="34" charset="-122"/>
                <a:cs typeface="Arial" panose="020B0604020202020204" pitchFamily="34" charset="0"/>
              </a:rPr>
              <a:t> profile projects are targeted, including controversial “Four major rivers” project.</a:t>
            </a:r>
            <a:endParaRPr kumimoji="0" lang="en-US" altLang="zh-CN" sz="1600" i="0" u="none" strike="noStrike" kern="0" cap="none" spc="0" normalizeH="0" baseline="0" noProof="0" dirty="0" smtClean="0">
              <a:ln>
                <a:noFill/>
              </a:ln>
              <a:solidFill>
                <a:srgbClr val="002060"/>
              </a:solidFill>
              <a:effectLst/>
              <a:uLnTx/>
              <a:uFillTx/>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95806538"/>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6058619"/>
            <a:ext cx="9144000" cy="7993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AutoShape 2"/>
          <p:cNvSpPr>
            <a:spLocks noChangeArrowheads="1"/>
          </p:cNvSpPr>
          <p:nvPr/>
        </p:nvSpPr>
        <p:spPr bwMode="gray">
          <a:xfrm>
            <a:off x="5957112" y="4498373"/>
            <a:ext cx="3079384" cy="1647237"/>
          </a:xfrm>
          <a:prstGeom prst="roundRect">
            <a:avLst>
              <a:gd name="adj" fmla="val 2259"/>
            </a:avLst>
          </a:prstGeom>
          <a:gradFill rotWithShape="1">
            <a:gsLst>
              <a:gs pos="0">
                <a:schemeClr val="bg2"/>
              </a:gs>
              <a:gs pos="100000">
                <a:schemeClr val="bg2">
                  <a:gamma/>
                  <a:tint val="0"/>
                  <a:invGamma/>
                  <a:alpha val="0"/>
                </a:schemeClr>
              </a:gs>
            </a:gsLst>
            <a:lin ang="5400000" scaled="1"/>
          </a:gradFill>
          <a:ln w="28575">
            <a:noFill/>
            <a:round/>
            <a:headEnd/>
            <a:tailEnd/>
          </a:ln>
          <a:effectLst/>
        </p:spPr>
        <p:txBody>
          <a:bodyPr wrap="none" anchor="ctr"/>
          <a:lstStyle/>
          <a:p>
            <a:pPr>
              <a:defRPr/>
            </a:pPr>
            <a:endParaRPr lang="zh-CN" altLang="en-US"/>
          </a:p>
        </p:txBody>
      </p:sp>
      <p:sp>
        <p:nvSpPr>
          <p:cNvPr id="2" name="Rectangle 2"/>
          <p:cNvSpPr txBox="1">
            <a:spLocks noChangeArrowheads="1"/>
          </p:cNvSpPr>
          <p:nvPr/>
        </p:nvSpPr>
        <p:spPr bwMode="auto">
          <a:xfrm>
            <a:off x="0" y="116632"/>
            <a:ext cx="9144000" cy="9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zh-CN" sz="3200" b="1" dirty="0">
                <a:solidFill>
                  <a:srgbClr val="FF0000"/>
                </a:solidFill>
                <a:latin typeface="Times New Roman" pitchFamily="18" charset="0"/>
                <a:ea typeface="黑体" pitchFamily="49" charset="-122"/>
                <a:cs typeface="Times New Roman" pitchFamily="18" charset="0"/>
              </a:rPr>
              <a:t>国内环境审计实践和发展</a:t>
            </a:r>
            <a:r>
              <a:rPr lang="en-US" altLang="zh-CN" sz="3200" b="1" dirty="0">
                <a:solidFill>
                  <a:srgbClr val="FF0000"/>
                </a:solidFill>
                <a:latin typeface="Times New Roman" pitchFamily="18" charset="0"/>
                <a:ea typeface="黑体" pitchFamily="49" charset="-122"/>
                <a:cs typeface="Times New Roman" pitchFamily="18" charset="0"/>
              </a:rPr>
              <a:t> </a:t>
            </a:r>
            <a:r>
              <a:rPr lang="en-US" altLang="zh-CN" sz="2800" b="1" dirty="0" smtClean="0">
                <a:solidFill>
                  <a:srgbClr val="FF0000"/>
                </a:solidFill>
                <a:latin typeface="Times New Roman" pitchFamily="18" charset="0"/>
                <a:ea typeface="黑体" pitchFamily="49" charset="-122"/>
                <a:cs typeface="Times New Roman" pitchFamily="18" charset="0"/>
              </a:rPr>
              <a:t/>
            </a:r>
            <a:br>
              <a:rPr lang="en-US" altLang="zh-CN" sz="2800" b="1" dirty="0" smtClean="0">
                <a:solidFill>
                  <a:srgbClr val="FF0000"/>
                </a:solidFill>
                <a:latin typeface="Times New Roman" pitchFamily="18" charset="0"/>
                <a:ea typeface="黑体" pitchFamily="49" charset="-122"/>
                <a:cs typeface="Times New Roman" pitchFamily="18" charset="0"/>
              </a:rPr>
            </a:br>
            <a:r>
              <a:rPr lang="en-US" altLang="zh-CN" sz="2600" b="1" dirty="0" smtClean="0">
                <a:solidFill>
                  <a:srgbClr val="FF0000"/>
                </a:solidFill>
                <a:latin typeface="Times New Roman" pitchFamily="18" charset="0"/>
                <a:ea typeface="黑体" pitchFamily="49" charset="-122"/>
                <a:cs typeface="Times New Roman" pitchFamily="18" charset="0"/>
              </a:rPr>
              <a:t>Environmental </a:t>
            </a:r>
            <a:r>
              <a:rPr lang="en-US" altLang="zh-CN" sz="2600" b="1" dirty="0">
                <a:solidFill>
                  <a:srgbClr val="FF0000"/>
                </a:solidFill>
                <a:latin typeface="Times New Roman" pitchFamily="18" charset="0"/>
                <a:ea typeface="黑体" pitchFamily="49" charset="-122"/>
                <a:cs typeface="Times New Roman" pitchFamily="18" charset="0"/>
              </a:rPr>
              <a:t>Auditing Practices</a:t>
            </a:r>
            <a:r>
              <a:rPr lang="en-US" altLang="zh-CN" sz="2600" b="1" dirty="0" smtClean="0">
                <a:solidFill>
                  <a:srgbClr val="FF0000"/>
                </a:solidFill>
                <a:latin typeface="Times New Roman" pitchFamily="18" charset="0"/>
                <a:ea typeface="黑体" pitchFamily="49" charset="-122"/>
                <a:cs typeface="Times New Roman" pitchFamily="18" charset="0"/>
              </a:rPr>
              <a:t> and Development in China</a:t>
            </a:r>
            <a:endParaRPr lang="zh-CN" altLang="zh-CN" sz="2600" b="1" dirty="0">
              <a:solidFill>
                <a:srgbClr val="FF0000"/>
              </a:solidFill>
              <a:latin typeface="Times New Roman" pitchFamily="18" charset="0"/>
              <a:ea typeface="黑体" pitchFamily="49" charset="-122"/>
              <a:cs typeface="Times New Roman" pitchFamily="18" charset="0"/>
            </a:endParaRPr>
          </a:p>
        </p:txBody>
      </p:sp>
      <p:sp>
        <p:nvSpPr>
          <p:cNvPr id="4" name="Line 4"/>
          <p:cNvSpPr>
            <a:spLocks noChangeShapeType="1"/>
          </p:cNvSpPr>
          <p:nvPr/>
        </p:nvSpPr>
        <p:spPr bwMode="auto">
          <a:xfrm flipV="1">
            <a:off x="117256" y="2408510"/>
            <a:ext cx="7054850" cy="3794125"/>
          </a:xfrm>
          <a:prstGeom prst="line">
            <a:avLst/>
          </a:prstGeom>
          <a:noFill/>
          <a:ln w="76200">
            <a:solidFill>
              <a:srgbClr val="FF6600"/>
            </a:solidFill>
            <a:round/>
            <a:headEnd/>
            <a:tailEnd type="triangle" w="sm" len="lg"/>
          </a:ln>
        </p:spPr>
        <p:txBody>
          <a:bodyPr/>
          <a:lstStyle/>
          <a:p>
            <a:endParaRPr lang="zh-CN" altLang="en-US"/>
          </a:p>
        </p:txBody>
      </p:sp>
      <p:sp>
        <p:nvSpPr>
          <p:cNvPr id="5" name="Line 5"/>
          <p:cNvSpPr>
            <a:spLocks noChangeShapeType="1"/>
          </p:cNvSpPr>
          <p:nvPr/>
        </p:nvSpPr>
        <p:spPr bwMode="auto">
          <a:xfrm flipH="1" flipV="1">
            <a:off x="107731" y="1628800"/>
            <a:ext cx="4763" cy="4591297"/>
          </a:xfrm>
          <a:prstGeom prst="line">
            <a:avLst/>
          </a:prstGeom>
          <a:noFill/>
          <a:ln w="28575">
            <a:solidFill>
              <a:srgbClr val="000000"/>
            </a:solidFill>
            <a:round/>
            <a:headEnd/>
            <a:tailEnd type="triangle" w="sm" len="lg"/>
          </a:ln>
        </p:spPr>
        <p:txBody>
          <a:bodyPr/>
          <a:lstStyle/>
          <a:p>
            <a:endParaRPr lang="zh-CN" altLang="en-US"/>
          </a:p>
        </p:txBody>
      </p:sp>
      <p:sp>
        <p:nvSpPr>
          <p:cNvPr id="7" name="Rectangle 7"/>
          <p:cNvSpPr>
            <a:spLocks noChangeArrowheads="1"/>
          </p:cNvSpPr>
          <p:nvPr/>
        </p:nvSpPr>
        <p:spPr bwMode="auto">
          <a:xfrm>
            <a:off x="70992" y="6231009"/>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a:solidFill>
                  <a:srgbClr val="4D4D4D"/>
                </a:solidFill>
                <a:ea typeface="Gulim" pitchFamily="34" charset="-127"/>
              </a:rPr>
              <a:t>1983</a:t>
            </a:r>
          </a:p>
        </p:txBody>
      </p:sp>
      <p:sp>
        <p:nvSpPr>
          <p:cNvPr id="8" name="Rectangle 8"/>
          <p:cNvSpPr>
            <a:spLocks noChangeArrowheads="1"/>
          </p:cNvSpPr>
          <p:nvPr/>
        </p:nvSpPr>
        <p:spPr bwMode="auto">
          <a:xfrm>
            <a:off x="1061273" y="6240129"/>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a:solidFill>
                  <a:srgbClr val="4D4D4D"/>
                </a:solidFill>
                <a:ea typeface="Gulim" pitchFamily="34" charset="-127"/>
              </a:rPr>
              <a:t>1998</a:t>
            </a:r>
          </a:p>
        </p:txBody>
      </p:sp>
      <p:sp>
        <p:nvSpPr>
          <p:cNvPr id="9" name="Rectangle 9"/>
          <p:cNvSpPr>
            <a:spLocks noChangeArrowheads="1"/>
          </p:cNvSpPr>
          <p:nvPr/>
        </p:nvSpPr>
        <p:spPr bwMode="auto">
          <a:xfrm>
            <a:off x="2375248" y="6241627"/>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a:solidFill>
                  <a:srgbClr val="4D4D4D"/>
                </a:solidFill>
                <a:ea typeface="Gulim" pitchFamily="34" charset="-127"/>
              </a:rPr>
              <a:t>2002</a:t>
            </a:r>
          </a:p>
        </p:txBody>
      </p:sp>
      <p:sp>
        <p:nvSpPr>
          <p:cNvPr id="10" name="Rectangle 10"/>
          <p:cNvSpPr>
            <a:spLocks noChangeArrowheads="1"/>
          </p:cNvSpPr>
          <p:nvPr/>
        </p:nvSpPr>
        <p:spPr bwMode="auto">
          <a:xfrm>
            <a:off x="5571654" y="6241627"/>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a:solidFill>
                  <a:srgbClr val="4D4D4D"/>
                </a:solidFill>
                <a:ea typeface="Gulim" pitchFamily="34" charset="-127"/>
              </a:rPr>
              <a:t>2009</a:t>
            </a:r>
          </a:p>
        </p:txBody>
      </p:sp>
      <p:sp>
        <p:nvSpPr>
          <p:cNvPr id="11" name="Line 11"/>
          <p:cNvSpPr>
            <a:spLocks noChangeShapeType="1"/>
          </p:cNvSpPr>
          <p:nvPr/>
        </p:nvSpPr>
        <p:spPr bwMode="auto">
          <a:xfrm>
            <a:off x="5543600" y="2268809"/>
            <a:ext cx="0" cy="4363115"/>
          </a:xfrm>
          <a:prstGeom prst="line">
            <a:avLst/>
          </a:prstGeom>
          <a:noFill/>
          <a:ln w="9525">
            <a:solidFill>
              <a:schemeClr val="bg2"/>
            </a:solidFill>
            <a:round/>
            <a:headEnd/>
            <a:tailEnd/>
          </a:ln>
        </p:spPr>
        <p:txBody>
          <a:bodyPr/>
          <a:lstStyle/>
          <a:p>
            <a:endParaRPr lang="zh-CN" altLang="en-US"/>
          </a:p>
        </p:txBody>
      </p:sp>
      <p:sp>
        <p:nvSpPr>
          <p:cNvPr id="12" name="AutoShape 12"/>
          <p:cNvSpPr>
            <a:spLocks noChangeArrowheads="1"/>
          </p:cNvSpPr>
          <p:nvPr/>
        </p:nvSpPr>
        <p:spPr bwMode="auto">
          <a:xfrm flipH="1">
            <a:off x="107731" y="4362722"/>
            <a:ext cx="3492500" cy="1862138"/>
          </a:xfrm>
          <a:prstGeom prst="rtTriangle">
            <a:avLst/>
          </a:prstGeom>
          <a:solidFill>
            <a:srgbClr val="DDDDDD"/>
          </a:solidFill>
          <a:ln w="9525">
            <a:noFill/>
            <a:miter lim="800000"/>
            <a:headEnd/>
            <a:tailEnd/>
          </a:ln>
        </p:spPr>
        <p:txBody>
          <a:bodyPr wrap="none" anchor="ctr"/>
          <a:lstStyle/>
          <a:p>
            <a:endParaRPr lang="zh-CN" altLang="en-US"/>
          </a:p>
        </p:txBody>
      </p:sp>
      <p:sp>
        <p:nvSpPr>
          <p:cNvPr id="14" name="Line 14"/>
          <p:cNvSpPr>
            <a:spLocks noChangeShapeType="1"/>
          </p:cNvSpPr>
          <p:nvPr/>
        </p:nvSpPr>
        <p:spPr bwMode="auto">
          <a:xfrm>
            <a:off x="3600231" y="2338660"/>
            <a:ext cx="0" cy="4330700"/>
          </a:xfrm>
          <a:prstGeom prst="line">
            <a:avLst/>
          </a:prstGeom>
          <a:noFill/>
          <a:ln w="9525">
            <a:solidFill>
              <a:schemeClr val="bg2"/>
            </a:solidFill>
            <a:round/>
            <a:headEnd/>
            <a:tailEnd/>
          </a:ln>
        </p:spPr>
        <p:txBody>
          <a:bodyPr/>
          <a:lstStyle/>
          <a:p>
            <a:endParaRPr lang="zh-CN" altLang="en-US"/>
          </a:p>
        </p:txBody>
      </p:sp>
      <p:sp>
        <p:nvSpPr>
          <p:cNvPr id="15" name="Line 15"/>
          <p:cNvSpPr>
            <a:spLocks noChangeShapeType="1"/>
          </p:cNvSpPr>
          <p:nvPr/>
        </p:nvSpPr>
        <p:spPr bwMode="auto">
          <a:xfrm>
            <a:off x="1837199" y="2408510"/>
            <a:ext cx="0" cy="4260850"/>
          </a:xfrm>
          <a:prstGeom prst="line">
            <a:avLst/>
          </a:prstGeom>
          <a:noFill/>
          <a:ln w="9525">
            <a:solidFill>
              <a:schemeClr val="bg2"/>
            </a:solidFill>
            <a:round/>
            <a:headEnd/>
            <a:tailEnd/>
          </a:ln>
        </p:spPr>
        <p:txBody>
          <a:bodyPr/>
          <a:lstStyle/>
          <a:p>
            <a:endParaRPr lang="zh-CN" altLang="en-US"/>
          </a:p>
        </p:txBody>
      </p:sp>
      <p:sp>
        <p:nvSpPr>
          <p:cNvPr id="16" name="Line 16"/>
          <p:cNvSpPr>
            <a:spLocks noChangeShapeType="1"/>
          </p:cNvSpPr>
          <p:nvPr/>
        </p:nvSpPr>
        <p:spPr bwMode="auto">
          <a:xfrm flipV="1">
            <a:off x="117256" y="2408510"/>
            <a:ext cx="7054850" cy="3794125"/>
          </a:xfrm>
          <a:prstGeom prst="line">
            <a:avLst/>
          </a:prstGeom>
          <a:noFill/>
          <a:ln w="76200">
            <a:solidFill>
              <a:srgbClr val="FF6600"/>
            </a:solidFill>
            <a:round/>
            <a:headEnd/>
            <a:tailEnd type="triangle" w="sm" len="lg"/>
          </a:ln>
        </p:spPr>
        <p:txBody>
          <a:bodyPr/>
          <a:lstStyle/>
          <a:p>
            <a:endParaRPr lang="zh-CN" altLang="en-US"/>
          </a:p>
        </p:txBody>
      </p:sp>
      <p:sp>
        <p:nvSpPr>
          <p:cNvPr id="17" name="Text Box 17"/>
          <p:cNvSpPr txBox="1">
            <a:spLocks noChangeArrowheads="1"/>
          </p:cNvSpPr>
          <p:nvPr/>
        </p:nvSpPr>
        <p:spPr bwMode="auto">
          <a:xfrm>
            <a:off x="1025306" y="5305523"/>
            <a:ext cx="2464136" cy="775597"/>
          </a:xfrm>
          <a:prstGeom prst="rect">
            <a:avLst/>
          </a:prstGeom>
          <a:solidFill>
            <a:srgbClr val="FFFFFF"/>
          </a:solidFill>
          <a:ln w="28575">
            <a:solidFill>
              <a:srgbClr val="C0C0C0"/>
            </a:solidFill>
            <a:miter lim="800000"/>
            <a:headEnd/>
            <a:tailEnd/>
          </a:ln>
        </p:spPr>
        <p:txBody>
          <a:bodyPr wrap="none">
            <a:spAutoFit/>
          </a:bodyPr>
          <a:lstStyle/>
          <a:p>
            <a:pPr marL="85725" latinLnBrk="1">
              <a:lnSpc>
                <a:spcPct val="120000"/>
              </a:lnSpc>
            </a:pPr>
            <a:r>
              <a:rPr kumimoji="1" lang="ko-KR" altLang="en-US" sz="1600" b="1" dirty="0" smtClean="0">
                <a:solidFill>
                  <a:srgbClr val="FF0000"/>
                </a:solidFill>
                <a:latin typeface="微软雅黑" panose="020B0503020204020204" pitchFamily="34" charset="-122"/>
                <a:ea typeface="Gulim" pitchFamily="34" charset="-127"/>
                <a:cs typeface="Microsoft Tai Le" pitchFamily="34" charset="0"/>
              </a:rPr>
              <a:t>初始阶段</a:t>
            </a:r>
            <a:endParaRPr kumimoji="1" lang="en-US" altLang="ko-KR" sz="1600" b="1" dirty="0" smtClean="0">
              <a:solidFill>
                <a:srgbClr val="FF0000"/>
              </a:solidFill>
              <a:latin typeface="微软雅黑" panose="020B0503020204020204" pitchFamily="34" charset="-122"/>
              <a:ea typeface="微软雅黑" panose="020B0503020204020204" pitchFamily="34" charset="-122"/>
              <a:cs typeface="Microsoft Tai Le" pitchFamily="34" charset="0"/>
            </a:endParaRPr>
          </a:p>
          <a:p>
            <a:pPr marL="257175" indent="-171450" latinLnBrk="1">
              <a:lnSpc>
                <a:spcPct val="120000"/>
              </a:lnSpc>
              <a:buFont typeface="Wingdings" pitchFamily="2" charset="2"/>
              <a:buChar char="p"/>
            </a:pPr>
            <a:r>
              <a:rPr lang="zh-CN" altLang="zh-CN" sz="1050" dirty="0">
                <a:latin typeface="微软雅黑" panose="020B0503020204020204" pitchFamily="34" charset="-122"/>
                <a:ea typeface="微软雅黑" panose="020B0503020204020204" pitchFamily="34" charset="-122"/>
              </a:rPr>
              <a:t>尚未明确提出资源环境审计的</a:t>
            </a:r>
            <a:r>
              <a:rPr lang="zh-CN" altLang="zh-CN" sz="1050" dirty="0" smtClean="0">
                <a:latin typeface="微软雅黑" panose="020B0503020204020204" pitchFamily="34" charset="-122"/>
                <a:ea typeface="微软雅黑" panose="020B0503020204020204" pitchFamily="34" charset="-122"/>
              </a:rPr>
              <a:t>概念</a:t>
            </a:r>
            <a:endParaRPr lang="en-US" altLang="zh-CN" sz="1050" dirty="0" smtClean="0">
              <a:latin typeface="微软雅黑" panose="020B0503020204020204" pitchFamily="34" charset="-122"/>
              <a:ea typeface="微软雅黑" panose="020B0503020204020204" pitchFamily="34" charset="-122"/>
            </a:endParaRPr>
          </a:p>
          <a:p>
            <a:pPr marL="257175" indent="-171450" latinLnBrk="1">
              <a:lnSpc>
                <a:spcPct val="120000"/>
              </a:lnSpc>
              <a:buFont typeface="Wingdings" pitchFamily="2" charset="2"/>
              <a:buChar char="p"/>
            </a:pPr>
            <a:r>
              <a:rPr lang="zh-CN" altLang="zh-CN" sz="1050" dirty="0">
                <a:latin typeface="微软雅黑" panose="020B0503020204020204" pitchFamily="34" charset="-122"/>
                <a:ea typeface="微软雅黑" panose="020B0503020204020204" pitchFamily="34" charset="-122"/>
              </a:rPr>
              <a:t>但在开展的审计项目中涉及到</a:t>
            </a:r>
            <a:endParaRPr kumimoji="1" lang="ko-KR" altLang="en-US" sz="1050" b="1" dirty="0">
              <a:solidFill>
                <a:srgbClr val="000000"/>
              </a:solidFill>
              <a:latin typeface="微软雅黑" panose="020B0503020204020204" pitchFamily="34" charset="-122"/>
              <a:ea typeface="Gulim" pitchFamily="34" charset="-127"/>
            </a:endParaRPr>
          </a:p>
        </p:txBody>
      </p:sp>
      <p:sp>
        <p:nvSpPr>
          <p:cNvPr id="18" name="Text Box 18"/>
          <p:cNvSpPr txBox="1">
            <a:spLocks noChangeArrowheads="1"/>
          </p:cNvSpPr>
          <p:nvPr/>
        </p:nvSpPr>
        <p:spPr bwMode="auto">
          <a:xfrm>
            <a:off x="4657505" y="3519103"/>
            <a:ext cx="3288481" cy="71865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marL="85725" latinLnBrk="1">
              <a:lnSpc>
                <a:spcPct val="110000"/>
              </a:lnSpc>
            </a:pPr>
            <a:r>
              <a:rPr kumimoji="1" lang="zh-CN" altLang="en-US" sz="1600" b="1" dirty="0" smtClean="0">
                <a:solidFill>
                  <a:srgbClr val="FF0000"/>
                </a:solidFill>
                <a:latin typeface="微软雅黑" panose="020B0503020204020204" pitchFamily="34" charset="-122"/>
                <a:ea typeface="微软雅黑" panose="020B0503020204020204" pitchFamily="34" charset="-122"/>
              </a:rPr>
              <a:t>总结</a:t>
            </a:r>
            <a:r>
              <a:rPr kumimoji="1" lang="zh-CN" altLang="en-US" sz="1600" b="1" dirty="0">
                <a:solidFill>
                  <a:srgbClr val="FF0000"/>
                </a:solidFill>
                <a:latin typeface="微软雅黑" panose="020B0503020204020204" pitchFamily="34" charset="-122"/>
                <a:ea typeface="微软雅黑" panose="020B0503020204020204" pitchFamily="34" charset="-122"/>
              </a:rPr>
              <a:t>推进</a:t>
            </a:r>
            <a:r>
              <a:rPr kumimoji="1" lang="zh-CN" altLang="en-US" sz="1600" b="1" dirty="0" smtClean="0">
                <a:solidFill>
                  <a:srgbClr val="FF0000"/>
                </a:solidFill>
                <a:latin typeface="微软雅黑" panose="020B0503020204020204" pitchFamily="34" charset="-122"/>
                <a:ea typeface="微软雅黑" panose="020B0503020204020204" pitchFamily="34" charset="-122"/>
              </a:rPr>
              <a:t>阶段</a:t>
            </a:r>
            <a:endParaRPr kumimoji="1" lang="en-US" altLang="zh-CN" sz="1600" b="1" dirty="0" smtClean="0">
              <a:solidFill>
                <a:srgbClr val="FF0000"/>
              </a:solidFill>
              <a:latin typeface="微软雅黑" panose="020B0503020204020204" pitchFamily="34" charset="-122"/>
              <a:ea typeface="微软雅黑" panose="020B0503020204020204" pitchFamily="34" charset="-122"/>
            </a:endParaRPr>
          </a:p>
          <a:p>
            <a:pPr marL="257175" indent="-171450" latinLnBrk="1">
              <a:lnSpc>
                <a:spcPct val="110000"/>
              </a:lnSpc>
              <a:buFont typeface="Wingdings" pitchFamily="2" charset="2"/>
              <a:buChar char="p"/>
            </a:pPr>
            <a:r>
              <a:rPr lang="zh-CN" altLang="zh-CN" sz="1050" dirty="0">
                <a:latin typeface="微软雅黑" panose="020B0503020204020204" pitchFamily="34" charset="-122"/>
                <a:ea typeface="微软雅黑" panose="020B0503020204020204" pitchFamily="34" charset="-122"/>
              </a:rPr>
              <a:t>环境审计实践取得较大</a:t>
            </a:r>
            <a:r>
              <a:rPr lang="zh-CN" altLang="zh-CN" sz="1050" dirty="0" smtClean="0">
                <a:latin typeface="微软雅黑" panose="020B0503020204020204" pitchFamily="34" charset="-122"/>
                <a:ea typeface="微软雅黑" panose="020B0503020204020204" pitchFamily="34" charset="-122"/>
              </a:rPr>
              <a:t>成效</a:t>
            </a:r>
            <a:endParaRPr lang="en-US" altLang="zh-CN" sz="1050" dirty="0" smtClean="0">
              <a:latin typeface="微软雅黑" panose="020B0503020204020204" pitchFamily="34" charset="-122"/>
              <a:ea typeface="微软雅黑" panose="020B0503020204020204" pitchFamily="34" charset="-122"/>
            </a:endParaRPr>
          </a:p>
          <a:p>
            <a:pPr marL="257175" indent="-171450" latinLnBrk="1">
              <a:lnSpc>
                <a:spcPct val="110000"/>
              </a:lnSpc>
              <a:buFont typeface="Wingdings" pitchFamily="2" charset="2"/>
              <a:buChar char="p"/>
            </a:pPr>
            <a:r>
              <a:rPr lang="zh-CN" altLang="zh-CN" sz="1050" dirty="0" smtClean="0">
                <a:latin typeface="微软雅黑" panose="020B0503020204020204" pitchFamily="34" charset="-122"/>
                <a:ea typeface="微软雅黑" panose="020B0503020204020204" pitchFamily="34" charset="-122"/>
              </a:rPr>
              <a:t>环境审计在</a:t>
            </a:r>
            <a:r>
              <a:rPr lang="zh-CN" altLang="zh-CN" sz="1050" dirty="0">
                <a:latin typeface="微软雅黑" panose="020B0503020204020204" pitchFamily="34" charset="-122"/>
                <a:ea typeface="微软雅黑" panose="020B0503020204020204" pitchFamily="34" charset="-122"/>
              </a:rPr>
              <a:t>发展定位、审计范围等</a:t>
            </a:r>
            <a:r>
              <a:rPr lang="zh-CN" altLang="zh-CN" sz="1050" dirty="0" smtClean="0">
                <a:latin typeface="微软雅黑" panose="020B0503020204020204" pitchFamily="34" charset="-122"/>
                <a:ea typeface="微软雅黑" panose="020B0503020204020204" pitchFamily="34" charset="-122"/>
              </a:rPr>
              <a:t>方面逐渐清晰</a:t>
            </a:r>
            <a:endParaRPr kumimoji="1" lang="en-US" altLang="ko-KR" sz="1050" b="1" dirty="0">
              <a:solidFill>
                <a:srgbClr val="4D4D4D"/>
              </a:solidFill>
              <a:latin typeface="微软雅黑" panose="020B0503020204020204" pitchFamily="34" charset="-122"/>
              <a:ea typeface="微软雅黑" panose="020B0503020204020204" pitchFamily="34" charset="-122"/>
            </a:endParaRPr>
          </a:p>
        </p:txBody>
      </p:sp>
      <p:sp>
        <p:nvSpPr>
          <p:cNvPr id="19" name="Rectangle 19"/>
          <p:cNvSpPr>
            <a:spLocks noChangeArrowheads="1"/>
          </p:cNvSpPr>
          <p:nvPr/>
        </p:nvSpPr>
        <p:spPr bwMode="auto">
          <a:xfrm>
            <a:off x="6342622" y="2408509"/>
            <a:ext cx="2480930" cy="80878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flatTx/>
          </a:bodyPr>
          <a:lstStyle/>
          <a:p>
            <a:pPr eaLnBrk="0" hangingPunct="0">
              <a:buSzPct val="75000"/>
              <a:buFont typeface="Wingdings" pitchFamily="2" charset="2"/>
              <a:buNone/>
            </a:pPr>
            <a:r>
              <a:rPr lang="zh-CN" altLang="en-US" sz="1600" b="1" dirty="0">
                <a:solidFill>
                  <a:srgbClr val="FF0000"/>
                </a:solidFill>
                <a:latin typeface="黑体" pitchFamily="49" charset="-122"/>
                <a:ea typeface="黑体" pitchFamily="49" charset="-122"/>
                <a:cs typeface="Microsoft Tai Le" pitchFamily="34" charset="0"/>
              </a:rPr>
              <a:t>全面推进</a:t>
            </a:r>
            <a:r>
              <a:rPr lang="zh-CN" altLang="en-US" sz="1600" b="1" dirty="0" smtClean="0">
                <a:solidFill>
                  <a:srgbClr val="FF0000"/>
                </a:solidFill>
                <a:latin typeface="黑体" pitchFamily="49" charset="-122"/>
                <a:ea typeface="黑体" pitchFamily="49" charset="-122"/>
                <a:cs typeface="Microsoft Tai Le" pitchFamily="34" charset="0"/>
              </a:rPr>
              <a:t>阶段</a:t>
            </a:r>
            <a:endParaRPr lang="en-US" altLang="zh-CN" sz="1600" b="1" dirty="0" smtClean="0">
              <a:solidFill>
                <a:srgbClr val="FF0000"/>
              </a:solidFill>
              <a:latin typeface="黑体" pitchFamily="49" charset="-122"/>
              <a:ea typeface="黑体" pitchFamily="49" charset="-122"/>
              <a:cs typeface="Microsoft Tai Le" pitchFamily="34" charset="0"/>
            </a:endParaRPr>
          </a:p>
          <a:p>
            <a:pPr marL="171450" indent="-171450" eaLnBrk="0" hangingPunct="0">
              <a:buSzPct val="75000"/>
              <a:buFont typeface="Wingdings" pitchFamily="2" charset="2"/>
              <a:buChar char="p"/>
            </a:pPr>
            <a:r>
              <a:rPr lang="zh-CN" altLang="en-US" sz="1050" b="1" dirty="0">
                <a:solidFill>
                  <a:srgbClr val="FFFFFF"/>
                </a:solidFill>
                <a:latin typeface="黑体" pitchFamily="49" charset="-122"/>
                <a:ea typeface="새굴림"/>
                <a:cs typeface="Microsoft Tai Le" pitchFamily="34" charset="0"/>
              </a:rPr>
              <a:t>资源环境审计的多元化特点日益</a:t>
            </a:r>
            <a:r>
              <a:rPr lang="zh-CN" altLang="en-US" sz="1050" b="1" dirty="0" smtClean="0">
                <a:solidFill>
                  <a:srgbClr val="FFFFFF"/>
                </a:solidFill>
                <a:latin typeface="黑体" pitchFamily="49" charset="-122"/>
                <a:ea typeface="새굴림"/>
                <a:cs typeface="Microsoft Tai Le" pitchFamily="34" charset="0"/>
              </a:rPr>
              <a:t>明显</a:t>
            </a:r>
            <a:endParaRPr lang="en-US" altLang="zh-CN" sz="1050" b="1" dirty="0" smtClean="0">
              <a:solidFill>
                <a:srgbClr val="FFFFFF"/>
              </a:solidFill>
              <a:latin typeface="黑体" pitchFamily="49" charset="-122"/>
              <a:ea typeface="새굴림"/>
              <a:cs typeface="Microsoft Tai Le" pitchFamily="34" charset="0"/>
            </a:endParaRPr>
          </a:p>
          <a:p>
            <a:pPr marL="171450" indent="-171450" eaLnBrk="0" hangingPunct="0">
              <a:buSzPct val="75000"/>
              <a:buFont typeface="Wingdings" pitchFamily="2" charset="2"/>
              <a:buChar char="p"/>
            </a:pPr>
            <a:r>
              <a:rPr lang="zh-CN" altLang="en-US" sz="1050" b="1" dirty="0">
                <a:solidFill>
                  <a:srgbClr val="FFFFFF"/>
                </a:solidFill>
                <a:latin typeface="黑体" pitchFamily="49" charset="-122"/>
                <a:ea typeface="새굴림"/>
                <a:cs typeface="Microsoft Tai Le" pitchFamily="34" charset="0"/>
              </a:rPr>
              <a:t>出台了</a:t>
            </a:r>
            <a:r>
              <a:rPr lang="en-US" altLang="zh-CN" sz="1050" b="1" dirty="0">
                <a:solidFill>
                  <a:srgbClr val="FFFFFF"/>
                </a:solidFill>
                <a:latin typeface="黑体" pitchFamily="49" charset="-122"/>
                <a:ea typeface="새굴림"/>
                <a:cs typeface="Microsoft Tai Le" pitchFamily="34" charset="0"/>
              </a:rPr>
              <a:t>《</a:t>
            </a:r>
            <a:r>
              <a:rPr lang="zh-CN" altLang="en-US" sz="1050" b="1" dirty="0">
                <a:solidFill>
                  <a:srgbClr val="FFFFFF"/>
                </a:solidFill>
                <a:latin typeface="黑体" pitchFamily="49" charset="-122"/>
                <a:ea typeface="새굴림"/>
                <a:cs typeface="Microsoft Tai Le" pitchFamily="34" charset="0"/>
              </a:rPr>
              <a:t>关于加强资源环境</a:t>
            </a:r>
            <a:r>
              <a:rPr lang="zh-CN" altLang="en-US" sz="1050" b="1" dirty="0" smtClean="0">
                <a:solidFill>
                  <a:srgbClr val="FFFFFF"/>
                </a:solidFill>
                <a:latin typeface="黑体" pitchFamily="49" charset="-122"/>
                <a:ea typeface="새굴림"/>
                <a:cs typeface="Microsoft Tai Le" pitchFamily="34" charset="0"/>
              </a:rPr>
              <a:t>审</a:t>
            </a:r>
            <a:endParaRPr lang="en-US" altLang="zh-CN" sz="1050" b="1" dirty="0" smtClean="0">
              <a:solidFill>
                <a:srgbClr val="FFFFFF"/>
              </a:solidFill>
              <a:latin typeface="黑体" pitchFamily="49" charset="-122"/>
              <a:ea typeface="새굴림"/>
              <a:cs typeface="Microsoft Tai Le" pitchFamily="34" charset="0"/>
            </a:endParaRPr>
          </a:p>
          <a:p>
            <a:pPr eaLnBrk="0" hangingPunct="0">
              <a:buSzPct val="75000"/>
            </a:pPr>
            <a:r>
              <a:rPr lang="en-US" altLang="zh-CN" sz="1050" b="1" dirty="0">
                <a:solidFill>
                  <a:srgbClr val="FFFFFF"/>
                </a:solidFill>
                <a:latin typeface="黑体" pitchFamily="49" charset="-122"/>
                <a:ea typeface="새굴림"/>
                <a:cs typeface="Microsoft Tai Le" pitchFamily="34" charset="0"/>
              </a:rPr>
              <a:t> </a:t>
            </a:r>
            <a:r>
              <a:rPr lang="en-US" altLang="zh-CN" sz="1050" b="1" dirty="0" smtClean="0">
                <a:solidFill>
                  <a:srgbClr val="FFFFFF"/>
                </a:solidFill>
                <a:latin typeface="黑体" pitchFamily="49" charset="-122"/>
                <a:ea typeface="새굴림"/>
                <a:cs typeface="Microsoft Tai Le" pitchFamily="34" charset="0"/>
              </a:rPr>
              <a:t>  </a:t>
            </a:r>
            <a:r>
              <a:rPr lang="zh-CN" altLang="en-US" sz="1050" b="1" dirty="0" smtClean="0">
                <a:solidFill>
                  <a:srgbClr val="FFFFFF"/>
                </a:solidFill>
                <a:latin typeface="黑体" pitchFamily="49" charset="-122"/>
                <a:ea typeface="새굴림"/>
                <a:cs typeface="Microsoft Tai Le" pitchFamily="34" charset="0"/>
              </a:rPr>
              <a:t>计</a:t>
            </a:r>
            <a:r>
              <a:rPr lang="zh-CN" altLang="en-US" sz="1050" b="1" dirty="0">
                <a:solidFill>
                  <a:srgbClr val="FFFFFF"/>
                </a:solidFill>
                <a:latin typeface="黑体" pitchFamily="49" charset="-122"/>
                <a:ea typeface="새굴림"/>
                <a:cs typeface="Microsoft Tai Le" pitchFamily="34" charset="0"/>
              </a:rPr>
              <a:t>工作的意见</a:t>
            </a:r>
            <a:r>
              <a:rPr lang="en-US" altLang="zh-CN" sz="1050" b="1" dirty="0">
                <a:solidFill>
                  <a:srgbClr val="FFFFFF"/>
                </a:solidFill>
                <a:latin typeface="黑体" pitchFamily="49" charset="-122"/>
                <a:ea typeface="새굴림"/>
                <a:cs typeface="Microsoft Tai Le" pitchFamily="34" charset="0"/>
              </a:rPr>
              <a:t>》</a:t>
            </a:r>
            <a:endParaRPr lang="ko-KR" altLang="en-US" sz="1050" b="1" dirty="0">
              <a:solidFill>
                <a:srgbClr val="FFFFFF"/>
              </a:solidFill>
              <a:latin typeface="黑体" pitchFamily="49" charset="-122"/>
              <a:ea typeface="새굴림"/>
              <a:cs typeface="Microsoft Tai Le" pitchFamily="34" charset="0"/>
            </a:endParaRPr>
          </a:p>
        </p:txBody>
      </p:sp>
      <p:sp>
        <p:nvSpPr>
          <p:cNvPr id="23" name="Oval 23"/>
          <p:cNvSpPr>
            <a:spLocks noChangeArrowheads="1"/>
          </p:cNvSpPr>
          <p:nvPr/>
        </p:nvSpPr>
        <p:spPr bwMode="auto">
          <a:xfrm>
            <a:off x="5907736" y="2472803"/>
            <a:ext cx="419100" cy="419100"/>
          </a:xfrm>
          <a:prstGeom prst="ellipse">
            <a:avLst/>
          </a:prstGeom>
          <a:gradFill rotWithShape="1">
            <a:gsLst>
              <a:gs pos="0">
                <a:srgbClr val="996600">
                  <a:gamma/>
                  <a:shade val="66275"/>
                  <a:invGamma/>
                </a:srgbClr>
              </a:gs>
              <a:gs pos="100000">
                <a:srgbClr val="996600"/>
              </a:gs>
            </a:gsLst>
            <a:lin ang="2700000" scaled="1"/>
          </a:gradFill>
          <a:ln w="9525">
            <a:noFill/>
            <a:round/>
            <a:headEnd/>
            <a:tailEnd/>
          </a:ln>
          <a:effectLst>
            <a:outerShdw dist="45791" dir="3378596" algn="ctr" rotWithShape="0">
              <a:srgbClr val="000000">
                <a:alpha val="50000"/>
              </a:srgbClr>
            </a:outerShdw>
          </a:effectLst>
        </p:spPr>
        <p:txBody>
          <a:bodyPr wrap="none" anchor="ctr"/>
          <a:lstStyle/>
          <a:p>
            <a:pPr algn="ctr" latinLnBrk="1">
              <a:defRPr/>
            </a:pPr>
            <a:r>
              <a:rPr kumimoji="1" lang="en-US" altLang="ko-KR" sz="3000" b="1" dirty="0" smtClean="0">
                <a:solidFill>
                  <a:srgbClr val="FFFFFF"/>
                </a:solidFill>
                <a:latin typeface="Impact" pitchFamily="34" charset="0"/>
                <a:ea typeface="Gulim" pitchFamily="34" charset="-127"/>
              </a:rPr>
              <a:t>4</a:t>
            </a:r>
            <a:endParaRPr kumimoji="1" lang="en-US" altLang="ko-KR" sz="3000" b="1" dirty="0">
              <a:solidFill>
                <a:srgbClr val="FFFFFF"/>
              </a:solidFill>
              <a:latin typeface="Impact" pitchFamily="34" charset="0"/>
              <a:ea typeface="Gulim" pitchFamily="34" charset="-127"/>
            </a:endParaRPr>
          </a:p>
        </p:txBody>
      </p:sp>
      <p:sp>
        <p:nvSpPr>
          <p:cNvPr id="24" name="Oval 24"/>
          <p:cNvSpPr>
            <a:spLocks noChangeArrowheads="1"/>
          </p:cNvSpPr>
          <p:nvPr/>
        </p:nvSpPr>
        <p:spPr bwMode="auto">
          <a:xfrm>
            <a:off x="2330231" y="4711972"/>
            <a:ext cx="419100" cy="419100"/>
          </a:xfrm>
          <a:prstGeom prst="ellipse">
            <a:avLst/>
          </a:prstGeom>
          <a:gradFill rotWithShape="1">
            <a:gsLst>
              <a:gs pos="0">
                <a:srgbClr val="CC0000">
                  <a:gamma/>
                  <a:shade val="66275"/>
                  <a:invGamma/>
                </a:srgbClr>
              </a:gs>
              <a:gs pos="100000">
                <a:srgbClr val="CC0000"/>
              </a:gs>
            </a:gsLst>
            <a:lin ang="2700000" scaled="1"/>
          </a:gradFill>
          <a:ln w="9525">
            <a:noFill/>
            <a:round/>
            <a:headEnd/>
            <a:tailEnd/>
          </a:ln>
          <a:effectLst>
            <a:outerShdw dist="45791" dir="3378596" algn="ctr" rotWithShape="0">
              <a:srgbClr val="000000">
                <a:alpha val="50000"/>
              </a:srgbClr>
            </a:outerShdw>
          </a:effectLst>
        </p:spPr>
        <p:txBody>
          <a:bodyPr wrap="none" anchor="ctr"/>
          <a:lstStyle/>
          <a:p>
            <a:pPr algn="ctr" latinLnBrk="1">
              <a:defRPr/>
            </a:pPr>
            <a:r>
              <a:rPr kumimoji="1" lang="en-US" altLang="ko-KR" sz="3000" b="1">
                <a:solidFill>
                  <a:srgbClr val="FFFFFF"/>
                </a:solidFill>
                <a:latin typeface="Impact" pitchFamily="34" charset="0"/>
                <a:ea typeface="Gulim" pitchFamily="34" charset="-127"/>
              </a:rPr>
              <a:t>2</a:t>
            </a:r>
          </a:p>
        </p:txBody>
      </p:sp>
      <p:sp>
        <p:nvSpPr>
          <p:cNvPr id="25" name="Oval 25"/>
          <p:cNvSpPr>
            <a:spLocks noChangeArrowheads="1"/>
          </p:cNvSpPr>
          <p:nvPr/>
        </p:nvSpPr>
        <p:spPr bwMode="auto">
          <a:xfrm>
            <a:off x="4207110" y="3686447"/>
            <a:ext cx="419100" cy="419100"/>
          </a:xfrm>
          <a:prstGeom prst="ellipse">
            <a:avLst/>
          </a:prstGeom>
          <a:gradFill rotWithShape="1">
            <a:gsLst>
              <a:gs pos="0">
                <a:srgbClr val="99CC00">
                  <a:gamma/>
                  <a:shade val="66275"/>
                  <a:invGamma/>
                </a:srgbClr>
              </a:gs>
              <a:gs pos="100000">
                <a:srgbClr val="99CC00"/>
              </a:gs>
            </a:gsLst>
            <a:lin ang="2700000" scaled="1"/>
          </a:gradFill>
          <a:ln w="9525">
            <a:noFill/>
            <a:round/>
            <a:headEnd/>
            <a:tailEnd/>
          </a:ln>
          <a:effectLst>
            <a:outerShdw dist="45791" dir="3378596" algn="ctr" rotWithShape="0">
              <a:srgbClr val="000000">
                <a:alpha val="50000"/>
              </a:srgbClr>
            </a:outerShdw>
          </a:effectLst>
        </p:spPr>
        <p:txBody>
          <a:bodyPr wrap="none" anchor="ctr"/>
          <a:lstStyle/>
          <a:p>
            <a:pPr algn="ctr" latinLnBrk="1">
              <a:defRPr/>
            </a:pPr>
            <a:r>
              <a:rPr kumimoji="1" lang="en-US" altLang="ko-KR" sz="3000" b="1" dirty="0">
                <a:solidFill>
                  <a:srgbClr val="FFFFFF"/>
                </a:solidFill>
                <a:latin typeface="Impact" pitchFamily="34" charset="0"/>
                <a:ea typeface="Gulim" pitchFamily="34" charset="-127"/>
              </a:rPr>
              <a:t>3</a:t>
            </a:r>
          </a:p>
        </p:txBody>
      </p:sp>
      <p:sp>
        <p:nvSpPr>
          <p:cNvPr id="26" name="Text Box 26"/>
          <p:cNvSpPr txBox="1">
            <a:spLocks noChangeArrowheads="1"/>
          </p:cNvSpPr>
          <p:nvPr/>
        </p:nvSpPr>
        <p:spPr bwMode="auto">
          <a:xfrm>
            <a:off x="2732563" y="4562193"/>
            <a:ext cx="2837160" cy="71865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nchor="ctr">
            <a:spAutoFit/>
            <a:flatTx/>
          </a:bodyPr>
          <a:lstStyle/>
          <a:p>
            <a:pPr marL="85725" latinLnBrk="1">
              <a:lnSpc>
                <a:spcPct val="110000"/>
              </a:lnSpc>
            </a:pPr>
            <a:r>
              <a:rPr kumimoji="1" lang="zh-CN" altLang="en-US" sz="1600" b="1" dirty="0" smtClean="0">
                <a:solidFill>
                  <a:srgbClr val="FF0000"/>
                </a:solidFill>
                <a:latin typeface="微软雅黑" panose="020B0503020204020204" pitchFamily="34" charset="-122"/>
                <a:ea typeface="微软雅黑" panose="020B0503020204020204" pitchFamily="34" charset="-122"/>
              </a:rPr>
              <a:t>探索</a:t>
            </a:r>
            <a:r>
              <a:rPr kumimoji="1" lang="zh-CN" altLang="en-US" sz="1600" b="1" dirty="0">
                <a:solidFill>
                  <a:srgbClr val="FF0000"/>
                </a:solidFill>
                <a:latin typeface="微软雅黑" panose="020B0503020204020204" pitchFamily="34" charset="-122"/>
                <a:ea typeface="微软雅黑" panose="020B0503020204020204" pitchFamily="34" charset="-122"/>
              </a:rPr>
              <a:t>前进</a:t>
            </a:r>
            <a:r>
              <a:rPr kumimoji="1" lang="zh-CN" altLang="en-US" sz="1600" b="1" dirty="0" smtClean="0">
                <a:solidFill>
                  <a:srgbClr val="FF0000"/>
                </a:solidFill>
                <a:latin typeface="微软雅黑" panose="020B0503020204020204" pitchFamily="34" charset="-122"/>
                <a:ea typeface="微软雅黑" panose="020B0503020204020204" pitchFamily="34" charset="-122"/>
              </a:rPr>
              <a:t>阶段</a:t>
            </a:r>
            <a:endParaRPr kumimoji="1" lang="en-US" altLang="zh-CN" sz="1600" b="1" dirty="0" smtClean="0">
              <a:solidFill>
                <a:srgbClr val="FF0000"/>
              </a:solidFill>
              <a:latin typeface="微软雅黑" panose="020B0503020204020204" pitchFamily="34" charset="-122"/>
              <a:ea typeface="微软雅黑" panose="020B0503020204020204" pitchFamily="34" charset="-122"/>
            </a:endParaRPr>
          </a:p>
          <a:p>
            <a:pPr marL="257175" indent="-171450" latinLnBrk="1">
              <a:lnSpc>
                <a:spcPct val="110000"/>
              </a:lnSpc>
              <a:buFont typeface="Wingdings" pitchFamily="2" charset="2"/>
              <a:buChar char="p"/>
            </a:pPr>
            <a:r>
              <a:rPr kumimoji="1" lang="zh-CN" altLang="en-US" sz="1050" b="1" dirty="0" smtClean="0">
                <a:solidFill>
                  <a:srgbClr val="FFFFFF"/>
                </a:solidFill>
                <a:latin typeface="微软雅黑" panose="020B0503020204020204" pitchFamily="34" charset="-122"/>
                <a:ea typeface="微软雅黑" panose="020B0503020204020204" pitchFamily="34" charset="-122"/>
              </a:rPr>
              <a:t>陆续</a:t>
            </a:r>
            <a:r>
              <a:rPr kumimoji="1" lang="zh-CN" altLang="en-US" sz="1050" b="1" dirty="0">
                <a:solidFill>
                  <a:srgbClr val="FFFFFF"/>
                </a:solidFill>
                <a:latin typeface="微软雅黑" panose="020B0503020204020204" pitchFamily="34" charset="-122"/>
                <a:ea typeface="微软雅黑" panose="020B0503020204020204" pitchFamily="34" charset="-122"/>
              </a:rPr>
              <a:t>成立了资源环境审计的</a:t>
            </a:r>
            <a:r>
              <a:rPr kumimoji="1" lang="zh-CN" altLang="en-US" sz="1050" b="1" dirty="0" smtClean="0">
                <a:solidFill>
                  <a:srgbClr val="FFFFFF"/>
                </a:solidFill>
                <a:latin typeface="微软雅黑" panose="020B0503020204020204" pitchFamily="34" charset="-122"/>
                <a:ea typeface="微软雅黑" panose="020B0503020204020204" pitchFamily="34" charset="-122"/>
              </a:rPr>
              <a:t>专门机构</a:t>
            </a:r>
            <a:endParaRPr kumimoji="1" lang="en-US" altLang="zh-CN" sz="1050" b="1" dirty="0">
              <a:solidFill>
                <a:srgbClr val="FFFFFF"/>
              </a:solidFill>
              <a:latin typeface="微软雅黑" panose="020B0503020204020204" pitchFamily="34" charset="-122"/>
              <a:ea typeface="微软雅黑" panose="020B0503020204020204" pitchFamily="34" charset="-122"/>
            </a:endParaRPr>
          </a:p>
          <a:p>
            <a:pPr marL="257175" indent="-171450" latinLnBrk="1">
              <a:lnSpc>
                <a:spcPct val="110000"/>
              </a:lnSpc>
              <a:buFont typeface="Wingdings" pitchFamily="2" charset="2"/>
              <a:buChar char="p"/>
            </a:pPr>
            <a:r>
              <a:rPr kumimoji="1" lang="zh-CN" altLang="en-US" sz="1050" b="1" dirty="0" smtClean="0">
                <a:solidFill>
                  <a:srgbClr val="FFFFFF"/>
                </a:solidFill>
                <a:latin typeface="微软雅黑" panose="020B0503020204020204" pitchFamily="34" charset="-122"/>
                <a:ea typeface="微软雅黑" panose="020B0503020204020204" pitchFamily="34" charset="-122"/>
              </a:rPr>
              <a:t>对</a:t>
            </a:r>
            <a:r>
              <a:rPr kumimoji="1" lang="zh-CN" altLang="en-US" sz="1050" b="1" dirty="0">
                <a:solidFill>
                  <a:srgbClr val="FFFFFF"/>
                </a:solidFill>
                <a:latin typeface="微软雅黑" panose="020B0503020204020204" pitchFamily="34" charset="-122"/>
                <a:ea typeface="微软雅黑" panose="020B0503020204020204" pitchFamily="34" charset="-122"/>
              </a:rPr>
              <a:t>环境审计的本质和规律有了一些认识</a:t>
            </a:r>
            <a:endParaRPr kumimoji="1" lang="ko-KR" altLang="en-US" sz="1050" b="1" dirty="0">
              <a:solidFill>
                <a:srgbClr val="FFFFFF"/>
              </a:solidFill>
              <a:latin typeface="微软雅黑" panose="020B0503020204020204" pitchFamily="34" charset="-122"/>
              <a:ea typeface="Gulim" pitchFamily="34" charset="-127"/>
            </a:endParaRPr>
          </a:p>
        </p:txBody>
      </p:sp>
      <p:sp>
        <p:nvSpPr>
          <p:cNvPr id="27" name="Line 27"/>
          <p:cNvSpPr>
            <a:spLocks noChangeShapeType="1"/>
          </p:cNvSpPr>
          <p:nvPr/>
        </p:nvSpPr>
        <p:spPr bwMode="auto">
          <a:xfrm flipV="1">
            <a:off x="112494" y="6224860"/>
            <a:ext cx="7591346" cy="3175"/>
          </a:xfrm>
          <a:prstGeom prst="line">
            <a:avLst/>
          </a:prstGeom>
          <a:noFill/>
          <a:ln w="28575">
            <a:solidFill>
              <a:schemeClr val="tx1"/>
            </a:solidFill>
            <a:round/>
            <a:headEnd/>
            <a:tailEnd type="triangle" w="sm" len="lg"/>
          </a:ln>
        </p:spPr>
        <p:txBody>
          <a:bodyPr/>
          <a:lstStyle/>
          <a:p>
            <a:endParaRPr lang="zh-CN" altLang="en-US"/>
          </a:p>
        </p:txBody>
      </p:sp>
      <p:sp>
        <p:nvSpPr>
          <p:cNvPr id="28" name="Rectangle 10"/>
          <p:cNvSpPr>
            <a:spLocks noChangeArrowheads="1"/>
          </p:cNvSpPr>
          <p:nvPr/>
        </p:nvSpPr>
        <p:spPr bwMode="auto">
          <a:xfrm>
            <a:off x="4535488" y="6241627"/>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smtClean="0">
                <a:solidFill>
                  <a:srgbClr val="4D4D4D"/>
                </a:solidFill>
                <a:ea typeface="Gulim" pitchFamily="34" charset="-127"/>
              </a:rPr>
              <a:t>2008</a:t>
            </a:r>
            <a:endParaRPr lang="en-US" altLang="ko-KR" sz="1900" b="1" dirty="0">
              <a:solidFill>
                <a:srgbClr val="4D4D4D"/>
              </a:solidFill>
              <a:ea typeface="Gulim" pitchFamily="34" charset="-127"/>
            </a:endParaRPr>
          </a:p>
        </p:txBody>
      </p:sp>
      <p:sp>
        <p:nvSpPr>
          <p:cNvPr id="29" name="Rectangle 9"/>
          <p:cNvSpPr>
            <a:spLocks noChangeArrowheads="1"/>
          </p:cNvSpPr>
          <p:nvPr/>
        </p:nvSpPr>
        <p:spPr bwMode="auto">
          <a:xfrm>
            <a:off x="3553499" y="6241627"/>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smtClean="0">
                <a:solidFill>
                  <a:srgbClr val="4D4D4D"/>
                </a:solidFill>
                <a:ea typeface="Gulim" pitchFamily="34" charset="-127"/>
              </a:rPr>
              <a:t>2003</a:t>
            </a:r>
            <a:endParaRPr lang="en-US" altLang="ko-KR" sz="1900" b="1" dirty="0">
              <a:solidFill>
                <a:srgbClr val="4D4D4D"/>
              </a:solidFill>
              <a:ea typeface="Gulim" pitchFamily="34" charset="-127"/>
            </a:endParaRPr>
          </a:p>
        </p:txBody>
      </p:sp>
      <p:sp>
        <p:nvSpPr>
          <p:cNvPr id="31" name="Oval 23"/>
          <p:cNvSpPr>
            <a:spLocks noChangeArrowheads="1"/>
          </p:cNvSpPr>
          <p:nvPr/>
        </p:nvSpPr>
        <p:spPr bwMode="auto">
          <a:xfrm>
            <a:off x="642173" y="5464895"/>
            <a:ext cx="419100" cy="419100"/>
          </a:xfrm>
          <a:prstGeom prst="ellipse">
            <a:avLst/>
          </a:prstGeom>
          <a:gradFill rotWithShape="1">
            <a:gsLst>
              <a:gs pos="0">
                <a:srgbClr val="996600">
                  <a:gamma/>
                  <a:shade val="66275"/>
                  <a:invGamma/>
                </a:srgbClr>
              </a:gs>
              <a:gs pos="100000">
                <a:srgbClr val="996600"/>
              </a:gs>
            </a:gsLst>
            <a:lin ang="2700000" scaled="1"/>
          </a:gradFill>
          <a:ln w="9525">
            <a:noFill/>
            <a:round/>
            <a:headEnd/>
            <a:tailEnd/>
          </a:ln>
          <a:effectLst>
            <a:outerShdw dist="45791" dir="3378596" algn="ctr" rotWithShape="0">
              <a:srgbClr val="000000">
                <a:alpha val="50000"/>
              </a:srgbClr>
            </a:outerShdw>
          </a:effectLst>
        </p:spPr>
        <p:txBody>
          <a:bodyPr wrap="none" anchor="ctr"/>
          <a:lstStyle/>
          <a:p>
            <a:pPr algn="ctr" latinLnBrk="1">
              <a:defRPr/>
            </a:pPr>
            <a:r>
              <a:rPr kumimoji="1" lang="en-US" altLang="ko-KR" sz="3000" b="1" dirty="0" smtClean="0">
                <a:solidFill>
                  <a:srgbClr val="FFFFFF"/>
                </a:solidFill>
                <a:latin typeface="Impact" pitchFamily="34" charset="0"/>
                <a:ea typeface="Gulim" pitchFamily="34" charset="-127"/>
              </a:rPr>
              <a:t>1</a:t>
            </a:r>
            <a:endParaRPr kumimoji="1" lang="en-US" altLang="ko-KR" sz="3000" b="1" dirty="0">
              <a:solidFill>
                <a:srgbClr val="FFFFFF"/>
              </a:solidFill>
              <a:latin typeface="Impact" pitchFamily="34" charset="0"/>
              <a:ea typeface="Gulim" pitchFamily="34" charset="-127"/>
            </a:endParaRPr>
          </a:p>
        </p:txBody>
      </p:sp>
      <p:sp>
        <p:nvSpPr>
          <p:cNvPr id="32" name="矩形 31"/>
          <p:cNvSpPr/>
          <p:nvPr/>
        </p:nvSpPr>
        <p:spPr>
          <a:xfrm>
            <a:off x="154229" y="2068861"/>
            <a:ext cx="1699752" cy="954107"/>
          </a:xfrm>
          <a:prstGeom prst="rect">
            <a:avLst/>
          </a:prstGeom>
          <a:solidFill>
            <a:schemeClr val="bg2"/>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1" dirty="0"/>
              <a:t>Initial Stage</a:t>
            </a:r>
            <a:r>
              <a:rPr lang="en-US" altLang="zh-CN" sz="1400" b="1" dirty="0" smtClean="0"/>
              <a:t> (</a:t>
            </a:r>
            <a:r>
              <a:rPr lang="en-US" altLang="zh-CN" sz="1400" b="1" dirty="0"/>
              <a:t>1983-1998</a:t>
            </a:r>
            <a:r>
              <a:rPr lang="en-US" altLang="zh-CN" sz="1400" b="1" dirty="0" smtClean="0"/>
              <a:t>) – Clarifying concepts and early audits</a:t>
            </a:r>
            <a:endParaRPr lang="zh-CN" altLang="zh-CN" sz="1400" b="1" dirty="0"/>
          </a:p>
        </p:txBody>
      </p:sp>
      <p:sp>
        <p:nvSpPr>
          <p:cNvPr id="33" name="矩形 32"/>
          <p:cNvSpPr/>
          <p:nvPr/>
        </p:nvSpPr>
        <p:spPr>
          <a:xfrm>
            <a:off x="1853981" y="1844824"/>
            <a:ext cx="1816823" cy="954107"/>
          </a:xfrm>
          <a:prstGeom prst="rect">
            <a:avLst/>
          </a:prstGeom>
          <a:solidFill>
            <a:schemeClr val="bg2"/>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1" dirty="0"/>
              <a:t>Exploration Stage</a:t>
            </a:r>
            <a:r>
              <a:rPr lang="en-US" altLang="zh-CN" sz="1400" b="1" dirty="0" smtClean="0"/>
              <a:t> (</a:t>
            </a:r>
            <a:r>
              <a:rPr lang="en-US" altLang="zh-CN" sz="1400" b="1" dirty="0"/>
              <a:t>1998-2002</a:t>
            </a:r>
            <a:r>
              <a:rPr lang="en-US" altLang="zh-CN" sz="1400" b="1" dirty="0" smtClean="0"/>
              <a:t>)</a:t>
            </a:r>
            <a:r>
              <a:rPr lang="en-CA" altLang="zh-CN" sz="1400" b="1" dirty="0" smtClean="0"/>
              <a:t> – Special agency and laws established</a:t>
            </a:r>
            <a:endParaRPr lang="zh-CN" altLang="zh-CN" sz="1400" b="1" dirty="0"/>
          </a:p>
        </p:txBody>
      </p:sp>
      <p:sp>
        <p:nvSpPr>
          <p:cNvPr id="34" name="矩形 33"/>
          <p:cNvSpPr/>
          <p:nvPr/>
        </p:nvSpPr>
        <p:spPr>
          <a:xfrm>
            <a:off x="3670804" y="1539369"/>
            <a:ext cx="1898919" cy="954107"/>
          </a:xfrm>
          <a:prstGeom prst="rect">
            <a:avLst/>
          </a:prstGeom>
          <a:solidFill>
            <a:schemeClr val="bg2"/>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1" dirty="0" smtClean="0"/>
              <a:t>Consolidation Stage (</a:t>
            </a:r>
            <a:r>
              <a:rPr lang="en-US" altLang="zh-CN" sz="1400" b="1" dirty="0"/>
              <a:t>2003-2008</a:t>
            </a:r>
            <a:r>
              <a:rPr lang="en-US" altLang="zh-CN" sz="1400" b="1" dirty="0" smtClean="0"/>
              <a:t>) – Audits achieving greater effect </a:t>
            </a:r>
            <a:endParaRPr lang="zh-CN" altLang="zh-CN" sz="1400" b="1" dirty="0"/>
          </a:p>
        </p:txBody>
      </p:sp>
      <p:sp>
        <p:nvSpPr>
          <p:cNvPr id="35" name="矩形 34"/>
          <p:cNvSpPr/>
          <p:nvPr/>
        </p:nvSpPr>
        <p:spPr>
          <a:xfrm>
            <a:off x="5572044" y="1314702"/>
            <a:ext cx="1987780" cy="954107"/>
          </a:xfrm>
          <a:prstGeom prst="rect">
            <a:avLst/>
          </a:prstGeom>
          <a:solidFill>
            <a:schemeClr val="bg2"/>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sz="1400" b="1" dirty="0" smtClean="0"/>
              <a:t>Widespread Promotion </a:t>
            </a:r>
            <a:r>
              <a:rPr lang="en-US" altLang="zh-CN" sz="1400" b="1" dirty="0"/>
              <a:t>Stage</a:t>
            </a:r>
            <a:r>
              <a:rPr lang="en-US" altLang="zh-CN" sz="1400" b="1" dirty="0" smtClean="0"/>
              <a:t> (</a:t>
            </a:r>
            <a:r>
              <a:rPr lang="en-US" altLang="zh-CN" sz="1400" b="1" dirty="0"/>
              <a:t>2009-present</a:t>
            </a:r>
            <a:r>
              <a:rPr lang="en-US" altLang="zh-CN" sz="1400" b="1" dirty="0" smtClean="0"/>
              <a:t>) – audits conducted more broadly</a:t>
            </a:r>
            <a:endParaRPr lang="zh-CN" altLang="zh-CN" sz="1400" b="1" dirty="0"/>
          </a:p>
        </p:txBody>
      </p:sp>
      <p:sp>
        <p:nvSpPr>
          <p:cNvPr id="30" name="矩形 29"/>
          <p:cNvSpPr/>
          <p:nvPr/>
        </p:nvSpPr>
        <p:spPr>
          <a:xfrm>
            <a:off x="5901308" y="4498374"/>
            <a:ext cx="3135188" cy="1738938"/>
          </a:xfrm>
          <a:prstGeom prst="rect">
            <a:avLst/>
          </a:prstGeom>
        </p:spPr>
        <p:txBody>
          <a:bodyPr wrap="square">
            <a:spAutoFit/>
          </a:bodyPr>
          <a:lstStyle/>
          <a:p>
            <a:r>
              <a:rPr lang="en-US" altLang="zh-CN" sz="1200" b="1" dirty="0" smtClean="0">
                <a:solidFill>
                  <a:schemeClr val="tx2"/>
                </a:solidFill>
                <a:latin typeface="微软雅黑" panose="020B0503020204020204" pitchFamily="34" charset="-122"/>
                <a:ea typeface="微软雅黑" panose="020B0503020204020204" pitchFamily="34" charset="-122"/>
                <a:cs typeface="Times New Roman" pitchFamily="18" charset="0"/>
              </a:rPr>
              <a:t>《</a:t>
            </a:r>
            <a:r>
              <a:rPr lang="zh-CN" altLang="en-US" sz="1200" b="1" dirty="0" smtClean="0">
                <a:solidFill>
                  <a:schemeClr val="tx2"/>
                </a:solidFill>
                <a:latin typeface="微软雅黑" panose="020B0503020204020204" pitchFamily="34" charset="-122"/>
                <a:ea typeface="微软雅黑" panose="020B0503020204020204" pitchFamily="34" charset="-122"/>
                <a:cs typeface="Times New Roman" pitchFamily="18" charset="0"/>
              </a:rPr>
              <a:t>党政主要领导干部和国有企业领导人员经济责任审计规定实施细则</a:t>
            </a:r>
            <a:r>
              <a:rPr lang="en-US" altLang="zh-CN" sz="1200" b="1" dirty="0" smtClean="0">
                <a:solidFill>
                  <a:schemeClr val="tx2"/>
                </a:solidFill>
                <a:latin typeface="微软雅黑" panose="020B0503020204020204" pitchFamily="34" charset="-122"/>
                <a:ea typeface="微软雅黑" panose="020B0503020204020204" pitchFamily="34" charset="-122"/>
                <a:cs typeface="Times New Roman" pitchFamily="18" charset="0"/>
              </a:rPr>
              <a:t>》</a:t>
            </a:r>
            <a:r>
              <a:rPr lang="zh-CN" altLang="en-US" sz="105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包括</a:t>
            </a:r>
            <a:r>
              <a:rPr lang="zh-CN" altLang="en-US" sz="105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自然资源资产的开发利用和保护、生态环境保护以及民生改善</a:t>
            </a:r>
            <a:r>
              <a:rPr lang="zh-CN" altLang="en-US" sz="105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等</a:t>
            </a:r>
            <a:r>
              <a:rPr lang="zh-CN" altLang="en-US" sz="105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100"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i="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1200" i="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mplementation </a:t>
            </a:r>
            <a:r>
              <a:rPr lang="en-US" altLang="zh-CN" sz="1200" i="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Guidelines for Regulation of Economic Accountability Audit on Leading Officials of Party, Government and State-owned </a:t>
            </a:r>
            <a:r>
              <a:rPr lang="en-US" altLang="zh-CN" sz="1200" i="1" dirty="0" smtClean="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Enterprises </a:t>
            </a:r>
            <a:r>
              <a:rPr lang="en-US" altLang="zh-CN" sz="1100"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105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natural </a:t>
            </a:r>
            <a:r>
              <a:rPr lang="en-US" altLang="zh-CN" sz="1050" dirty="0">
                <a:solidFill>
                  <a:srgbClr val="FF0000"/>
                </a:solidFill>
                <a:latin typeface="Arial" panose="020B0604020202020204" pitchFamily="34" charset="0"/>
                <a:ea typeface="微软雅黑" panose="020B0503020204020204" pitchFamily="34" charset="-122"/>
                <a:cs typeface="Arial" panose="020B0604020202020204" pitchFamily="34" charset="0"/>
              </a:rPr>
              <a:t>resource assets </a:t>
            </a:r>
            <a:r>
              <a:rPr lang="en-US" altLang="zh-CN" sz="105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management, environmental </a:t>
            </a:r>
            <a:r>
              <a:rPr lang="en-US" altLang="zh-CN" sz="1050" dirty="0">
                <a:solidFill>
                  <a:srgbClr val="FF0000"/>
                </a:solidFill>
                <a:latin typeface="Arial" panose="020B0604020202020204" pitchFamily="34" charset="0"/>
                <a:ea typeface="微软雅黑" panose="020B0503020204020204" pitchFamily="34" charset="-122"/>
                <a:cs typeface="Arial" panose="020B0604020202020204" pitchFamily="34" charset="0"/>
              </a:rPr>
              <a:t>protection, improvement of people’s </a:t>
            </a:r>
            <a:r>
              <a:rPr lang="en-US" altLang="zh-CN" sz="105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livelihood</a:t>
            </a:r>
            <a:r>
              <a:rPr lang="en-US" altLang="zh-CN" sz="110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lang="en-US" altLang="zh-CN" sz="11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Rectangle 10"/>
          <p:cNvSpPr>
            <a:spLocks noChangeArrowheads="1"/>
          </p:cNvSpPr>
          <p:nvPr/>
        </p:nvSpPr>
        <p:spPr bwMode="auto">
          <a:xfrm>
            <a:off x="6821283" y="6241627"/>
            <a:ext cx="908050" cy="375744"/>
          </a:xfrm>
          <a:prstGeom prst="rect">
            <a:avLst/>
          </a:prstGeom>
          <a:noFill/>
          <a:ln w="9525">
            <a:noFill/>
            <a:miter lim="800000"/>
            <a:headEnd/>
            <a:tailEnd/>
          </a:ln>
        </p:spPr>
        <p:txBody>
          <a:bodyPr lIns="84138" tIns="41275" rIns="84138" bIns="41275">
            <a:spAutoFit/>
          </a:bodyPr>
          <a:lstStyle/>
          <a:p>
            <a:pPr algn="ctr" defTabSz="788988" eaLnBrk="0" hangingPunct="0"/>
            <a:r>
              <a:rPr lang="en-US" altLang="ko-KR" sz="1900" b="1" dirty="0" smtClean="0">
                <a:solidFill>
                  <a:srgbClr val="4D4D4D"/>
                </a:solidFill>
                <a:ea typeface="Gulim" pitchFamily="34" charset="-127"/>
              </a:rPr>
              <a:t>2014.7</a:t>
            </a:r>
            <a:endParaRPr lang="en-US" altLang="ko-KR" sz="1900" b="1" dirty="0">
              <a:solidFill>
                <a:srgbClr val="4D4D4D"/>
              </a:solidFill>
              <a:ea typeface="Gulim" pitchFamily="34" charset="-127"/>
            </a:endParaRPr>
          </a:p>
        </p:txBody>
      </p:sp>
    </p:spTree>
    <p:extLst>
      <p:ext uri="{BB962C8B-B14F-4D97-AF65-F5344CB8AC3E}">
        <p14:creationId xmlns:p14="http://schemas.microsoft.com/office/powerpoint/2010/main" val="56996552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0-#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0-#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0-#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0-#ppt_w/2"/>
                                          </p:val>
                                        </p:tav>
                                        <p:tav tm="100000">
                                          <p:val>
                                            <p:strVal val="#ppt_x"/>
                                          </p:val>
                                        </p:tav>
                                      </p:tavLst>
                                    </p:anim>
                                    <p:anim calcmode="lin" valueType="num">
                                      <p:cBhvr additive="base">
                                        <p:cTn id="88" dur="500" fill="hold"/>
                                        <p:tgtEl>
                                          <p:spTgt spid="3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0-#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0-#ppt_w/2"/>
                                          </p:val>
                                        </p:tav>
                                        <p:tav tm="100000">
                                          <p:val>
                                            <p:strVal val="#ppt_x"/>
                                          </p:val>
                                        </p:tav>
                                      </p:tavLst>
                                    </p:anim>
                                    <p:anim calcmode="lin" valueType="num">
                                      <p:cBhvr additive="base">
                                        <p:cTn id="96" dur="500" fill="hold"/>
                                        <p:tgtEl>
                                          <p:spTgt spid="33"/>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0-#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0-#ppt_w/2"/>
                                          </p:val>
                                        </p:tav>
                                        <p:tav tm="100000">
                                          <p:val>
                                            <p:strVal val="#ppt_x"/>
                                          </p:val>
                                        </p:tav>
                                      </p:tavLst>
                                    </p:anim>
                                    <p:anim calcmode="lin" valueType="num">
                                      <p:cBhvr additive="base">
                                        <p:cTn id="104" dur="500" fill="hold"/>
                                        <p:tgtEl>
                                          <p:spTgt spid="3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0-#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cTn>
                              </p:par>
                            </p:childTnLst>
                          </p:cTn>
                        </p:par>
                        <p:par>
                          <p:cTn id="109" fill="hold">
                            <p:stCondLst>
                              <p:cond delay="500"/>
                            </p:stCondLst>
                            <p:childTnLst>
                              <p:par>
                                <p:cTn id="110" presetID="2" presetClass="entr" presetSubtype="2"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1+#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additive="base">
                                        <p:cTn id="116" dur="500" fill="hold"/>
                                        <p:tgtEl>
                                          <p:spTgt spid="36"/>
                                        </p:tgtEl>
                                        <p:attrNameLst>
                                          <p:attrName>ppt_x</p:attrName>
                                        </p:attrNameLst>
                                      </p:cBhvr>
                                      <p:tavLst>
                                        <p:tav tm="0">
                                          <p:val>
                                            <p:strVal val="1+#ppt_w/2"/>
                                          </p:val>
                                        </p:tav>
                                        <p:tav tm="100000">
                                          <p:val>
                                            <p:strVal val="#ppt_x"/>
                                          </p:val>
                                        </p:tav>
                                      </p:tavLst>
                                    </p:anim>
                                    <p:anim calcmode="lin" valueType="num">
                                      <p:cBhvr additive="base">
                                        <p:cTn id="117" dur="500" fill="hold"/>
                                        <p:tgtEl>
                                          <p:spTgt spid="36"/>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additive="base">
                                        <p:cTn id="120" dur="500" fill="hold"/>
                                        <p:tgtEl>
                                          <p:spTgt spid="30"/>
                                        </p:tgtEl>
                                        <p:attrNameLst>
                                          <p:attrName>ppt_x</p:attrName>
                                        </p:attrNameLst>
                                      </p:cBhvr>
                                      <p:tavLst>
                                        <p:tav tm="0">
                                          <p:val>
                                            <p:strVal val="1+#ppt_w/2"/>
                                          </p:val>
                                        </p:tav>
                                        <p:tav tm="100000">
                                          <p:val>
                                            <p:strVal val="#ppt_x"/>
                                          </p:val>
                                        </p:tav>
                                      </p:tavLst>
                                    </p:anim>
                                    <p:anim calcmode="lin" valueType="num">
                                      <p:cBhvr additive="base">
                                        <p:cTn id="12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 grpId="0" animBg="1"/>
      <p:bldP spid="5" grpId="0" animBg="1"/>
      <p:bldP spid="7" grpId="0"/>
      <p:bldP spid="8" grpId="0"/>
      <p:bldP spid="9" grpId="0"/>
      <p:bldP spid="10" grpId="0"/>
      <p:bldP spid="11" grpId="0" animBg="1"/>
      <p:bldP spid="12" grpId="0" animBg="1"/>
      <p:bldP spid="14" grpId="0" animBg="1"/>
      <p:bldP spid="15" grpId="0" animBg="1"/>
      <p:bldP spid="16" grpId="0" animBg="1"/>
      <p:bldP spid="17" grpId="0" animBg="1"/>
      <p:bldP spid="18" grpId="0" animBg="1"/>
      <p:bldP spid="19" grpId="0" animBg="1"/>
      <p:bldP spid="23" grpId="0" animBg="1"/>
      <p:bldP spid="24" grpId="0" animBg="1"/>
      <p:bldP spid="25" grpId="0" animBg="1"/>
      <p:bldP spid="26" grpId="0" animBg="1"/>
      <p:bldP spid="27" grpId="0" animBg="1"/>
      <p:bldP spid="28" grpId="0"/>
      <p:bldP spid="29" grpId="0"/>
      <p:bldP spid="31" grpId="0" animBg="1"/>
      <p:bldP spid="32" grpId="0" animBg="1"/>
      <p:bldP spid="33" grpId="0" animBg="1"/>
      <p:bldP spid="34" grpId="0" animBg="1"/>
      <p:bldP spid="35" grpId="0" animBg="1"/>
      <p:bldP spid="30"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all"/>
          <p:cNvPicPr>
            <a:picLocks noChangeAspect="1" noChangeArrowheads="1"/>
          </p:cNvPicPr>
          <p:nvPr/>
        </p:nvPicPr>
        <p:blipFill>
          <a:blip r:embed="rId3"/>
          <a:srcRect/>
          <a:stretch>
            <a:fillRect/>
          </a:stretch>
        </p:blipFill>
        <p:spPr bwMode="auto">
          <a:xfrm>
            <a:off x="7402980" y="5154773"/>
            <a:ext cx="1282654" cy="1282654"/>
          </a:xfrm>
          <a:prstGeom prst="rect">
            <a:avLst/>
          </a:prstGeom>
          <a:noFill/>
          <a:ln w="9525">
            <a:noFill/>
            <a:miter lim="800000"/>
            <a:headEnd/>
            <a:tailEnd/>
          </a:ln>
        </p:spPr>
      </p:pic>
      <p:sp>
        <p:nvSpPr>
          <p:cNvPr id="2" name="标题 1"/>
          <p:cNvSpPr>
            <a:spLocks noGrp="1"/>
          </p:cNvSpPr>
          <p:nvPr>
            <p:ph type="title" idx="4294967295"/>
          </p:nvPr>
        </p:nvSpPr>
        <p:spPr>
          <a:xfrm>
            <a:off x="0" y="125810"/>
            <a:ext cx="9144000" cy="782910"/>
          </a:xfrm>
          <a:prstGeom prst="rect">
            <a:avLst/>
          </a:prstGeom>
        </p:spPr>
        <p:txBody>
          <a:bodyPr/>
          <a:lstStyle/>
          <a:p>
            <a:pPr lvl="2" algn="ctr" rtl="0">
              <a:defRPr/>
            </a:pPr>
            <a:r>
              <a:rPr lang="zh-CN" altLang="zh-CN" sz="3200" b="1" dirty="0">
                <a:solidFill>
                  <a:srgbClr val="FF0000"/>
                </a:solidFill>
                <a:latin typeface="Times New Roman" pitchFamily="18" charset="0"/>
                <a:ea typeface="黑体" pitchFamily="49" charset="-122"/>
                <a:cs typeface="Times New Roman" pitchFamily="18" charset="0"/>
              </a:rPr>
              <a:t>中国环境审计的组织</a:t>
            </a:r>
            <a:r>
              <a:rPr lang="zh-CN" altLang="zh-CN" sz="3200" b="1" dirty="0" smtClean="0">
                <a:solidFill>
                  <a:srgbClr val="FF0000"/>
                </a:solidFill>
                <a:latin typeface="Times New Roman" pitchFamily="18" charset="0"/>
                <a:ea typeface="黑体" pitchFamily="49" charset="-122"/>
                <a:cs typeface="Times New Roman" pitchFamily="18" charset="0"/>
              </a:rPr>
              <a:t>方式</a:t>
            </a:r>
            <a:r>
              <a:rPr lang="en-US" altLang="zh-CN" sz="3200" b="1" dirty="0" smtClean="0">
                <a:solidFill>
                  <a:srgbClr val="FF0000"/>
                </a:solidFill>
                <a:latin typeface="Times New Roman" pitchFamily="18" charset="0"/>
                <a:ea typeface="黑体" pitchFamily="49" charset="-122"/>
                <a:cs typeface="Times New Roman" pitchFamily="18" charset="0"/>
              </a:rPr>
              <a:t/>
            </a:r>
            <a:br>
              <a:rPr lang="en-US" altLang="zh-CN" sz="3200" b="1" dirty="0" smtClean="0">
                <a:solidFill>
                  <a:srgbClr val="FF0000"/>
                </a:solidFill>
                <a:latin typeface="Times New Roman" pitchFamily="18" charset="0"/>
                <a:ea typeface="黑体" pitchFamily="49" charset="-122"/>
                <a:cs typeface="Times New Roman" pitchFamily="18" charset="0"/>
              </a:rPr>
            </a:br>
            <a:r>
              <a:rPr lang="en-GB" altLang="zh-CN" sz="2800" b="1" kern="1200" dirty="0">
                <a:solidFill>
                  <a:srgbClr val="FF0000"/>
                </a:solidFill>
                <a:latin typeface="Times New Roman" pitchFamily="18" charset="0"/>
                <a:ea typeface="黑体" pitchFamily="49" charset="-122"/>
                <a:cs typeface="Times New Roman" pitchFamily="18" charset="0"/>
              </a:rPr>
              <a:t>The Organization of Government Environmental Auditing</a:t>
            </a:r>
            <a:r>
              <a:rPr lang="zh-CN" altLang="zh-CN" sz="2800" b="1" dirty="0">
                <a:solidFill>
                  <a:srgbClr val="FF0000"/>
                </a:solidFill>
                <a:latin typeface="Times New Roman" panose="02020603050405020304" pitchFamily="18" charset="0"/>
                <a:cs typeface="Times New Roman" panose="02020603050405020304" pitchFamily="18" charset="0"/>
              </a:rPr>
              <a:t/>
            </a:r>
            <a:br>
              <a:rPr lang="zh-CN" altLang="zh-CN" sz="2800" b="1" dirty="0">
                <a:solidFill>
                  <a:srgbClr val="FF0000"/>
                </a:solidFill>
                <a:latin typeface="Times New Roman" panose="02020603050405020304" pitchFamily="18" charset="0"/>
                <a:cs typeface="Times New Roman" panose="02020603050405020304" pitchFamily="18" charset="0"/>
              </a:rPr>
            </a:br>
            <a:endParaRPr lang="zh-CN" altLang="en-US" sz="2800" b="1" dirty="0">
              <a:solidFill>
                <a:srgbClr val="FF0000"/>
              </a:solidFill>
              <a:latin typeface="Times New Roman" pitchFamily="18" charset="0"/>
              <a:ea typeface="黑体" pitchFamily="49" charset="-122"/>
              <a:cs typeface="Times New Roman" pitchFamily="18" charset="0"/>
            </a:endParaRPr>
          </a:p>
        </p:txBody>
      </p:sp>
      <p:sp>
        <p:nvSpPr>
          <p:cNvPr id="3" name="内容占位符 2"/>
          <p:cNvSpPr>
            <a:spLocks noGrp="1"/>
          </p:cNvSpPr>
          <p:nvPr>
            <p:ph idx="4294967295"/>
          </p:nvPr>
        </p:nvSpPr>
        <p:spPr>
          <a:xfrm>
            <a:off x="107505" y="1268760"/>
            <a:ext cx="5595026" cy="4524375"/>
          </a:xfrm>
          <a:prstGeom prst="rect">
            <a:avLst/>
          </a:prstGeom>
        </p:spPr>
        <p:txBody>
          <a:bodyPr/>
          <a:lstStyle/>
          <a:p>
            <a:pPr>
              <a:buFont typeface="微软雅黑" panose="020B0503020204020204" pitchFamily="34" charset="-122"/>
              <a:buChar char="−"/>
            </a:pPr>
            <a:r>
              <a:rPr lang="zh-CN" altLang="zh-CN" sz="2100" b="1" dirty="0" smtClean="0">
                <a:solidFill>
                  <a:srgbClr val="C00000"/>
                </a:solidFill>
                <a:latin typeface="Arial" panose="020B0604020202020204" pitchFamily="34" charset="0"/>
                <a:ea typeface="微软雅黑" pitchFamily="34" charset="-122"/>
                <a:cs typeface="Arial" panose="020B0604020202020204" pitchFamily="34" charset="0"/>
              </a:rPr>
              <a:t>资源</a:t>
            </a:r>
            <a:r>
              <a:rPr lang="zh-CN" altLang="zh-CN" sz="2100" b="1" dirty="0">
                <a:solidFill>
                  <a:srgbClr val="C00000"/>
                </a:solidFill>
                <a:latin typeface="Arial" panose="020B0604020202020204" pitchFamily="34" charset="0"/>
                <a:ea typeface="微软雅黑" pitchFamily="34" charset="-122"/>
                <a:cs typeface="Arial" panose="020B0604020202020204" pitchFamily="34" charset="0"/>
              </a:rPr>
              <a:t>环境审计的整体工作</a:t>
            </a:r>
            <a:r>
              <a:rPr lang="zh-CN" altLang="zh-CN" sz="2100" b="1" dirty="0" smtClean="0">
                <a:solidFill>
                  <a:srgbClr val="C00000"/>
                </a:solidFill>
                <a:latin typeface="Arial" panose="020B0604020202020204" pitchFamily="34" charset="0"/>
                <a:ea typeface="微软雅黑" pitchFamily="34" charset="-122"/>
                <a:cs typeface="Arial" panose="020B0604020202020204" pitchFamily="34" charset="0"/>
              </a:rPr>
              <a:t>格局</a:t>
            </a:r>
            <a:endParaRPr lang="en-US" altLang="zh-CN" sz="2100" b="1" dirty="0" smtClean="0">
              <a:solidFill>
                <a:srgbClr val="C00000"/>
              </a:solidFill>
              <a:latin typeface="Arial" panose="020B0604020202020204" pitchFamily="34" charset="0"/>
              <a:ea typeface="微软雅黑" pitchFamily="34" charset="-122"/>
              <a:cs typeface="Arial" panose="020B0604020202020204" pitchFamily="34" charset="0"/>
            </a:endParaRPr>
          </a:p>
          <a:p>
            <a:pPr marL="349250" indent="0">
              <a:spcBef>
                <a:spcPts val="0"/>
              </a:spcBef>
              <a:buNone/>
            </a:pPr>
            <a:r>
              <a:rPr lang="en-GB" altLang="zh-CN" sz="1800" b="1" dirty="0" smtClean="0">
                <a:solidFill>
                  <a:srgbClr val="C00000"/>
                </a:solidFill>
                <a:latin typeface="Arial" panose="020B0604020202020204" pitchFamily="34" charset="0"/>
                <a:ea typeface="微软雅黑" pitchFamily="34" charset="-122"/>
                <a:cs typeface="Arial" panose="020B0604020202020204" pitchFamily="34" charset="0"/>
              </a:rPr>
              <a:t>Environmental </a:t>
            </a:r>
            <a:r>
              <a:rPr lang="en-GB" altLang="zh-CN" sz="1800" b="1" dirty="0">
                <a:solidFill>
                  <a:srgbClr val="C00000"/>
                </a:solidFill>
                <a:latin typeface="Arial" panose="020B0604020202020204" pitchFamily="34" charset="0"/>
                <a:ea typeface="微软雅黑" pitchFamily="34" charset="-122"/>
                <a:cs typeface="Arial" panose="020B0604020202020204" pitchFamily="34" charset="0"/>
              </a:rPr>
              <a:t>audits are integrated into audits of other </a:t>
            </a:r>
            <a:r>
              <a:rPr lang="en-GB" altLang="zh-CN" sz="1800" b="1" dirty="0" smtClean="0">
                <a:solidFill>
                  <a:srgbClr val="C00000"/>
                </a:solidFill>
                <a:latin typeface="Arial" panose="020B0604020202020204" pitchFamily="34" charset="0"/>
                <a:ea typeface="微软雅黑" pitchFamily="34" charset="-122"/>
                <a:cs typeface="Arial" panose="020B0604020202020204" pitchFamily="34" charset="0"/>
              </a:rPr>
              <a:t>sectors/disciplines.</a:t>
            </a:r>
            <a:endParaRPr lang="en-US" altLang="zh-CN" sz="1800" b="1" dirty="0" smtClean="0">
              <a:solidFill>
                <a:srgbClr val="C00000"/>
              </a:solidFill>
              <a:latin typeface="Arial" panose="020B0604020202020204" pitchFamily="34" charset="0"/>
              <a:ea typeface="微软雅黑" pitchFamily="34" charset="-122"/>
              <a:cs typeface="Arial" panose="020B0604020202020204" pitchFamily="34" charset="0"/>
            </a:endParaRPr>
          </a:p>
          <a:p>
            <a:pPr>
              <a:spcBef>
                <a:spcPts val="2400"/>
              </a:spcBef>
              <a:buFont typeface="微软雅黑" panose="020B0503020204020204" pitchFamily="34" charset="-122"/>
              <a:buChar char="−"/>
            </a:pPr>
            <a:r>
              <a:rPr lang="en-US" altLang="zh-CN" sz="2000" b="1" dirty="0">
                <a:solidFill>
                  <a:srgbClr val="121C3F"/>
                </a:solidFill>
                <a:latin typeface="Arial" panose="020B0604020202020204" pitchFamily="34" charset="0"/>
                <a:ea typeface="微软雅黑" pitchFamily="34" charset="-122"/>
                <a:cs typeface="Arial" panose="020B0604020202020204" pitchFamily="34" charset="0"/>
              </a:rPr>
              <a:t>2003</a:t>
            </a:r>
            <a:r>
              <a:rPr lang="zh-CN" altLang="zh-CN" sz="2000" b="1" dirty="0">
                <a:solidFill>
                  <a:srgbClr val="121C3F"/>
                </a:solidFill>
                <a:latin typeface="Arial" panose="020B0604020202020204" pitchFamily="34" charset="0"/>
                <a:ea typeface="微软雅黑" pitchFamily="34" charset="-122"/>
                <a:cs typeface="Arial" panose="020B0604020202020204" pitchFamily="34" charset="0"/>
              </a:rPr>
              <a:t>年，审计署</a:t>
            </a:r>
            <a:r>
              <a:rPr lang="zh-CN" altLang="zh-CN" sz="2000" b="1" dirty="0" smtClean="0">
                <a:solidFill>
                  <a:srgbClr val="121C3F"/>
                </a:solidFill>
                <a:latin typeface="Arial" panose="020B0604020202020204" pitchFamily="34" charset="0"/>
                <a:ea typeface="微软雅黑" pitchFamily="34" charset="-122"/>
                <a:cs typeface="Arial" panose="020B0604020202020204" pitchFamily="34" charset="0"/>
              </a:rPr>
              <a:t>成立环境</a:t>
            </a:r>
            <a:r>
              <a:rPr lang="zh-CN" altLang="zh-CN" sz="2000" b="1" dirty="0">
                <a:solidFill>
                  <a:srgbClr val="121C3F"/>
                </a:solidFill>
                <a:latin typeface="Arial" panose="020B0604020202020204" pitchFamily="34" charset="0"/>
                <a:ea typeface="微软雅黑" pitchFamily="34" charset="-122"/>
                <a:cs typeface="Arial" panose="020B0604020202020204" pitchFamily="34" charset="0"/>
              </a:rPr>
              <a:t>审计协调领导小组，开始构建环境审计整体工作</a:t>
            </a:r>
            <a:r>
              <a:rPr lang="zh-CN" altLang="zh-CN" sz="2000" b="1" dirty="0" smtClean="0">
                <a:solidFill>
                  <a:srgbClr val="121C3F"/>
                </a:solidFill>
                <a:latin typeface="Arial" panose="020B0604020202020204" pitchFamily="34" charset="0"/>
                <a:ea typeface="微软雅黑" pitchFamily="34" charset="-122"/>
                <a:cs typeface="Arial" panose="020B0604020202020204" pitchFamily="34" charset="0"/>
              </a:rPr>
              <a:t>格局</a:t>
            </a:r>
            <a:r>
              <a:rPr lang="zh-CN" altLang="en-US" sz="2000" b="1" dirty="0" smtClean="0">
                <a:solidFill>
                  <a:srgbClr val="121C3F"/>
                </a:solidFill>
                <a:latin typeface="Arial" panose="020B0604020202020204" pitchFamily="34" charset="0"/>
                <a:ea typeface="微软雅黑" pitchFamily="34" charset="-122"/>
                <a:cs typeface="Arial" panose="020B0604020202020204" pitchFamily="34" charset="0"/>
              </a:rPr>
              <a:t>；</a:t>
            </a:r>
            <a:endParaRPr lang="en-US" altLang="zh-CN" sz="2000" b="1" dirty="0" smtClean="0">
              <a:solidFill>
                <a:srgbClr val="121C3F"/>
              </a:solidFill>
              <a:latin typeface="Arial" panose="020B0604020202020204" pitchFamily="34" charset="0"/>
              <a:ea typeface="微软雅黑" pitchFamily="34" charset="-122"/>
              <a:cs typeface="Arial" panose="020B0604020202020204" pitchFamily="34" charset="0"/>
            </a:endParaRPr>
          </a:p>
          <a:p>
            <a:pPr marL="349250" indent="0">
              <a:spcBef>
                <a:spcPts val="0"/>
              </a:spcBef>
              <a:buNone/>
            </a:pPr>
            <a:r>
              <a:rPr lang="en-US" altLang="zh-CN" sz="1800" dirty="0" smtClean="0">
                <a:solidFill>
                  <a:srgbClr val="121C3F"/>
                </a:solidFill>
                <a:latin typeface="Arial" panose="020B0604020202020204" pitchFamily="34" charset="0"/>
                <a:ea typeface="微软雅黑" pitchFamily="34" charset="-122"/>
                <a:cs typeface="Arial" panose="020B0604020202020204" pitchFamily="34" charset="0"/>
              </a:rPr>
              <a:t>The </a:t>
            </a:r>
            <a:r>
              <a:rPr lang="en-US" altLang="zh-CN" sz="1800" dirty="0">
                <a:solidFill>
                  <a:srgbClr val="121C3F"/>
                </a:solidFill>
                <a:latin typeface="Arial" panose="020B0604020202020204" pitchFamily="34" charset="0"/>
                <a:ea typeface="微软雅黑" pitchFamily="34" charset="-122"/>
                <a:cs typeface="Arial" panose="020B0604020202020204" pitchFamily="34" charset="0"/>
              </a:rPr>
              <a:t>Environmental Audit Coordination Leading Group was</a:t>
            </a:r>
            <a:r>
              <a:rPr lang="zh-CN" altLang="en-US" sz="1800" dirty="0">
                <a:solidFill>
                  <a:srgbClr val="121C3F"/>
                </a:solidFill>
                <a:latin typeface="Arial" panose="020B0604020202020204" pitchFamily="34" charset="0"/>
                <a:ea typeface="微软雅黑" pitchFamily="34" charset="-122"/>
                <a:cs typeface="Arial" panose="020B0604020202020204" pitchFamily="34" charset="0"/>
              </a:rPr>
              <a:t> </a:t>
            </a:r>
            <a:r>
              <a:rPr lang="en-US" altLang="zh-CN" sz="1800" dirty="0">
                <a:solidFill>
                  <a:srgbClr val="121C3F"/>
                </a:solidFill>
                <a:latin typeface="Arial" panose="020B0604020202020204" pitchFamily="34" charset="0"/>
                <a:ea typeface="微软雅黑" pitchFamily="34" charset="-122"/>
                <a:cs typeface="Arial" panose="020B0604020202020204" pitchFamily="34" charset="0"/>
              </a:rPr>
              <a:t>established</a:t>
            </a:r>
            <a:r>
              <a:rPr lang="zh-CN" altLang="en-US" sz="1800" dirty="0">
                <a:solidFill>
                  <a:srgbClr val="121C3F"/>
                </a:solidFill>
                <a:latin typeface="Arial" panose="020B0604020202020204" pitchFamily="34" charset="0"/>
                <a:ea typeface="微软雅黑" pitchFamily="34" charset="-122"/>
                <a:cs typeface="Arial" panose="020B0604020202020204" pitchFamily="34" charset="0"/>
              </a:rPr>
              <a:t> </a:t>
            </a:r>
            <a:r>
              <a:rPr lang="en-US" altLang="zh-CN" sz="1800" dirty="0">
                <a:solidFill>
                  <a:srgbClr val="121C3F"/>
                </a:solidFill>
                <a:latin typeface="Arial" panose="020B0604020202020204" pitchFamily="34" charset="0"/>
                <a:ea typeface="微软雅黑" pitchFamily="34" charset="-122"/>
                <a:cs typeface="Arial" panose="020B0604020202020204" pitchFamily="34" charset="0"/>
              </a:rPr>
              <a:t>by the CNAO in </a:t>
            </a:r>
            <a:r>
              <a:rPr lang="en-US" altLang="zh-CN" sz="1800" dirty="0" smtClean="0">
                <a:solidFill>
                  <a:srgbClr val="121C3F"/>
                </a:solidFill>
                <a:latin typeface="Arial" panose="020B0604020202020204" pitchFamily="34" charset="0"/>
                <a:ea typeface="微软雅黑" pitchFamily="34" charset="-122"/>
                <a:cs typeface="Arial" panose="020B0604020202020204" pitchFamily="34" charset="0"/>
              </a:rPr>
              <a:t>2003.</a:t>
            </a:r>
            <a:endParaRPr lang="en-US" altLang="zh-CN" sz="1800" dirty="0">
              <a:solidFill>
                <a:srgbClr val="121C3F"/>
              </a:solidFill>
              <a:latin typeface="Arial" panose="020B0604020202020204" pitchFamily="34" charset="0"/>
              <a:ea typeface="微软雅黑" pitchFamily="34" charset="-122"/>
              <a:cs typeface="Arial" panose="020B0604020202020204" pitchFamily="34" charset="0"/>
            </a:endParaRPr>
          </a:p>
          <a:p>
            <a:pPr>
              <a:spcBef>
                <a:spcPts val="2400"/>
              </a:spcBef>
              <a:buFont typeface="微软雅黑" panose="020B0503020204020204" pitchFamily="34" charset="-122"/>
              <a:buChar char="−"/>
            </a:pPr>
            <a:r>
              <a:rPr lang="zh-CN" altLang="zh-CN" sz="2000" b="1" dirty="0">
                <a:solidFill>
                  <a:srgbClr val="121C3F"/>
                </a:solidFill>
                <a:latin typeface="Arial" panose="020B0604020202020204" pitchFamily="34" charset="0"/>
                <a:ea typeface="微软雅黑" pitchFamily="34" charset="-122"/>
                <a:cs typeface="Arial" panose="020B0604020202020204" pitchFamily="34" charset="0"/>
              </a:rPr>
              <a:t>在审计机关内部形成的、由各相关专业审计部门对其审计对象涉及到的资源环境事项进行审计的多元化资源环境审计局面</a:t>
            </a:r>
            <a:r>
              <a:rPr lang="zh-CN" altLang="zh-CN" sz="2000" b="1" dirty="0" smtClean="0">
                <a:solidFill>
                  <a:srgbClr val="121C3F"/>
                </a:solidFill>
                <a:latin typeface="Arial" panose="020B0604020202020204" pitchFamily="34" charset="0"/>
                <a:ea typeface="微软雅黑" pitchFamily="34" charset="-122"/>
                <a:cs typeface="Arial" panose="020B0604020202020204" pitchFamily="34" charset="0"/>
              </a:rPr>
              <a:t>。</a:t>
            </a:r>
            <a:endParaRPr lang="en-US" altLang="zh-CN" sz="2000" b="1" dirty="0" smtClean="0">
              <a:solidFill>
                <a:srgbClr val="121C3F"/>
              </a:solidFill>
              <a:latin typeface="Arial" panose="020B0604020202020204" pitchFamily="34" charset="0"/>
              <a:ea typeface="微软雅黑" pitchFamily="34" charset="-122"/>
              <a:cs typeface="Arial" panose="020B0604020202020204" pitchFamily="34" charset="0"/>
            </a:endParaRPr>
          </a:p>
          <a:p>
            <a:pPr marL="349250" indent="0">
              <a:spcBef>
                <a:spcPts val="0"/>
              </a:spcBef>
              <a:buNone/>
            </a:pPr>
            <a:r>
              <a:rPr lang="en-US" altLang="zh-CN" sz="1800" dirty="0" smtClean="0">
                <a:solidFill>
                  <a:srgbClr val="121C3F"/>
                </a:solidFill>
                <a:latin typeface="Arial" panose="020B0604020202020204" pitchFamily="34" charset="0"/>
                <a:ea typeface="微软雅黑" pitchFamily="34" charset="-122"/>
                <a:cs typeface="Arial" panose="020B0604020202020204" pitchFamily="34" charset="0"/>
              </a:rPr>
              <a:t>The </a:t>
            </a:r>
            <a:r>
              <a:rPr lang="en-US" altLang="zh-CN" sz="1800" dirty="0">
                <a:solidFill>
                  <a:srgbClr val="121C3F"/>
                </a:solidFill>
                <a:latin typeface="Arial" panose="020B0604020202020204" pitchFamily="34" charset="0"/>
                <a:ea typeface="微软雅黑" pitchFamily="34" charset="-122"/>
                <a:cs typeface="Arial" panose="020B0604020202020204" pitchFamily="34" charset="0"/>
              </a:rPr>
              <a:t>responsibility for environmental auditing has shifted from a single audit department within CNAO to all audit </a:t>
            </a:r>
            <a:r>
              <a:rPr lang="en-US" altLang="zh-CN" sz="1800" dirty="0" smtClean="0">
                <a:solidFill>
                  <a:srgbClr val="121C3F"/>
                </a:solidFill>
                <a:latin typeface="Arial" panose="020B0604020202020204" pitchFamily="34" charset="0"/>
                <a:ea typeface="微软雅黑" pitchFamily="34" charset="-122"/>
                <a:cs typeface="Arial" panose="020B0604020202020204" pitchFamily="34" charset="0"/>
              </a:rPr>
              <a:t>departments.</a:t>
            </a:r>
            <a:endParaRPr lang="en-US" altLang="zh-CN" sz="2000" dirty="0" smtClean="0">
              <a:solidFill>
                <a:srgbClr val="121C3F"/>
              </a:solidFill>
              <a:latin typeface="Arial" panose="020B0604020202020204" pitchFamily="34" charset="0"/>
              <a:ea typeface="微软雅黑" pitchFamily="34" charset="-122"/>
              <a:cs typeface="Arial" panose="020B0604020202020204" pitchFamily="34" charset="0"/>
            </a:endParaRPr>
          </a:p>
          <a:p>
            <a:pPr lvl="3">
              <a:buFont typeface="微软雅黑" panose="020B0503020204020204" pitchFamily="34" charset="-122"/>
              <a:buChar char="−"/>
            </a:pPr>
            <a:endParaRPr lang="en-US" altLang="zh-CN" sz="800" b="1" dirty="0" smtClean="0">
              <a:solidFill>
                <a:srgbClr val="121C3F"/>
              </a:solidFill>
              <a:latin typeface="Arial" panose="020B0604020202020204" pitchFamily="34" charset="0"/>
              <a:ea typeface="微软雅黑" pitchFamily="34" charset="-122"/>
              <a:cs typeface="Arial" panose="020B0604020202020204" pitchFamily="34" charset="0"/>
            </a:endParaRPr>
          </a:p>
          <a:p>
            <a:pPr lvl="8">
              <a:buFont typeface="微软雅黑" panose="020B0503020204020204" pitchFamily="34" charset="-122"/>
              <a:buChar char="−"/>
            </a:pPr>
            <a:endParaRPr lang="en-US" altLang="zh-CN" sz="800" b="1" dirty="0">
              <a:solidFill>
                <a:srgbClr val="121C3F"/>
              </a:solidFill>
              <a:latin typeface="Arial" panose="020B0604020202020204" pitchFamily="34" charset="0"/>
              <a:ea typeface="微软雅黑" pitchFamily="34" charset="-122"/>
              <a:cs typeface="Arial" panose="020B0604020202020204" pitchFamily="34" charset="0"/>
            </a:endParaRPr>
          </a:p>
        </p:txBody>
      </p:sp>
      <p:grpSp>
        <p:nvGrpSpPr>
          <p:cNvPr id="17" name="Group 3"/>
          <p:cNvGrpSpPr>
            <a:grpSpLocks/>
          </p:cNvGrpSpPr>
          <p:nvPr/>
        </p:nvGrpSpPr>
        <p:grpSpPr bwMode="auto">
          <a:xfrm>
            <a:off x="6966528" y="1340768"/>
            <a:ext cx="1770063" cy="1771650"/>
            <a:chOff x="1307" y="1048"/>
            <a:chExt cx="1088" cy="1088"/>
          </a:xfrm>
        </p:grpSpPr>
        <p:sp>
          <p:nvSpPr>
            <p:cNvPr id="18" name="Oval 4"/>
            <p:cNvSpPr>
              <a:spLocks noChangeArrowheads="1"/>
            </p:cNvSpPr>
            <p:nvPr/>
          </p:nvSpPr>
          <p:spPr bwMode="auto">
            <a:xfrm>
              <a:off x="1307" y="1048"/>
              <a:ext cx="1088" cy="1088"/>
            </a:xfrm>
            <a:prstGeom prst="ellipse">
              <a:avLst/>
            </a:prstGeom>
            <a:noFill/>
            <a:ln w="76200" algn="ctr">
              <a:solidFill>
                <a:srgbClr val="C0C0C0">
                  <a:alpha val="50195"/>
                </a:srgbClr>
              </a:solidFill>
              <a:round/>
              <a:headEnd/>
              <a:tailEnd/>
            </a:ln>
          </p:spPr>
          <p:txBody>
            <a:bodyPr wrap="none" anchor="ctr"/>
            <a:lstStyle/>
            <a:p>
              <a:endParaRPr lang="zh-CN" altLang="en-US"/>
            </a:p>
          </p:txBody>
        </p:sp>
        <p:sp>
          <p:nvSpPr>
            <p:cNvPr id="19" name="Oval 5"/>
            <p:cNvSpPr>
              <a:spLocks noChangeArrowheads="1"/>
            </p:cNvSpPr>
            <p:nvPr/>
          </p:nvSpPr>
          <p:spPr bwMode="auto">
            <a:xfrm>
              <a:off x="1422" y="1164"/>
              <a:ext cx="856" cy="856"/>
            </a:xfrm>
            <a:prstGeom prst="ellipse">
              <a:avLst/>
            </a:prstGeom>
            <a:noFill/>
            <a:ln w="117475" algn="ctr">
              <a:solidFill>
                <a:srgbClr val="C0C0C0">
                  <a:alpha val="50195"/>
                </a:srgbClr>
              </a:solidFill>
              <a:round/>
              <a:headEnd/>
              <a:tailEnd/>
            </a:ln>
          </p:spPr>
          <p:txBody>
            <a:bodyPr wrap="none" anchor="ctr"/>
            <a:lstStyle/>
            <a:p>
              <a:endParaRPr lang="zh-CN" altLang="en-US"/>
            </a:p>
          </p:txBody>
        </p:sp>
        <p:sp>
          <p:nvSpPr>
            <p:cNvPr id="20" name="Oval 6"/>
            <p:cNvSpPr>
              <a:spLocks noChangeArrowheads="1"/>
            </p:cNvSpPr>
            <p:nvPr/>
          </p:nvSpPr>
          <p:spPr bwMode="auto">
            <a:xfrm>
              <a:off x="1596" y="1337"/>
              <a:ext cx="510" cy="510"/>
            </a:xfrm>
            <a:prstGeom prst="ellipse">
              <a:avLst/>
            </a:prstGeom>
            <a:noFill/>
            <a:ln w="177800" algn="ctr">
              <a:solidFill>
                <a:srgbClr val="C0C0C0">
                  <a:alpha val="50195"/>
                </a:srgbClr>
              </a:solidFill>
              <a:round/>
              <a:headEnd/>
              <a:tailEnd/>
            </a:ln>
          </p:spPr>
          <p:txBody>
            <a:bodyPr wrap="none" anchor="ctr"/>
            <a:lstStyle/>
            <a:p>
              <a:endParaRPr lang="zh-CN" altLang="en-US"/>
            </a:p>
          </p:txBody>
        </p:sp>
      </p:grpSp>
      <p:grpSp>
        <p:nvGrpSpPr>
          <p:cNvPr id="21" name="Group 15"/>
          <p:cNvGrpSpPr>
            <a:grpSpLocks/>
          </p:cNvGrpSpPr>
          <p:nvPr/>
        </p:nvGrpSpPr>
        <p:grpSpPr bwMode="auto">
          <a:xfrm>
            <a:off x="7698366" y="1551905"/>
            <a:ext cx="1003300" cy="1428750"/>
            <a:chOff x="4876" y="1969"/>
            <a:chExt cx="746" cy="1061"/>
          </a:xfrm>
        </p:grpSpPr>
        <p:sp>
          <p:nvSpPr>
            <p:cNvPr id="22" name="Oval 16"/>
            <p:cNvSpPr>
              <a:spLocks noChangeArrowheads="1"/>
            </p:cNvSpPr>
            <p:nvPr/>
          </p:nvSpPr>
          <p:spPr bwMode="blackWhite">
            <a:xfrm rot="381936" flipH="1">
              <a:off x="5093" y="1969"/>
              <a:ext cx="230" cy="225"/>
            </a:xfrm>
            <a:prstGeom prst="ellipse">
              <a:avLst/>
            </a:prstGeom>
            <a:solidFill>
              <a:srgbClr val="FEE3AC"/>
            </a:solidFill>
            <a:ln w="9525">
              <a:round/>
              <a:headEnd/>
              <a:tailEnd/>
            </a:ln>
            <a:scene3d>
              <a:camera prst="legacyPerspectiveFront">
                <a:rot lat="20099980"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zh-CN" altLang="en-US"/>
            </a:p>
          </p:txBody>
        </p:sp>
        <p:sp>
          <p:nvSpPr>
            <p:cNvPr id="23" name="Freeform 17"/>
            <p:cNvSpPr>
              <a:spLocks/>
            </p:cNvSpPr>
            <p:nvPr/>
          </p:nvSpPr>
          <p:spPr bwMode="blackWhite">
            <a:xfrm>
              <a:off x="4876" y="2140"/>
              <a:ext cx="746" cy="890"/>
            </a:xfrm>
            <a:custGeom>
              <a:avLst/>
              <a:gdLst>
                <a:gd name="T0" fmla="*/ 440 w 746"/>
                <a:gd name="T1" fmla="*/ 32 h 890"/>
                <a:gd name="T2" fmla="*/ 352 w 746"/>
                <a:gd name="T3" fmla="*/ 74 h 890"/>
                <a:gd name="T4" fmla="*/ 283 w 746"/>
                <a:gd name="T5" fmla="*/ 0 h 890"/>
                <a:gd name="T6" fmla="*/ 224 w 746"/>
                <a:gd name="T7" fmla="*/ 37 h 890"/>
                <a:gd name="T8" fmla="*/ 42 w 746"/>
                <a:gd name="T9" fmla="*/ 273 h 890"/>
                <a:gd name="T10" fmla="*/ 75 w 746"/>
                <a:gd name="T11" fmla="*/ 363 h 890"/>
                <a:gd name="T12" fmla="*/ 216 w 746"/>
                <a:gd name="T13" fmla="*/ 91 h 890"/>
                <a:gd name="T14" fmla="*/ 87 w 746"/>
                <a:gd name="T15" fmla="*/ 426 h 890"/>
                <a:gd name="T16" fmla="*/ 145 w 746"/>
                <a:gd name="T17" fmla="*/ 449 h 890"/>
                <a:gd name="T18" fmla="*/ 16 w 746"/>
                <a:gd name="T19" fmla="*/ 742 h 890"/>
                <a:gd name="T20" fmla="*/ 24 w 746"/>
                <a:gd name="T21" fmla="*/ 835 h 890"/>
                <a:gd name="T22" fmla="*/ 113 w 746"/>
                <a:gd name="T23" fmla="*/ 784 h 890"/>
                <a:gd name="T24" fmla="*/ 265 w 746"/>
                <a:gd name="T25" fmla="*/ 488 h 890"/>
                <a:gd name="T26" fmla="*/ 365 w 746"/>
                <a:gd name="T27" fmla="*/ 501 h 890"/>
                <a:gd name="T28" fmla="*/ 425 w 746"/>
                <a:gd name="T29" fmla="*/ 818 h 890"/>
                <a:gd name="T30" fmla="*/ 488 w 746"/>
                <a:gd name="T31" fmla="*/ 888 h 890"/>
                <a:gd name="T32" fmla="*/ 530 w 746"/>
                <a:gd name="T33" fmla="*/ 799 h 890"/>
                <a:gd name="T34" fmla="*/ 474 w 746"/>
                <a:gd name="T35" fmla="*/ 491 h 890"/>
                <a:gd name="T36" fmla="*/ 545 w 746"/>
                <a:gd name="T37" fmla="*/ 481 h 890"/>
                <a:gd name="T38" fmla="*/ 481 w 746"/>
                <a:gd name="T39" fmla="*/ 120 h 890"/>
                <a:gd name="T40" fmla="*/ 607 w 746"/>
                <a:gd name="T41" fmla="*/ 407 h 890"/>
                <a:gd name="T42" fmla="*/ 704 w 746"/>
                <a:gd name="T43" fmla="*/ 445 h 890"/>
                <a:gd name="T44" fmla="*/ 720 w 746"/>
                <a:gd name="T45" fmla="*/ 344 h 890"/>
                <a:gd name="T46" fmla="*/ 537 w 746"/>
                <a:gd name="T47" fmla="*/ 37 h 890"/>
                <a:gd name="T48" fmla="*/ 440 w 746"/>
                <a:gd name="T49" fmla="*/ 32 h 8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6"/>
                <a:gd name="T76" fmla="*/ 0 h 890"/>
                <a:gd name="T77" fmla="*/ 746 w 746"/>
                <a:gd name="T78" fmla="*/ 890 h 8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9525">
              <a:miter lim="800000"/>
              <a:headEnd/>
              <a:tailEnd/>
            </a:ln>
            <a:scene3d>
              <a:camera prst="legacyPerspectiveFront">
                <a:rot lat="20099980"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zh-CN" altLang="en-US"/>
            </a:p>
          </p:txBody>
        </p:sp>
      </p:grpSp>
      <p:sp>
        <p:nvSpPr>
          <p:cNvPr id="24" name="AutoShape 18"/>
          <p:cNvSpPr>
            <a:spLocks noChangeArrowheads="1"/>
          </p:cNvSpPr>
          <p:nvPr/>
        </p:nvSpPr>
        <p:spPr bwMode="gray">
          <a:xfrm>
            <a:off x="5638429" y="3116103"/>
            <a:ext cx="3008312" cy="2211388"/>
          </a:xfrm>
          <a:prstGeom prst="flowChartDocument">
            <a:avLst/>
          </a:prstGeom>
          <a:solidFill>
            <a:srgbClr val="D9C1D7"/>
          </a:solidFill>
          <a:ln w="19050" algn="ctr">
            <a:noFill/>
            <a:miter lim="800000"/>
            <a:headEnd/>
            <a:tailEnd/>
          </a:ln>
          <a:effectLst>
            <a:outerShdw dist="35921" dir="2700000" algn="ctr" rotWithShape="0">
              <a:srgbClr val="1C1C1C">
                <a:alpha val="50000"/>
              </a:srgbClr>
            </a:outerShdw>
          </a:effectLst>
        </p:spPr>
        <p:txBody>
          <a:bodyPr wrap="none" anchor="ctr"/>
          <a:lstStyle/>
          <a:p>
            <a:pPr>
              <a:defRPr/>
            </a:pPr>
            <a:endParaRPr lang="zh-CN" altLang="en-US"/>
          </a:p>
        </p:txBody>
      </p:sp>
      <p:sp>
        <p:nvSpPr>
          <p:cNvPr id="25" name="AutoShape 20"/>
          <p:cNvSpPr>
            <a:spLocks noChangeArrowheads="1"/>
          </p:cNvSpPr>
          <p:nvPr/>
        </p:nvSpPr>
        <p:spPr bwMode="gray">
          <a:xfrm>
            <a:off x="5648903" y="2447255"/>
            <a:ext cx="3041650" cy="668848"/>
          </a:xfrm>
          <a:prstGeom prst="bevel">
            <a:avLst>
              <a:gd name="adj" fmla="val 9569"/>
            </a:avLst>
          </a:prstGeom>
          <a:solidFill>
            <a:srgbClr val="BB8FB8"/>
          </a:solidFill>
          <a:ln w="19050" algn="ctr">
            <a:noFill/>
            <a:miter lim="800000"/>
            <a:headEnd/>
            <a:tailEnd/>
          </a:ln>
        </p:spPr>
        <p:txBody>
          <a:bodyPr wrap="none" anchor="ctr"/>
          <a:lstStyle/>
          <a:p>
            <a:endParaRPr lang="zh-CN" altLang="en-US"/>
          </a:p>
        </p:txBody>
      </p:sp>
      <p:sp>
        <p:nvSpPr>
          <p:cNvPr id="26" name="Text Box 22"/>
          <p:cNvSpPr txBox="1">
            <a:spLocks noChangeArrowheads="1"/>
          </p:cNvSpPr>
          <p:nvPr/>
        </p:nvSpPr>
        <p:spPr bwMode="auto">
          <a:xfrm>
            <a:off x="5715578" y="2518980"/>
            <a:ext cx="2908300" cy="584775"/>
          </a:xfrm>
          <a:prstGeom prst="rect">
            <a:avLst/>
          </a:prstGeom>
          <a:noFill/>
          <a:ln w="9525" algn="ctr">
            <a:noFill/>
            <a:miter lim="800000"/>
            <a:headEnd/>
            <a:tailEnd/>
          </a:ln>
        </p:spPr>
        <p:txBody>
          <a:bodyPr>
            <a:spAutoFit/>
          </a:bodyPr>
          <a:lstStyle/>
          <a:p>
            <a:pPr algn="ctr">
              <a:spcBef>
                <a:spcPct val="50000"/>
              </a:spcBef>
            </a:pPr>
            <a:r>
              <a:rPr lang="zh-CN" altLang="en-US" sz="1600" b="1" dirty="0" smtClean="0">
                <a:solidFill>
                  <a:srgbClr val="660066"/>
                </a:solidFill>
              </a:rPr>
              <a:t>各专业</a:t>
            </a:r>
            <a:r>
              <a:rPr lang="zh-CN" altLang="en-US" sz="1600" b="1" dirty="0">
                <a:solidFill>
                  <a:srgbClr val="660066"/>
                </a:solidFill>
              </a:rPr>
              <a:t>审计</a:t>
            </a:r>
            <a:r>
              <a:rPr lang="zh-CN" altLang="en-US" sz="1600" b="1" dirty="0" smtClean="0">
                <a:solidFill>
                  <a:srgbClr val="660066"/>
                </a:solidFill>
              </a:rPr>
              <a:t>部门均会</a:t>
            </a:r>
            <a:r>
              <a:rPr lang="zh-CN" altLang="en-US" sz="1600" b="1" dirty="0">
                <a:solidFill>
                  <a:srgbClr val="660066"/>
                </a:solidFill>
              </a:rPr>
              <a:t>关注资源环保的内容</a:t>
            </a:r>
            <a:endParaRPr lang="en-US" altLang="zh-CN" sz="1600" b="1" dirty="0">
              <a:solidFill>
                <a:srgbClr val="660066"/>
              </a:solidFill>
            </a:endParaRPr>
          </a:p>
        </p:txBody>
      </p:sp>
      <p:grpSp>
        <p:nvGrpSpPr>
          <p:cNvPr id="27" name="Group 28"/>
          <p:cNvGrpSpPr>
            <a:grpSpLocks/>
          </p:cNvGrpSpPr>
          <p:nvPr/>
        </p:nvGrpSpPr>
        <p:grpSpPr bwMode="auto">
          <a:xfrm flipV="1">
            <a:off x="6314066" y="3253705"/>
            <a:ext cx="1676400" cy="1363663"/>
            <a:chOff x="3014" y="806"/>
            <a:chExt cx="1304" cy="1104"/>
          </a:xfrm>
        </p:grpSpPr>
        <p:sp>
          <p:nvSpPr>
            <p:cNvPr id="28" name="AutoShape 29"/>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195"/>
                </a:srgbClr>
              </a:solidFill>
              <a:miter lim="800000"/>
              <a:headEnd/>
              <a:tailEnd/>
            </a:ln>
          </p:spPr>
          <p:txBody>
            <a:bodyPr wrap="none" anchor="ctr"/>
            <a:lstStyle/>
            <a:p>
              <a:endParaRPr lang="zh-CN" altLang="en-US"/>
            </a:p>
          </p:txBody>
        </p:sp>
        <p:sp>
          <p:nvSpPr>
            <p:cNvPr id="29" name="AutoShape 30"/>
            <p:cNvSpPr>
              <a:spLocks noChangeArrowheads="1"/>
            </p:cNvSpPr>
            <p:nvPr/>
          </p:nvSpPr>
          <p:spPr bwMode="gray">
            <a:xfrm>
              <a:off x="3243" y="942"/>
              <a:ext cx="847" cy="868"/>
            </a:xfrm>
            <a:prstGeom prst="upArrow">
              <a:avLst>
                <a:gd name="adj1" fmla="val 40731"/>
                <a:gd name="adj2" fmla="val 44038"/>
              </a:avLst>
            </a:prstGeom>
            <a:solidFill>
              <a:srgbClr val="FFFFFF">
                <a:alpha val="38823"/>
              </a:srgbClr>
            </a:solidFill>
            <a:ln w="9525" algn="ctr">
              <a:noFill/>
              <a:miter lim="800000"/>
              <a:headEnd/>
              <a:tailEnd/>
            </a:ln>
          </p:spPr>
          <p:txBody>
            <a:bodyPr wrap="none" anchor="ctr"/>
            <a:lstStyle/>
            <a:p>
              <a:endParaRPr lang="zh-CN" altLang="en-US"/>
            </a:p>
          </p:txBody>
        </p:sp>
      </p:grpSp>
      <p:sp>
        <p:nvSpPr>
          <p:cNvPr id="30" name="Rectangle 31"/>
          <p:cNvSpPr>
            <a:spLocks noChangeArrowheads="1"/>
          </p:cNvSpPr>
          <p:nvPr/>
        </p:nvSpPr>
        <p:spPr bwMode="black">
          <a:xfrm>
            <a:off x="5698877" y="3140968"/>
            <a:ext cx="3049587" cy="1815882"/>
          </a:xfrm>
          <a:prstGeom prst="rect">
            <a:avLst/>
          </a:prstGeom>
          <a:noFill/>
          <a:ln w="9525" algn="ctr">
            <a:noFill/>
            <a:miter lim="800000"/>
            <a:headEnd/>
            <a:tailEnd/>
          </a:ln>
        </p:spPr>
        <p:txBody>
          <a:bodyPr>
            <a:spAutoFit/>
          </a:bodyPr>
          <a:lstStyle/>
          <a:p>
            <a:r>
              <a:rPr lang="en-US" altLang="zh-CN" sz="1600" dirty="0" smtClean="0">
                <a:solidFill>
                  <a:srgbClr val="1C1C1C"/>
                </a:solidFill>
                <a:latin typeface="Times New Roman" panose="02020603050405020304" pitchFamily="18" charset="0"/>
                <a:cs typeface="Times New Roman" panose="02020603050405020304" pitchFamily="18" charset="0"/>
              </a:rPr>
              <a:t>All </a:t>
            </a:r>
            <a:r>
              <a:rPr lang="en-US" altLang="zh-CN" sz="1600" dirty="0">
                <a:solidFill>
                  <a:srgbClr val="1C1C1C"/>
                </a:solidFill>
                <a:latin typeface="Times New Roman" panose="02020603050405020304" pitchFamily="18" charset="0"/>
                <a:cs typeface="Times New Roman" panose="02020603050405020304" pitchFamily="18" charset="0"/>
              </a:rPr>
              <a:t>departments are expected to pay attention to natural resource management and environmental protection </a:t>
            </a:r>
            <a:r>
              <a:rPr lang="en-US" altLang="zh-CN" sz="1600" dirty="0" smtClean="0">
                <a:solidFill>
                  <a:srgbClr val="1C1C1C"/>
                </a:solidFill>
                <a:latin typeface="Times New Roman" panose="02020603050405020304" pitchFamily="18" charset="0"/>
                <a:cs typeface="Times New Roman" panose="02020603050405020304" pitchFamily="18" charset="0"/>
              </a:rPr>
              <a:t>issues.</a:t>
            </a:r>
          </a:p>
          <a:p>
            <a:pPr marL="114300" indent="-114300">
              <a:buFontTx/>
              <a:buChar char="•"/>
            </a:pPr>
            <a:r>
              <a:rPr lang="zh-CN" altLang="en-US" sz="1600" dirty="0" smtClean="0">
                <a:solidFill>
                  <a:srgbClr val="1C1C1C"/>
                </a:solidFill>
                <a:latin typeface="Times New Roman" panose="02020603050405020304" pitchFamily="18" charset="0"/>
                <a:cs typeface="Times New Roman" panose="02020603050405020304" pitchFamily="18" charset="0"/>
              </a:rPr>
              <a:t>财政审计  </a:t>
            </a:r>
            <a:endParaRPr lang="en-US" altLang="zh-CN" sz="1600" dirty="0" smtClean="0">
              <a:solidFill>
                <a:srgbClr val="1C1C1C"/>
              </a:solidFill>
              <a:latin typeface="Times New Roman" panose="02020603050405020304" pitchFamily="18" charset="0"/>
              <a:cs typeface="Times New Roman" panose="02020603050405020304" pitchFamily="18" charset="0"/>
            </a:endParaRPr>
          </a:p>
          <a:p>
            <a:pPr marL="114300" indent="-114300">
              <a:buFontTx/>
              <a:buChar char="•"/>
            </a:pPr>
            <a:r>
              <a:rPr lang="zh-CN" altLang="en-US" sz="1600" dirty="0">
                <a:solidFill>
                  <a:srgbClr val="1C1C1C"/>
                </a:solidFill>
                <a:latin typeface="Times New Roman" panose="02020603050405020304" pitchFamily="18" charset="0"/>
                <a:cs typeface="Times New Roman" panose="02020603050405020304" pitchFamily="18" charset="0"/>
              </a:rPr>
              <a:t>金融</a:t>
            </a:r>
            <a:r>
              <a:rPr lang="zh-CN" altLang="en-US" sz="1600" dirty="0" smtClean="0">
                <a:solidFill>
                  <a:srgbClr val="1C1C1C"/>
                </a:solidFill>
                <a:latin typeface="Times New Roman" panose="02020603050405020304" pitchFamily="18" charset="0"/>
                <a:cs typeface="Times New Roman" panose="02020603050405020304" pitchFamily="18" charset="0"/>
              </a:rPr>
              <a:t>审计</a:t>
            </a:r>
            <a:endParaRPr lang="en-US" altLang="zh-CN" sz="1600" dirty="0" smtClean="0">
              <a:solidFill>
                <a:srgbClr val="1C1C1C"/>
              </a:solidFill>
              <a:latin typeface="Times New Roman" panose="02020603050405020304" pitchFamily="18" charset="0"/>
              <a:cs typeface="Times New Roman" panose="02020603050405020304" pitchFamily="18" charset="0"/>
            </a:endParaRPr>
          </a:p>
          <a:p>
            <a:pPr marL="114300" indent="-114300">
              <a:buFontTx/>
              <a:buChar char="•"/>
            </a:pPr>
            <a:r>
              <a:rPr lang="zh-CN" altLang="en-US" sz="1600" dirty="0" smtClean="0">
                <a:solidFill>
                  <a:srgbClr val="1C1C1C"/>
                </a:solidFill>
                <a:latin typeface="Times New Roman" panose="02020603050405020304" pitchFamily="18" charset="0"/>
                <a:cs typeface="Times New Roman" panose="02020603050405020304" pitchFamily="18" charset="0"/>
              </a:rPr>
              <a:t>企业审计</a:t>
            </a:r>
            <a:endParaRPr lang="en-US" altLang="zh-CN" sz="1600" dirty="0" smtClean="0">
              <a:solidFill>
                <a:srgbClr val="1C1C1C"/>
              </a:solidFill>
              <a:latin typeface="Times New Roman" panose="02020603050405020304" pitchFamily="18" charset="0"/>
              <a:cs typeface="Times New Roman" panose="02020603050405020304" pitchFamily="18" charset="0"/>
            </a:endParaRPr>
          </a:p>
        </p:txBody>
      </p:sp>
      <p:sp>
        <p:nvSpPr>
          <p:cNvPr id="31" name="矩形 30"/>
          <p:cNvSpPr/>
          <p:nvPr/>
        </p:nvSpPr>
        <p:spPr>
          <a:xfrm>
            <a:off x="7011094" y="4077072"/>
            <a:ext cx="1809378" cy="861774"/>
          </a:xfrm>
          <a:prstGeom prst="rect">
            <a:avLst/>
          </a:prstGeom>
        </p:spPr>
        <p:txBody>
          <a:bodyPr wrap="square">
            <a:spAutoFit/>
          </a:bodyPr>
          <a:lstStyle/>
          <a:p>
            <a:pPr marL="114300" indent="-114300">
              <a:buFontTx/>
              <a:buChar char="•"/>
            </a:pPr>
            <a:r>
              <a:rPr lang="zh-CN" altLang="en-US" sz="1600" dirty="0" smtClean="0">
                <a:solidFill>
                  <a:srgbClr val="1C1C1C"/>
                </a:solidFill>
                <a:latin typeface="Times New Roman" panose="02020603050405020304" pitchFamily="18" charset="0"/>
                <a:cs typeface="Times New Roman" panose="02020603050405020304" pitchFamily="18" charset="0"/>
              </a:rPr>
              <a:t>投资</a:t>
            </a:r>
            <a:r>
              <a:rPr lang="zh-CN" altLang="en-US" sz="1600" dirty="0">
                <a:solidFill>
                  <a:srgbClr val="1C1C1C"/>
                </a:solidFill>
                <a:latin typeface="Times New Roman" panose="02020603050405020304" pitchFamily="18" charset="0"/>
                <a:cs typeface="Times New Roman" panose="02020603050405020304" pitchFamily="18" charset="0"/>
              </a:rPr>
              <a:t>审计</a:t>
            </a:r>
            <a:endParaRPr lang="en-US" altLang="zh-CN" sz="1600" dirty="0">
              <a:solidFill>
                <a:srgbClr val="1C1C1C"/>
              </a:solidFill>
              <a:latin typeface="Times New Roman" panose="02020603050405020304" pitchFamily="18" charset="0"/>
              <a:cs typeface="Times New Roman" panose="02020603050405020304" pitchFamily="18" charset="0"/>
            </a:endParaRPr>
          </a:p>
          <a:p>
            <a:pPr marL="114300" indent="-114300">
              <a:buFontTx/>
              <a:buChar char="•"/>
            </a:pPr>
            <a:r>
              <a:rPr lang="zh-CN" altLang="en-US" sz="1600" dirty="0">
                <a:solidFill>
                  <a:srgbClr val="1C1C1C"/>
                </a:solidFill>
                <a:latin typeface="Times New Roman" panose="02020603050405020304" pitchFamily="18" charset="0"/>
                <a:cs typeface="Times New Roman" panose="02020603050405020304" pitchFamily="18" charset="0"/>
              </a:rPr>
              <a:t>外资审计</a:t>
            </a:r>
            <a:endParaRPr lang="en-US" altLang="zh-CN" sz="1600" dirty="0">
              <a:solidFill>
                <a:srgbClr val="1C1C1C"/>
              </a:solidFill>
              <a:latin typeface="Times New Roman" panose="02020603050405020304" pitchFamily="18" charset="0"/>
              <a:cs typeface="Times New Roman" panose="02020603050405020304" pitchFamily="18" charset="0"/>
            </a:endParaRPr>
          </a:p>
          <a:p>
            <a:pPr marL="114300" indent="-114300">
              <a:buFontTx/>
              <a:buChar char="•"/>
            </a:pPr>
            <a:r>
              <a:rPr lang="zh-CN" altLang="en-US" sz="1600" dirty="0">
                <a:solidFill>
                  <a:srgbClr val="1C1C1C"/>
                </a:solidFill>
                <a:latin typeface="Times New Roman" panose="02020603050405020304" pitchFamily="18" charset="0"/>
                <a:cs typeface="Times New Roman" panose="02020603050405020304" pitchFamily="18" charset="0"/>
              </a:rPr>
              <a:t>经济责任审计</a:t>
            </a:r>
            <a:endParaRPr lang="en-US" altLang="zh-CN" sz="1600" dirty="0">
              <a:solidFill>
                <a:srgbClr val="1C1C1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10431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idx="4294967295"/>
          </p:nvPr>
        </p:nvSpPr>
        <p:spPr bwMode="auto">
          <a:xfrm>
            <a:off x="-113596" y="116632"/>
            <a:ext cx="9396413" cy="11855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r>
              <a:rPr lang="zh-CN" altLang="en-US" sz="3200" b="1" dirty="0">
                <a:solidFill>
                  <a:srgbClr val="FF0000"/>
                </a:solidFill>
                <a:latin typeface="Times New Roman" pitchFamily="18" charset="0"/>
                <a:ea typeface="黑体" pitchFamily="49" charset="-122"/>
                <a:cs typeface="Times New Roman" pitchFamily="18" charset="0"/>
              </a:rPr>
              <a:t>中国政府环境审计面临的困难</a:t>
            </a:r>
            <a:r>
              <a:rPr lang="en-US" altLang="zh-CN" sz="2800" b="1" dirty="0" smtClean="0">
                <a:solidFill>
                  <a:srgbClr val="FF0000"/>
                </a:solidFill>
                <a:latin typeface="Times New Roman" pitchFamily="18" charset="0"/>
                <a:ea typeface="黑体" pitchFamily="49" charset="-122"/>
                <a:cs typeface="Times New Roman" pitchFamily="18" charset="0"/>
              </a:rPr>
              <a:t/>
            </a:r>
            <a:br>
              <a:rPr lang="en-US" altLang="zh-CN" sz="2800" b="1" dirty="0" smtClean="0">
                <a:solidFill>
                  <a:srgbClr val="FF0000"/>
                </a:solidFill>
                <a:latin typeface="Times New Roman" pitchFamily="18" charset="0"/>
                <a:ea typeface="黑体" pitchFamily="49" charset="-122"/>
                <a:cs typeface="Times New Roman" pitchFamily="18" charset="0"/>
              </a:rPr>
            </a:br>
            <a:r>
              <a:rPr lang="en-CA" altLang="zh-CN" sz="2600" b="1" dirty="0" smtClean="0">
                <a:solidFill>
                  <a:srgbClr val="FF0000"/>
                </a:solidFill>
                <a:latin typeface="Times New Roman" pitchFamily="18" charset="0"/>
                <a:ea typeface="黑体" pitchFamily="49" charset="-122"/>
                <a:cs typeface="Times New Roman" pitchFamily="18" charset="0"/>
              </a:rPr>
              <a:t>Environmental Audit Challenges in China</a:t>
            </a:r>
            <a:endParaRPr lang="zh-CN" altLang="en-US" sz="2600" b="1" dirty="0">
              <a:solidFill>
                <a:srgbClr val="FF0000"/>
              </a:solidFill>
              <a:latin typeface="Times New Roman" pitchFamily="18" charset="0"/>
              <a:ea typeface="黑体" pitchFamily="49" charset="-122"/>
              <a:cs typeface="Times New Roman" pitchFamily="18" charset="0"/>
            </a:endParaRPr>
          </a:p>
        </p:txBody>
      </p:sp>
      <p:sp>
        <p:nvSpPr>
          <p:cNvPr id="45059" name="内容占位符 2"/>
          <p:cNvSpPr>
            <a:spLocks noGrp="1"/>
          </p:cNvSpPr>
          <p:nvPr>
            <p:ph idx="4294967295"/>
          </p:nvPr>
        </p:nvSpPr>
        <p:spPr bwMode="auto">
          <a:xfrm>
            <a:off x="373831" y="1557486"/>
            <a:ext cx="8302625" cy="4895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4988" indent="-534988">
              <a:spcBef>
                <a:spcPts val="1200"/>
              </a:spcBef>
              <a:buBlip>
                <a:blip r:embed="rId2"/>
              </a:buBlip>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环境</a:t>
            </a:r>
            <a:r>
              <a:rPr lang="zh-CN" altLang="en-US" sz="2000" b="1" dirty="0">
                <a:latin typeface="Arial" panose="020B0604020202020204" pitchFamily="34" charset="0"/>
                <a:ea typeface="微软雅黑" panose="020B0503020204020204" pitchFamily="34" charset="-122"/>
                <a:cs typeface="Arial" panose="020B0604020202020204" pitchFamily="34" charset="0"/>
              </a:rPr>
              <a:t>审计嵌套在经济责任</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审计中，责任亟待明确</a:t>
            </a:r>
            <a:r>
              <a:rPr lang="zh-CN" altLang="en-US" sz="2000" b="1" dirty="0">
                <a:latin typeface="Arial" panose="020B0604020202020204" pitchFamily="34" charset="0"/>
                <a:ea typeface="微软雅黑" panose="020B0503020204020204" pitchFamily="34" charset="-122"/>
                <a:cs typeface="Arial" panose="020B0604020202020204" pitchFamily="34" charset="0"/>
              </a:rPr>
              <a:t>。</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a:t>
            </a:r>
          </a:p>
          <a:p>
            <a:pPr marL="534988" lvl="0" indent="-534988">
              <a:spcBef>
                <a:spcPts val="1200"/>
              </a:spcBef>
              <a:buNone/>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Environmental audit is subsidiary to economic responsibility audit.</a:t>
            </a:r>
          </a:p>
          <a:p>
            <a:pPr marL="534988" indent="-534988" eaLnBrk="1" hangingPunct="1">
              <a:spcBef>
                <a:spcPts val="1200"/>
              </a:spcBef>
              <a:buFontTx/>
              <a:buBlip>
                <a:blip r:embed="rId2"/>
              </a:buBlip>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环境</a:t>
            </a:r>
            <a:r>
              <a:rPr lang="zh-CN" altLang="en-US" sz="2000" b="1" dirty="0">
                <a:latin typeface="Arial" panose="020B0604020202020204" pitchFamily="34" charset="0"/>
                <a:ea typeface="微软雅黑" panose="020B0503020204020204" pitchFamily="34" charset="-122"/>
                <a:cs typeface="Arial" panose="020B0604020202020204" pitchFamily="34" charset="0"/>
              </a:rPr>
              <a:t>审计研究和法规标准及技术支持</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有待深入。</a:t>
            </a: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534988" indent="-534988" eaLnBrk="1" hangingPunct="1">
              <a:spcBef>
                <a:spcPts val="1200"/>
              </a:spcBef>
              <a:buFontTx/>
              <a:buNone/>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Research, methods, standards and technical </a:t>
            </a:r>
            <a:r>
              <a:rPr lang="en-US" altLang="zh-CN" sz="2000" b="1" dirty="0">
                <a:latin typeface="Arial" panose="020B0604020202020204" pitchFamily="34" charset="0"/>
                <a:ea typeface="微软雅黑" panose="020B0503020204020204" pitchFamily="34" charset="-122"/>
                <a:cs typeface="Arial" panose="020B0604020202020204" pitchFamily="34" charset="0"/>
              </a:rPr>
              <a:t>s</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upport </a:t>
            </a:r>
            <a:r>
              <a:rPr lang="en-US" altLang="zh-CN" sz="2000" b="1" dirty="0">
                <a:latin typeface="Arial" panose="020B0604020202020204" pitchFamily="34" charset="0"/>
                <a:ea typeface="微软雅黑" panose="020B0503020204020204" pitchFamily="34" charset="-122"/>
                <a:cs typeface="Arial" panose="020B0604020202020204" pitchFamily="34" charset="0"/>
              </a:rPr>
              <a:t>for</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environmental audit require strengthening.</a:t>
            </a:r>
          </a:p>
          <a:p>
            <a:pPr marL="534988" lvl="0" indent="-534988" eaLnBrk="1" hangingPunct="1">
              <a:spcBef>
                <a:spcPts val="1200"/>
              </a:spcBef>
              <a:buBlip>
                <a:blip r:embed="rId2"/>
              </a:buBlip>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环境审计广度和深度都亟待提高。</a:t>
            </a: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534988" lvl="0" indent="-534988" eaLnBrk="1" hangingPunct="1">
              <a:spcBef>
                <a:spcPts val="1200"/>
              </a:spcBef>
              <a:buNone/>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Breadth and depth of environmental audit must be Increased.</a:t>
            </a:r>
          </a:p>
          <a:p>
            <a:pPr marL="534988" indent="-534988" eaLnBrk="1" hangingPunct="1">
              <a:spcBef>
                <a:spcPts val="1200"/>
              </a:spcBef>
              <a:buFontTx/>
              <a:buBlip>
                <a:blip r:embed="rId2"/>
              </a:buBlip>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环境</a:t>
            </a:r>
            <a:r>
              <a:rPr lang="zh-CN" altLang="en-US" sz="2000" b="1" dirty="0">
                <a:latin typeface="Arial" panose="020B0604020202020204" pitchFamily="34" charset="0"/>
                <a:ea typeface="微软雅黑" panose="020B0503020204020204" pitchFamily="34" charset="-122"/>
                <a:cs typeface="Arial" panose="020B0604020202020204" pitchFamily="34" charset="0"/>
              </a:rPr>
              <a:t>审计队伍建设有待</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加强。</a:t>
            </a: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marL="534988" lvl="0" indent="-534988" eaLnBrk="1" hangingPunct="1">
              <a:spcBef>
                <a:spcPts val="1200"/>
              </a:spcBef>
              <a:buNone/>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        Further development of professional environmental audit teams required.</a:t>
            </a:r>
          </a:p>
          <a:p>
            <a:pPr marL="1000125" lvl="1" eaLnBrk="1" hangingPunct="1">
              <a:spcBef>
                <a:spcPts val="1200"/>
              </a:spcBef>
              <a:buFontTx/>
              <a:buNone/>
            </a:pPr>
            <a:endParaRPr lang="zh-CN" altLang="en-US" sz="2000" b="1" dirty="0" smtClean="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485504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237312"/>
            <a:ext cx="9144000" cy="6206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圆角矩形 20"/>
          <p:cNvSpPr/>
          <p:nvPr/>
        </p:nvSpPr>
        <p:spPr bwMode="auto">
          <a:xfrm>
            <a:off x="395536" y="1668864"/>
            <a:ext cx="3888400" cy="3306432"/>
          </a:xfrm>
          <a:prstGeom prst="roundRect">
            <a:avLst>
              <a:gd name="adj" fmla="val 5869"/>
            </a:avLst>
          </a:prstGeom>
          <a:solidFill>
            <a:srgbClr val="FFFFFF">
              <a:alpha val="60000"/>
            </a:srgbClr>
          </a:solidFill>
          <a:ln w="38100" cap="flat" cmpd="sng" algn="ctr">
            <a:gradFill>
              <a:gsLst>
                <a:gs pos="50000">
                  <a:srgbClr val="FFCF01"/>
                </a:gs>
                <a:gs pos="100000">
                  <a:srgbClr val="E22000"/>
                </a:gs>
              </a:gsLst>
              <a:lin ang="5400000" scaled="0"/>
            </a:grad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kern="0">
              <a:solidFill>
                <a:srgbClr val="000000"/>
              </a:solidFill>
              <a:latin typeface="微软雅黑" pitchFamily="34" charset="-122"/>
              <a:ea typeface="微软雅黑" pitchFamily="34" charset="-122"/>
            </a:endParaRPr>
          </a:p>
        </p:txBody>
      </p:sp>
      <p:sp>
        <p:nvSpPr>
          <p:cNvPr id="25" name="圆角矩形 24"/>
          <p:cNvSpPr/>
          <p:nvPr/>
        </p:nvSpPr>
        <p:spPr bwMode="auto">
          <a:xfrm>
            <a:off x="4638502" y="1672706"/>
            <a:ext cx="4037955" cy="3302589"/>
          </a:xfrm>
          <a:prstGeom prst="roundRect">
            <a:avLst>
              <a:gd name="adj" fmla="val 5869"/>
            </a:avLst>
          </a:prstGeom>
          <a:solidFill>
            <a:srgbClr val="FFFFFF">
              <a:alpha val="60000"/>
            </a:srgbClr>
          </a:solidFill>
          <a:ln w="38100" cap="flat" cmpd="sng" algn="ctr">
            <a:gradFill>
              <a:gsLst>
                <a:gs pos="50000">
                  <a:srgbClr val="FFCF01"/>
                </a:gs>
                <a:gs pos="100000">
                  <a:srgbClr val="E22000"/>
                </a:gs>
              </a:gsLst>
              <a:lin ang="5400000" scaled="0"/>
            </a:gradFill>
            <a:prstDash val="solid"/>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rgbClr val="FFFFFF"/>
            </a:contourClr>
          </a:sp3d>
        </p:spPr>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kern="0">
              <a:solidFill>
                <a:srgbClr val="000000"/>
              </a:solidFill>
              <a:latin typeface="微软雅黑" pitchFamily="34" charset="-122"/>
              <a:ea typeface="微软雅黑" pitchFamily="34" charset="-122"/>
            </a:endParaRPr>
          </a:p>
        </p:txBody>
      </p:sp>
      <p:sp>
        <p:nvSpPr>
          <p:cNvPr id="38918" name="TextBox 32"/>
          <p:cNvSpPr txBox="1">
            <a:spLocks noChangeArrowheads="1"/>
          </p:cNvSpPr>
          <p:nvPr/>
        </p:nvSpPr>
        <p:spPr bwMode="auto">
          <a:xfrm>
            <a:off x="480817" y="1772816"/>
            <a:ext cx="373120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b="1" dirty="0" smtClean="0">
                <a:latin typeface="黑体" pitchFamily="49" charset="-122"/>
                <a:ea typeface="黑体" pitchFamily="49" charset="-122"/>
                <a:cs typeface="Times New Roman" pitchFamily="18" charset="0"/>
              </a:rPr>
              <a:t>高度重视环境</a:t>
            </a:r>
            <a:r>
              <a:rPr lang="zh-CN" altLang="en-US" b="1" dirty="0">
                <a:latin typeface="黑体" pitchFamily="49" charset="-122"/>
                <a:ea typeface="黑体" pitchFamily="49" charset="-122"/>
                <a:cs typeface="Times New Roman" pitchFamily="18" charset="0"/>
              </a:rPr>
              <a:t>审计</a:t>
            </a:r>
            <a:r>
              <a:rPr lang="zh-CN" altLang="en-US" b="1" dirty="0" smtClean="0">
                <a:latin typeface="黑体" pitchFamily="49" charset="-122"/>
                <a:ea typeface="黑体" pitchFamily="49" charset="-122"/>
                <a:cs typeface="Times New Roman" pitchFamily="18" charset="0"/>
              </a:rPr>
              <a:t>工作</a:t>
            </a:r>
            <a:r>
              <a:rPr lang="zh-CN" altLang="en-US" b="1" dirty="0">
                <a:latin typeface="黑体" pitchFamily="49" charset="-122"/>
                <a:ea typeface="黑体" pitchFamily="49" charset="-122"/>
                <a:cs typeface="Times New Roman" pitchFamily="18" charset="0"/>
              </a:rPr>
              <a:t>；</a:t>
            </a:r>
            <a:endParaRPr lang="en-US" altLang="zh-CN" b="1" dirty="0" smtClean="0">
              <a:latin typeface="黑体" pitchFamily="49" charset="-122"/>
              <a:ea typeface="黑体" pitchFamily="49" charset="-122"/>
              <a:cs typeface="Times New Roman" pitchFamily="18" charset="0"/>
            </a:endParaRPr>
          </a:p>
          <a:p>
            <a:r>
              <a:rPr lang="en-US" altLang="zh-CN" b="1" dirty="0" smtClean="0">
                <a:latin typeface="Times New Roman" panose="02020603050405020304" pitchFamily="18" charset="0"/>
                <a:cs typeface="Times New Roman" panose="02020603050405020304" pitchFamily="18" charset="0"/>
              </a:rPr>
              <a:t>Great importance given to EA</a:t>
            </a:r>
            <a:endParaRPr lang="en-US" altLang="zh-CN" b="1" dirty="0" smtClean="0">
              <a:latin typeface="Times New Roman" panose="02020603050405020304" pitchFamily="18" charset="0"/>
              <a:ea typeface="黑体" pitchFamily="49" charset="-122"/>
              <a:cs typeface="Times New Roman" panose="02020603050405020304" pitchFamily="18" charset="0"/>
            </a:endParaRPr>
          </a:p>
          <a:p>
            <a:r>
              <a:rPr lang="zh-CN" altLang="zh-CN" b="1" dirty="0" smtClean="0">
                <a:latin typeface="黑体" pitchFamily="49" charset="-122"/>
                <a:ea typeface="黑体" pitchFamily="49" charset="-122"/>
              </a:rPr>
              <a:t>越来越</a:t>
            </a:r>
            <a:r>
              <a:rPr lang="zh-CN" altLang="zh-CN" b="1" dirty="0">
                <a:latin typeface="黑体" pitchFamily="49" charset="-122"/>
                <a:ea typeface="黑体" pitchFamily="49" charset="-122"/>
              </a:rPr>
              <a:t>强调对可持续发展的</a:t>
            </a:r>
            <a:r>
              <a:rPr lang="zh-CN" altLang="zh-CN" b="1" dirty="0" smtClean="0">
                <a:latin typeface="黑体" pitchFamily="49" charset="-122"/>
                <a:ea typeface="黑体" pitchFamily="49" charset="-122"/>
              </a:rPr>
              <a:t>考虑</a:t>
            </a:r>
            <a:r>
              <a:rPr lang="zh-CN" altLang="en-US" b="1" dirty="0">
                <a:latin typeface="黑体" pitchFamily="49" charset="-122"/>
                <a:ea typeface="黑体" pitchFamily="49" charset="-122"/>
              </a:rPr>
              <a:t>；</a:t>
            </a:r>
            <a:endParaRPr lang="en-US" altLang="zh-CN" b="1" dirty="0">
              <a:latin typeface="黑体" pitchFamily="49" charset="-122"/>
              <a:ea typeface="黑体" pitchFamily="49" charset="-122"/>
            </a:endParaRPr>
          </a:p>
          <a:p>
            <a:r>
              <a:rPr lang="en-US" altLang="zh-CN" b="1" dirty="0" smtClean="0">
                <a:latin typeface="Times New Roman" panose="02020603050405020304" pitchFamily="18" charset="0"/>
                <a:cs typeface="Times New Roman" panose="02020603050405020304" pitchFamily="18" charset="0"/>
              </a:rPr>
              <a:t>Emphasis placed on ensuring sustainable development</a:t>
            </a:r>
            <a:endParaRPr lang="en-US" altLang="zh-CN" b="1" dirty="0" smtClean="0">
              <a:latin typeface="黑体" pitchFamily="49" charset="-122"/>
              <a:ea typeface="黑体" pitchFamily="49" charset="-122"/>
            </a:endParaRPr>
          </a:p>
          <a:p>
            <a:r>
              <a:rPr lang="zh-CN" altLang="zh-CN" b="1" dirty="0" smtClean="0">
                <a:latin typeface="黑体" pitchFamily="49" charset="-122"/>
                <a:ea typeface="黑体" pitchFamily="49" charset="-122"/>
              </a:rPr>
              <a:t>多属于</a:t>
            </a:r>
            <a:r>
              <a:rPr lang="zh-CN" altLang="en-US" b="1" dirty="0" smtClean="0">
                <a:latin typeface="黑体" pitchFamily="49" charset="-122"/>
                <a:ea typeface="黑体" pitchFamily="49" charset="-122"/>
              </a:rPr>
              <a:t>环境</a:t>
            </a:r>
            <a:r>
              <a:rPr lang="zh-CN" altLang="zh-CN" b="1" dirty="0" smtClean="0">
                <a:latin typeface="黑体" pitchFamily="49" charset="-122"/>
                <a:ea typeface="黑体" pitchFamily="49" charset="-122"/>
              </a:rPr>
              <a:t>绩效</a:t>
            </a:r>
            <a:r>
              <a:rPr lang="zh-CN" altLang="zh-CN" b="1" dirty="0">
                <a:latin typeface="黑体" pitchFamily="49" charset="-122"/>
                <a:ea typeface="黑体" pitchFamily="49" charset="-122"/>
              </a:rPr>
              <a:t>审计的</a:t>
            </a:r>
            <a:r>
              <a:rPr lang="zh-CN" altLang="zh-CN" b="1" dirty="0" smtClean="0">
                <a:latin typeface="黑体" pitchFamily="49" charset="-122"/>
                <a:ea typeface="黑体" pitchFamily="49" charset="-122"/>
              </a:rPr>
              <a:t>范畴</a:t>
            </a:r>
            <a:r>
              <a:rPr lang="zh-CN" altLang="en-US" b="1" dirty="0">
                <a:latin typeface="黑体" pitchFamily="49" charset="-122"/>
                <a:ea typeface="黑体" pitchFamily="49" charset="-122"/>
              </a:rPr>
              <a:t>；</a:t>
            </a:r>
            <a:endParaRPr lang="en-US" altLang="zh-CN" b="1" dirty="0" smtClean="0">
              <a:latin typeface="黑体" pitchFamily="49" charset="-122"/>
              <a:ea typeface="黑体" pitchFamily="49" charset="-122"/>
            </a:endParaRPr>
          </a:p>
          <a:p>
            <a:r>
              <a:rPr lang="en-US" altLang="zh-CN" b="1" dirty="0" smtClean="0">
                <a:latin typeface="Times New Roman" panose="02020603050405020304" pitchFamily="18" charset="0"/>
                <a:ea typeface="黑体" pitchFamily="49" charset="-122"/>
                <a:cs typeface="Times New Roman" panose="02020603050405020304" pitchFamily="18" charset="0"/>
              </a:rPr>
              <a:t>Environmental performance audits are common</a:t>
            </a:r>
            <a:r>
              <a:rPr lang="en-US" altLang="zh-CN" b="1" dirty="0">
                <a:latin typeface="Times New Roman" panose="02020603050405020304" pitchFamily="18" charset="0"/>
                <a:ea typeface="黑体" pitchFamily="49" charset="-122"/>
                <a:cs typeface="Times New Roman" panose="02020603050405020304" pitchFamily="18" charset="0"/>
              </a:rPr>
              <a:t>.</a:t>
            </a:r>
            <a:endParaRPr lang="en-US" altLang="zh-CN" b="1" dirty="0" smtClean="0">
              <a:latin typeface="Times New Roman" panose="02020603050405020304" pitchFamily="18" charset="0"/>
              <a:ea typeface="黑体" pitchFamily="49" charset="-122"/>
              <a:cs typeface="Times New Roman" panose="02020603050405020304" pitchFamily="18" charset="0"/>
            </a:endParaRPr>
          </a:p>
          <a:p>
            <a:r>
              <a:rPr lang="en-US" altLang="zh-CN" b="1" dirty="0" smtClean="0">
                <a:latin typeface="Times New Roman" panose="02020603050405020304" pitchFamily="18" charset="0"/>
                <a:ea typeface="黑体" pitchFamily="49" charset="-122"/>
                <a:cs typeface="Times New Roman" panose="02020603050405020304" pitchFamily="18" charset="0"/>
              </a:rPr>
              <a:t> </a:t>
            </a:r>
            <a:r>
              <a:rPr lang="zh-CN" altLang="en-US" b="1" dirty="0" smtClean="0">
                <a:latin typeface="黑体" pitchFamily="49" charset="-122"/>
                <a:ea typeface="黑体" pitchFamily="49" charset="-122"/>
              </a:rPr>
              <a:t>审计内容稳</a:t>
            </a:r>
            <a:r>
              <a:rPr lang="zh-CN" altLang="en-US" b="1" dirty="0">
                <a:latin typeface="黑体" pitchFamily="49" charset="-122"/>
                <a:ea typeface="黑体" pitchFamily="49" charset="-122"/>
              </a:rPr>
              <a:t>定，审计标准充足，审计工作比较</a:t>
            </a:r>
            <a:r>
              <a:rPr lang="zh-CN" altLang="en-US" b="1" dirty="0" smtClean="0">
                <a:latin typeface="黑体" pitchFamily="49" charset="-122"/>
                <a:ea typeface="黑体" pitchFamily="49" charset="-122"/>
              </a:rPr>
              <a:t>规范。</a:t>
            </a:r>
            <a:endParaRPr lang="en-US" altLang="zh-CN" b="1" dirty="0" smtClean="0">
              <a:latin typeface="黑体" pitchFamily="49" charset="-122"/>
              <a:ea typeface="黑体" pitchFamily="49" charset="-122"/>
            </a:endParaRPr>
          </a:p>
          <a:p>
            <a:r>
              <a:rPr lang="en-US" altLang="zh-CN" b="1" dirty="0" smtClean="0">
                <a:latin typeface="Times New Roman" panose="02020603050405020304" pitchFamily="18" charset="0"/>
                <a:ea typeface="黑体" pitchFamily="49" charset="-122"/>
                <a:cs typeface="Times New Roman" panose="02020603050405020304" pitchFamily="18" charset="0"/>
              </a:rPr>
              <a:t>Audit process is standardized.</a:t>
            </a:r>
            <a:endParaRPr lang="zh-CN" altLang="zh-CN" b="1" dirty="0">
              <a:latin typeface="Times New Roman" panose="02020603050405020304" pitchFamily="18" charset="0"/>
              <a:ea typeface="黑体" pitchFamily="49" charset="-122"/>
              <a:cs typeface="Times New Roman" panose="02020603050405020304" pitchFamily="18" charset="0"/>
            </a:endParaRPr>
          </a:p>
        </p:txBody>
      </p:sp>
      <p:grpSp>
        <p:nvGrpSpPr>
          <p:cNvPr id="38920" name="组合 24"/>
          <p:cNvGrpSpPr>
            <a:grpSpLocks/>
          </p:cNvGrpSpPr>
          <p:nvPr/>
        </p:nvGrpSpPr>
        <p:grpSpPr bwMode="auto">
          <a:xfrm>
            <a:off x="367545" y="5351836"/>
            <a:ext cx="8280920" cy="1249443"/>
            <a:chOff x="519081" y="4439865"/>
            <a:chExt cx="7776250" cy="836588"/>
          </a:xfrm>
        </p:grpSpPr>
        <p:sp>
          <p:nvSpPr>
            <p:cNvPr id="30" name="Rectangle 20"/>
            <p:cNvSpPr>
              <a:spLocks noChangeArrowheads="1"/>
            </p:cNvSpPr>
            <p:nvPr/>
          </p:nvSpPr>
          <p:spPr bwMode="auto">
            <a:xfrm>
              <a:off x="519081" y="4439865"/>
              <a:ext cx="7761286" cy="836588"/>
            </a:xfrm>
            <a:prstGeom prst="roundRect">
              <a:avLst/>
            </a:prstGeom>
            <a:solidFill>
              <a:srgbClr val="002060"/>
            </a:soli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txBody>
            <a:bodyPr anchor="ctr">
              <a:sp3d/>
            </a:bodyPr>
            <a:lstStyle/>
            <a:p>
              <a:pPr algn="ctr" eaLnBrk="0" fontAlgn="ctr" hangingPunct="0">
                <a:spcBef>
                  <a:spcPts val="0"/>
                </a:spcBef>
                <a:spcAft>
                  <a:spcPts val="0"/>
                </a:spcAft>
                <a:buClr>
                  <a:srgbClr val="FF0000"/>
                </a:buClr>
                <a:buSzPct val="70000"/>
                <a:defRPr/>
              </a:pPr>
              <a:endParaRPr lang="zh-CN" altLang="en-US" sz="1600" b="1" kern="0">
                <a:solidFill>
                  <a:schemeClr val="bg1"/>
                </a:solidFill>
                <a:latin typeface="微软雅黑" pitchFamily="34" charset="-122"/>
                <a:ea typeface="微软雅黑" pitchFamily="34" charset="-122"/>
              </a:endParaRPr>
            </a:p>
          </p:txBody>
        </p:sp>
        <p:sp>
          <p:nvSpPr>
            <p:cNvPr id="38924" name="矩形 30"/>
            <p:cNvSpPr>
              <a:spLocks noChangeArrowheads="1"/>
            </p:cNvSpPr>
            <p:nvPr/>
          </p:nvSpPr>
          <p:spPr bwMode="auto">
            <a:xfrm>
              <a:off x="599165" y="4549582"/>
              <a:ext cx="7696166" cy="72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b="1" dirty="0" smtClean="0">
                  <a:solidFill>
                    <a:schemeClr val="bg1">
                      <a:lumMod val="95000"/>
                    </a:schemeClr>
                  </a:solidFill>
                  <a:latin typeface="微软雅黑" pitchFamily="34" charset="-122"/>
                  <a:ea typeface="微软雅黑" pitchFamily="34" charset="-122"/>
                  <a:cs typeface="Times New Roman" pitchFamily="18" charset="0"/>
                </a:rPr>
                <a:t>不论</a:t>
              </a:r>
              <a:r>
                <a:rPr lang="zh-CN" altLang="en-US" sz="2800" b="1" dirty="0">
                  <a:solidFill>
                    <a:schemeClr val="bg1">
                      <a:lumMod val="95000"/>
                    </a:schemeClr>
                  </a:solidFill>
                  <a:latin typeface="微软雅黑" pitchFamily="34" charset="-122"/>
                  <a:ea typeface="微软雅黑" pitchFamily="34" charset="-122"/>
                  <a:cs typeface="Times New Roman" pitchFamily="18" charset="0"/>
                </a:rPr>
                <a:t>是在内容上还是方法</a:t>
              </a:r>
              <a:r>
                <a:rPr lang="zh-CN" altLang="en-US" sz="2800" b="1" dirty="0" smtClean="0">
                  <a:solidFill>
                    <a:schemeClr val="bg1">
                      <a:lumMod val="95000"/>
                    </a:schemeClr>
                  </a:solidFill>
                  <a:latin typeface="微软雅黑" pitchFamily="34" charset="-122"/>
                  <a:ea typeface="微软雅黑" pitchFamily="34" charset="-122"/>
                  <a:cs typeface="Times New Roman" pitchFamily="18" charset="0"/>
                </a:rPr>
                <a:t>上中国都存在</a:t>
              </a:r>
              <a:r>
                <a:rPr lang="zh-CN" altLang="en-US" sz="2800" b="1" dirty="0">
                  <a:solidFill>
                    <a:schemeClr val="bg1">
                      <a:lumMod val="95000"/>
                    </a:schemeClr>
                  </a:solidFill>
                  <a:latin typeface="微软雅黑" pitchFamily="34" charset="-122"/>
                  <a:ea typeface="微软雅黑" pitchFamily="34" charset="-122"/>
                  <a:cs typeface="Times New Roman" pitchFamily="18" charset="0"/>
                </a:rPr>
                <a:t>较大</a:t>
              </a:r>
              <a:r>
                <a:rPr lang="zh-CN" altLang="en-US" sz="2800" b="1" dirty="0" smtClean="0">
                  <a:solidFill>
                    <a:schemeClr val="bg1">
                      <a:lumMod val="95000"/>
                    </a:schemeClr>
                  </a:solidFill>
                  <a:latin typeface="微软雅黑" pitchFamily="34" charset="-122"/>
                  <a:ea typeface="微软雅黑" pitchFamily="34" charset="-122"/>
                  <a:cs typeface="Times New Roman" pitchFamily="18" charset="0"/>
                </a:rPr>
                <a:t>差距</a:t>
              </a:r>
              <a:endParaRPr lang="zh-CN" altLang="en-US" sz="2800" b="1" dirty="0">
                <a:solidFill>
                  <a:schemeClr val="bg1">
                    <a:lumMod val="95000"/>
                  </a:schemeClr>
                </a:solidFill>
                <a:latin typeface="微软雅黑" pitchFamily="34" charset="-122"/>
                <a:ea typeface="微软雅黑" pitchFamily="34" charset="-122"/>
                <a:cs typeface="Times New Roman" pitchFamily="18" charset="0"/>
              </a:endParaRPr>
            </a:p>
            <a:p>
              <a:pPr algn="ctr" eaLnBrk="1" hangingPunct="1"/>
              <a:r>
                <a:rPr lang="en-US" altLang="zh-CN" b="1" dirty="0" smtClean="0">
                  <a:solidFill>
                    <a:schemeClr val="bg1">
                      <a:lumMod val="95000"/>
                    </a:schemeClr>
                  </a:solidFill>
                  <a:latin typeface="微软雅黑" pitchFamily="34" charset="-122"/>
                  <a:ea typeface="微软雅黑" pitchFamily="34" charset="-122"/>
                  <a:cs typeface="Times New Roman" pitchFamily="18" charset="0"/>
                </a:rPr>
                <a:t>A large </a:t>
              </a:r>
              <a:r>
                <a:rPr lang="en-US" altLang="zh-CN" b="1" dirty="0">
                  <a:solidFill>
                    <a:schemeClr val="bg1">
                      <a:lumMod val="95000"/>
                    </a:schemeClr>
                  </a:solidFill>
                  <a:latin typeface="微软雅黑" pitchFamily="34" charset="-122"/>
                  <a:ea typeface="微软雅黑" pitchFamily="34" charset="-122"/>
                  <a:cs typeface="Times New Roman" pitchFamily="18" charset="0"/>
                </a:rPr>
                <a:t>gap</a:t>
              </a:r>
              <a:r>
                <a:rPr lang="en-US" altLang="zh-CN" b="1" dirty="0" smtClean="0">
                  <a:solidFill>
                    <a:schemeClr val="bg1">
                      <a:lumMod val="95000"/>
                    </a:schemeClr>
                  </a:solidFill>
                  <a:latin typeface="微软雅黑" pitchFamily="34" charset="-122"/>
                  <a:ea typeface="微软雅黑" pitchFamily="34" charset="-122"/>
                  <a:cs typeface="Times New Roman" pitchFamily="18" charset="0"/>
                </a:rPr>
                <a:t> exists in </a:t>
              </a:r>
              <a:r>
                <a:rPr lang="en-US" altLang="zh-CN" b="1" dirty="0">
                  <a:solidFill>
                    <a:schemeClr val="bg1">
                      <a:lumMod val="95000"/>
                    </a:schemeClr>
                  </a:solidFill>
                  <a:latin typeface="微软雅黑" pitchFamily="34" charset="-122"/>
                  <a:ea typeface="微软雅黑" pitchFamily="34" charset="-122"/>
                  <a:cs typeface="Times New Roman" pitchFamily="18" charset="0"/>
                </a:rPr>
                <a:t>environmental audit between China and other </a:t>
              </a:r>
              <a:r>
                <a:rPr lang="en-US" altLang="zh-CN" b="1" dirty="0" smtClean="0">
                  <a:solidFill>
                    <a:schemeClr val="bg1">
                      <a:lumMod val="95000"/>
                    </a:schemeClr>
                  </a:solidFill>
                  <a:latin typeface="微软雅黑" pitchFamily="34" charset="-122"/>
                  <a:ea typeface="微软雅黑" pitchFamily="34" charset="-122"/>
                  <a:cs typeface="Times New Roman" pitchFamily="18" charset="0"/>
                </a:rPr>
                <a:t>countries in both content and process. </a:t>
              </a:r>
              <a:endParaRPr lang="en-US" altLang="zh-CN" b="1" dirty="0">
                <a:solidFill>
                  <a:schemeClr val="bg1">
                    <a:lumMod val="95000"/>
                  </a:schemeClr>
                </a:solidFill>
                <a:latin typeface="微软雅黑" pitchFamily="34" charset="-122"/>
                <a:ea typeface="微软雅黑" pitchFamily="34" charset="-122"/>
                <a:cs typeface="Times New Roman" pitchFamily="18" charset="0"/>
              </a:endParaRPr>
            </a:p>
          </p:txBody>
        </p:sp>
      </p:grpSp>
      <p:sp>
        <p:nvSpPr>
          <p:cNvPr id="32" name="燕尾形 31"/>
          <p:cNvSpPr/>
          <p:nvPr/>
        </p:nvSpPr>
        <p:spPr>
          <a:xfrm rot="16200000" flipH="1" flipV="1">
            <a:off x="4284024" y="4903297"/>
            <a:ext cx="432000" cy="576000"/>
          </a:xfrm>
          <a:prstGeom prst="chevron">
            <a:avLst>
              <a:gd name="adj" fmla="val 39402"/>
            </a:avLst>
          </a:prstGeom>
          <a:gradFill flip="none" rotWithShape="1">
            <a:gsLst>
              <a:gs pos="0">
                <a:srgbClr val="FFCF01"/>
              </a:gs>
              <a:gs pos="90000">
                <a:srgbClr val="E22000"/>
              </a:gs>
            </a:gsLst>
            <a:lin ang="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txBody>
          <a:bodyPr anchor="ctr">
            <a:sp3d/>
          </a:bodyPr>
          <a:lstStyle/>
          <a:p>
            <a:pPr algn="ctr" eaLnBrk="0" fontAlgn="ctr" hangingPunct="0">
              <a:spcBef>
                <a:spcPts val="0"/>
              </a:spcBef>
              <a:spcAft>
                <a:spcPts val="0"/>
              </a:spcAft>
              <a:buClr>
                <a:srgbClr val="FF0000"/>
              </a:buClr>
              <a:buSzPct val="70000"/>
              <a:defRPr/>
            </a:pPr>
            <a:endParaRPr lang="zh-CN" altLang="en-US" sz="1600" b="1" kern="0">
              <a:solidFill>
                <a:srgbClr val="FFFFFF"/>
              </a:solidFill>
              <a:latin typeface="微软雅黑" pitchFamily="34" charset="-122"/>
              <a:ea typeface="微软雅黑" pitchFamily="34" charset="-122"/>
            </a:endParaRPr>
          </a:p>
        </p:txBody>
      </p:sp>
      <p:sp>
        <p:nvSpPr>
          <p:cNvPr id="38922" name="Rectangle 2"/>
          <p:cNvSpPr txBox="1">
            <a:spLocks noChangeArrowheads="1"/>
          </p:cNvSpPr>
          <p:nvPr/>
        </p:nvSpPr>
        <p:spPr bwMode="auto">
          <a:xfrm>
            <a:off x="0" y="55563"/>
            <a:ext cx="91440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zh-CN" altLang="en-US" sz="3200" b="1" dirty="0">
                <a:solidFill>
                  <a:srgbClr val="FF0000"/>
                </a:solidFill>
                <a:latin typeface="Times New Roman" pitchFamily="18" charset="0"/>
                <a:ea typeface="黑体" pitchFamily="49" charset="-122"/>
                <a:cs typeface="Times New Roman" pitchFamily="18" charset="0"/>
              </a:rPr>
              <a:t>中外政府环境审计比较</a:t>
            </a:r>
            <a:endParaRPr lang="en-US" altLang="zh-CN" sz="3200" b="1" dirty="0" smtClean="0">
              <a:solidFill>
                <a:srgbClr val="FF0000"/>
              </a:solidFill>
              <a:latin typeface="Times New Roman" pitchFamily="18" charset="0"/>
              <a:ea typeface="黑体" pitchFamily="49" charset="-122"/>
              <a:cs typeface="Times New Roman" pitchFamily="18" charset="0"/>
            </a:endParaRPr>
          </a:p>
          <a:p>
            <a:pPr indent="277813" algn="ctr" eaLnBrk="1" hangingPunct="1">
              <a:defRPr/>
            </a:pPr>
            <a:r>
              <a:rPr lang="en-US" altLang="zh-CN" sz="2600" b="1" dirty="0" smtClean="0">
                <a:solidFill>
                  <a:srgbClr val="FF0000"/>
                </a:solidFill>
                <a:latin typeface="Times New Roman" pitchFamily="18" charset="0"/>
                <a:ea typeface="黑体" pitchFamily="49" charset="-122"/>
                <a:cs typeface="Times New Roman" pitchFamily="18" charset="0"/>
              </a:rPr>
              <a:t>Comparison of Chinese and International Practices </a:t>
            </a:r>
            <a:endParaRPr lang="zh-CN" altLang="zh-CN" sz="2600" b="1" dirty="0">
              <a:solidFill>
                <a:srgbClr val="FF0000"/>
              </a:solidFill>
              <a:latin typeface="Times New Roman" pitchFamily="18" charset="0"/>
              <a:ea typeface="黑体" pitchFamily="49" charset="-122"/>
              <a:cs typeface="Times New Roman" pitchFamily="18" charset="0"/>
            </a:endParaRPr>
          </a:p>
        </p:txBody>
      </p:sp>
      <p:sp>
        <p:nvSpPr>
          <p:cNvPr id="16" name="TextBox 32"/>
          <p:cNvSpPr txBox="1">
            <a:spLocks noChangeArrowheads="1"/>
          </p:cNvSpPr>
          <p:nvPr/>
        </p:nvSpPr>
        <p:spPr bwMode="auto">
          <a:xfrm>
            <a:off x="4716016" y="1772816"/>
            <a:ext cx="388843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spcBef>
                <a:spcPts val="1200"/>
              </a:spcBef>
            </a:pPr>
            <a:r>
              <a:rPr lang="zh-CN" altLang="en-US" b="1" dirty="0" smtClean="0">
                <a:latin typeface="黑体" pitchFamily="49" charset="-122"/>
                <a:ea typeface="黑体" pitchFamily="49" charset="-122"/>
                <a:cs typeface="Times New Roman" pitchFamily="18" charset="0"/>
              </a:rPr>
              <a:t>更</a:t>
            </a:r>
            <a:r>
              <a:rPr lang="zh-CN" altLang="en-US" b="1" dirty="0">
                <a:latin typeface="黑体" pitchFamily="49" charset="-122"/>
                <a:ea typeface="黑体" pitchFamily="49" charset="-122"/>
                <a:cs typeface="Times New Roman" pitchFamily="18" charset="0"/>
              </a:rPr>
              <a:t>强调包括</a:t>
            </a:r>
            <a:r>
              <a:rPr lang="zh-CN" altLang="en-US" b="1" dirty="0" smtClean="0">
                <a:latin typeface="黑体" pitchFamily="49" charset="-122"/>
                <a:ea typeface="黑体" pitchFamily="49" charset="-122"/>
                <a:cs typeface="Times New Roman" pitchFamily="18" charset="0"/>
              </a:rPr>
              <a:t>审计署在内</a:t>
            </a:r>
            <a:r>
              <a:rPr lang="zh-CN" altLang="en-US" b="1" dirty="0">
                <a:latin typeface="黑体" pitchFamily="49" charset="-122"/>
                <a:ea typeface="黑体" pitchFamily="49" charset="-122"/>
                <a:cs typeface="Times New Roman" pitchFamily="18" charset="0"/>
              </a:rPr>
              <a:t>的各级政府审计</a:t>
            </a:r>
            <a:r>
              <a:rPr lang="zh-CN" altLang="en-US" b="1" dirty="0" smtClean="0">
                <a:latin typeface="黑体" pitchFamily="49" charset="-122"/>
                <a:ea typeface="黑体" pitchFamily="49" charset="-122"/>
                <a:cs typeface="Times New Roman" pitchFamily="18" charset="0"/>
              </a:rPr>
              <a:t>机关</a:t>
            </a:r>
            <a:r>
              <a:rPr lang="zh-CN" altLang="en-US" b="1" dirty="0">
                <a:latin typeface="黑体" pitchFamily="49" charset="-122"/>
                <a:ea typeface="黑体" pitchFamily="49" charset="-122"/>
                <a:cs typeface="Times New Roman" pitchFamily="18" charset="0"/>
              </a:rPr>
              <a:t>；</a:t>
            </a:r>
            <a:endParaRPr lang="en-US" altLang="zh-CN" b="1" dirty="0" smtClean="0">
              <a:latin typeface="黑体" pitchFamily="49" charset="-122"/>
              <a:ea typeface="黑体" pitchFamily="49" charset="-122"/>
              <a:cs typeface="Times New Roman" pitchFamily="18" charset="0"/>
            </a:endParaRPr>
          </a:p>
          <a:p>
            <a:r>
              <a:rPr lang="en-US" altLang="zh-CN" b="1" dirty="0" smtClean="0">
                <a:latin typeface="Times New Roman" panose="02020603050405020304" pitchFamily="18" charset="0"/>
                <a:cs typeface="Times New Roman" panose="02020603050405020304" pitchFamily="18" charset="0"/>
              </a:rPr>
              <a:t>Main emphasis on economic auditing</a:t>
            </a:r>
          </a:p>
          <a:p>
            <a:r>
              <a:rPr lang="zh-CN" altLang="en-US" b="1" dirty="0" smtClean="0">
                <a:latin typeface="Times New Roman" panose="02020603050405020304" pitchFamily="18" charset="0"/>
                <a:ea typeface="黑体" pitchFamily="49" charset="-122"/>
                <a:cs typeface="Times New Roman" panose="02020603050405020304" pitchFamily="18" charset="0"/>
              </a:rPr>
              <a:t>狭义环境审计范围，主要为资金审计，环境绩效审计开展不足</a:t>
            </a:r>
            <a:r>
              <a:rPr lang="zh-CN" altLang="en-US" b="1" dirty="0">
                <a:latin typeface="Times New Roman" panose="02020603050405020304" pitchFamily="18" charset="0"/>
                <a:ea typeface="黑体" pitchFamily="49" charset="-122"/>
                <a:cs typeface="Times New Roman" panose="02020603050405020304" pitchFamily="18" charset="0"/>
              </a:rPr>
              <a:t>；</a:t>
            </a:r>
            <a:endParaRPr lang="en-US" altLang="zh-CN" b="1" dirty="0" smtClean="0">
              <a:latin typeface="Times New Roman" panose="02020603050405020304" pitchFamily="18" charset="0"/>
              <a:ea typeface="黑体" pitchFamily="49" charset="-122"/>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EA does not focus on performance audits.</a:t>
            </a:r>
          </a:p>
          <a:p>
            <a:r>
              <a:rPr lang="zh-CN" altLang="en-US" b="1" dirty="0" smtClean="0">
                <a:latin typeface="Times New Roman" panose="02020603050405020304" pitchFamily="18" charset="0"/>
                <a:ea typeface="黑体" pitchFamily="49" charset="-122"/>
                <a:cs typeface="Times New Roman" panose="02020603050405020304" pitchFamily="18" charset="0"/>
              </a:rPr>
              <a:t>环境审计内容单一、法规依据不足、标准规范不统一。</a:t>
            </a:r>
            <a:endParaRPr lang="en-US" altLang="zh-CN" b="1" dirty="0" smtClean="0">
              <a:latin typeface="Times New Roman" panose="02020603050405020304" pitchFamily="18" charset="0"/>
              <a:ea typeface="黑体" pitchFamily="49" charset="-122"/>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Weak audit teams and institutions, narrow audit scope</a:t>
            </a:r>
            <a:endParaRPr lang="en-US" altLang="zh-CN" b="1" dirty="0">
              <a:latin typeface="Times New Roman" panose="02020603050405020304" pitchFamily="18" charset="0"/>
              <a:ea typeface="黑体" pitchFamily="49" charset="-122"/>
              <a:cs typeface="Times New Roman" panose="02020603050405020304" pitchFamily="18" charset="0"/>
            </a:endParaRPr>
          </a:p>
        </p:txBody>
      </p:sp>
      <p:sp>
        <p:nvSpPr>
          <p:cNvPr id="17" name="Text Box 15"/>
          <p:cNvSpPr txBox="1">
            <a:spLocks noChangeArrowheads="1"/>
          </p:cNvSpPr>
          <p:nvPr/>
        </p:nvSpPr>
        <p:spPr bwMode="auto">
          <a:xfrm>
            <a:off x="755576" y="1163878"/>
            <a:ext cx="3456448" cy="43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272" tIns="40636" rIns="81272" bIns="40636">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300" b="1" dirty="0" smtClean="0">
                <a:solidFill>
                  <a:srgbClr val="C00000"/>
                </a:solidFill>
                <a:latin typeface="微软雅黑" pitchFamily="34" charset="-122"/>
                <a:ea typeface="微软雅黑" pitchFamily="34" charset="-122"/>
              </a:rPr>
              <a:t>国外 </a:t>
            </a:r>
            <a:r>
              <a:rPr lang="en-US" altLang="zh-CN" sz="2300" b="1" dirty="0" smtClean="0">
                <a:solidFill>
                  <a:srgbClr val="C00000"/>
                </a:solidFill>
                <a:latin typeface="微软雅黑" pitchFamily="34" charset="-122"/>
                <a:ea typeface="微软雅黑" pitchFamily="34" charset="-122"/>
              </a:rPr>
              <a:t>International</a:t>
            </a:r>
            <a:endParaRPr lang="zh-CN" altLang="en-US" sz="2300" b="1" dirty="0">
              <a:solidFill>
                <a:srgbClr val="C00000"/>
              </a:solidFill>
              <a:latin typeface="微软雅黑" pitchFamily="34" charset="-122"/>
              <a:ea typeface="微软雅黑" pitchFamily="34" charset="-122"/>
            </a:endParaRPr>
          </a:p>
        </p:txBody>
      </p:sp>
      <p:sp>
        <p:nvSpPr>
          <p:cNvPr id="18" name="Text Box 10"/>
          <p:cNvSpPr txBox="1">
            <a:spLocks noChangeArrowheads="1"/>
          </p:cNvSpPr>
          <p:nvPr/>
        </p:nvSpPr>
        <p:spPr bwMode="auto">
          <a:xfrm>
            <a:off x="5292080" y="1192791"/>
            <a:ext cx="2664295" cy="43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272" tIns="40636" rIns="81272" bIns="40636">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algn="ctr" eaLnBrk="1" hangingPunct="1"/>
            <a:r>
              <a:rPr lang="zh-CN" altLang="en-US" sz="2300" b="1" dirty="0" smtClean="0">
                <a:solidFill>
                  <a:srgbClr val="C00000"/>
                </a:solidFill>
                <a:latin typeface="微软雅黑" pitchFamily="34" charset="-122"/>
                <a:ea typeface="微软雅黑" pitchFamily="34" charset="-122"/>
              </a:rPr>
              <a:t>中国 </a:t>
            </a:r>
            <a:r>
              <a:rPr lang="en-US" altLang="zh-CN" sz="2300" b="1" dirty="0" smtClean="0">
                <a:solidFill>
                  <a:srgbClr val="C00000"/>
                </a:solidFill>
                <a:latin typeface="微软雅黑" pitchFamily="34" charset="-122"/>
                <a:ea typeface="微软雅黑" pitchFamily="34" charset="-122"/>
              </a:rPr>
              <a:t>China</a:t>
            </a:r>
            <a:endParaRPr lang="zh-CN" altLang="en-US" sz="2300"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25283853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txBox="1">
            <a:spLocks noChangeArrowheads="1"/>
          </p:cNvSpPr>
          <p:nvPr/>
        </p:nvSpPr>
        <p:spPr bwMode="auto">
          <a:xfrm>
            <a:off x="0" y="2564904"/>
            <a:ext cx="9036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4400" b="1" dirty="0" smtClean="0">
                <a:solidFill>
                  <a:srgbClr val="FF0000"/>
                </a:solidFill>
                <a:latin typeface="Arial" pitchFamily="34" charset="0"/>
                <a:ea typeface="华文新魏" pitchFamily="2" charset="-122"/>
                <a:cs typeface="Arial" pitchFamily="34" charset="0"/>
              </a:rPr>
              <a:t>政府</a:t>
            </a:r>
            <a:r>
              <a:rPr lang="zh-CN" altLang="en-US" sz="4400" b="1" dirty="0">
                <a:solidFill>
                  <a:srgbClr val="FF0000"/>
                </a:solidFill>
                <a:latin typeface="Arial" pitchFamily="34" charset="0"/>
                <a:ea typeface="华文新魏" pitchFamily="2" charset="-122"/>
                <a:cs typeface="Arial" pitchFamily="34" charset="0"/>
              </a:rPr>
              <a:t>环境审计制度框架设计</a:t>
            </a:r>
          </a:p>
          <a:p>
            <a:pPr algn="ctr" eaLnBrk="1" hangingPunct="1">
              <a:spcBef>
                <a:spcPct val="20000"/>
              </a:spcBef>
            </a:pPr>
            <a:r>
              <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rPr>
              <a:t>Designing and </a:t>
            </a:r>
            <a:r>
              <a:rPr lang="en-US" altLang="zh-CN" sz="4000" b="1" dirty="0" smtClean="0">
                <a:solidFill>
                  <a:srgbClr val="FF0000"/>
                </a:solidFill>
                <a:latin typeface="Times New Roman" panose="02020603050405020304" pitchFamily="18" charset="0"/>
                <a:ea typeface="华文新魏" pitchFamily="2" charset="-122"/>
                <a:cs typeface="Times New Roman" panose="02020603050405020304" pitchFamily="18" charset="0"/>
              </a:rPr>
              <a:t>Implementing Strengthened </a:t>
            </a:r>
            <a:r>
              <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rPr>
              <a:t>EA </a:t>
            </a:r>
            <a:r>
              <a:rPr lang="en-US" altLang="zh-CN" sz="4000" b="1" dirty="0" smtClean="0">
                <a:solidFill>
                  <a:srgbClr val="FF0000"/>
                </a:solidFill>
                <a:latin typeface="Times New Roman" panose="02020603050405020304" pitchFamily="18" charset="0"/>
                <a:ea typeface="华文新魏" pitchFamily="2" charset="-122"/>
                <a:cs typeface="Times New Roman" panose="02020603050405020304" pitchFamily="18" charset="0"/>
              </a:rPr>
              <a:t>Systems</a:t>
            </a:r>
            <a:endPar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endParaRPr>
          </a:p>
        </p:txBody>
      </p:sp>
      <p:sp>
        <p:nvSpPr>
          <p:cNvPr id="3" name="文本占位符 4"/>
          <p:cNvSpPr txBox="1">
            <a:spLocks noChangeArrowheads="1"/>
          </p:cNvSpPr>
          <p:nvPr/>
        </p:nvSpPr>
        <p:spPr bwMode="auto">
          <a:xfrm>
            <a:off x="-252536" y="1535832"/>
            <a:ext cx="972108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4000" b="1" dirty="0" smtClean="0">
                <a:solidFill>
                  <a:srgbClr val="7F7F7F"/>
                </a:solidFill>
                <a:latin typeface="微软雅黑" pitchFamily="34" charset="-122"/>
                <a:ea typeface="微软雅黑" pitchFamily="34" charset="-122"/>
              </a:rPr>
              <a:t>第三部分 </a:t>
            </a:r>
            <a:r>
              <a:rPr lang="en-US" altLang="zh-CN" sz="4000" b="1" dirty="0">
                <a:solidFill>
                  <a:srgbClr val="7F7F7F"/>
                </a:solidFill>
                <a:ea typeface="微软雅黑" pitchFamily="34" charset="-122"/>
                <a:cs typeface="Arial" pitchFamily="34" charset="0"/>
              </a:rPr>
              <a:t>Part </a:t>
            </a:r>
            <a:r>
              <a:rPr lang="en-US" altLang="zh-CN" sz="4000" b="1" dirty="0" smtClean="0">
                <a:solidFill>
                  <a:srgbClr val="7F7F7F"/>
                </a:solidFill>
                <a:ea typeface="微软雅黑" pitchFamily="34" charset="-122"/>
                <a:cs typeface="Arial" pitchFamily="34" charset="0"/>
              </a:rPr>
              <a:t>3</a:t>
            </a:r>
            <a:endParaRPr lang="zh-CN" altLang="en-US" sz="4000" b="1" dirty="0">
              <a:solidFill>
                <a:srgbClr val="7F7F7F"/>
              </a:solidFill>
              <a:ea typeface="微软雅黑" pitchFamily="34" charset="-122"/>
              <a:cs typeface="Arial" pitchFamily="34" charset="0"/>
            </a:endParaRPr>
          </a:p>
        </p:txBody>
      </p:sp>
    </p:spTree>
    <p:extLst>
      <p:ext uri="{BB962C8B-B14F-4D97-AF65-F5344CB8AC3E}">
        <p14:creationId xmlns:p14="http://schemas.microsoft.com/office/powerpoint/2010/main" val="33853010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4"/>
          <p:cNvSpPr>
            <a:spLocks noGrp="1"/>
          </p:cNvSpPr>
          <p:nvPr>
            <p:ph type="title" idx="4294967295"/>
          </p:nvPr>
        </p:nvSpPr>
        <p:spPr bwMode="auto">
          <a:xfrm>
            <a:off x="539552" y="332656"/>
            <a:ext cx="7776864" cy="93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7813">
              <a:spcBef>
                <a:spcPts val="0"/>
              </a:spcBef>
              <a:defRPr/>
            </a:pPr>
            <a:r>
              <a:rPr lang="zh-CN" altLang="en-US" sz="3200" b="1" dirty="0">
                <a:solidFill>
                  <a:srgbClr val="FF0000"/>
                </a:solidFill>
                <a:latin typeface="Times New Roman" pitchFamily="18" charset="0"/>
                <a:ea typeface="黑体" pitchFamily="49" charset="-122"/>
                <a:cs typeface="Times New Roman" pitchFamily="18" charset="0"/>
              </a:rPr>
              <a:t>目标与依据    </a:t>
            </a:r>
            <a:r>
              <a:rPr lang="zh-CN" altLang="en-US" sz="3200" b="1" dirty="0" smtClean="0">
                <a:solidFill>
                  <a:srgbClr val="FF0000"/>
                </a:solidFill>
                <a:latin typeface="Times New Roman" pitchFamily="18" charset="0"/>
                <a:ea typeface="黑体" pitchFamily="49" charset="-122"/>
                <a:cs typeface="Times New Roman" pitchFamily="18" charset="0"/>
              </a:rPr>
              <a:t> </a:t>
            </a:r>
            <a:r>
              <a:rPr lang="en-US" altLang="zh-CN" sz="3200" b="1" dirty="0" smtClean="0">
                <a:solidFill>
                  <a:srgbClr val="FF0000"/>
                </a:solidFill>
                <a:latin typeface="Times New Roman" pitchFamily="18" charset="0"/>
                <a:ea typeface="黑体" pitchFamily="49" charset="-122"/>
                <a:cs typeface="Times New Roman" pitchFamily="18" charset="0"/>
              </a:rPr>
              <a:t>Target and Basis for EA</a:t>
            </a:r>
            <a:endParaRPr lang="zh-CN" altLang="en-US" sz="3200" b="1" dirty="0">
              <a:solidFill>
                <a:srgbClr val="FF0000"/>
              </a:solidFill>
              <a:latin typeface="Times New Roman" pitchFamily="18" charset="0"/>
              <a:ea typeface="黑体" pitchFamily="49" charset="-122"/>
              <a:cs typeface="Times New Roman" pitchFamily="18" charset="0"/>
            </a:endParaRPr>
          </a:p>
        </p:txBody>
      </p:sp>
      <p:sp>
        <p:nvSpPr>
          <p:cNvPr id="18436" name="矩形 18"/>
          <p:cNvSpPr>
            <a:spLocks noChangeArrowheads="1"/>
          </p:cNvSpPr>
          <p:nvPr/>
        </p:nvSpPr>
        <p:spPr bwMode="auto">
          <a:xfrm>
            <a:off x="2411487" y="1772816"/>
            <a:ext cx="46807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确保受托环境责任合法合规履行</a:t>
            </a:r>
            <a:endParaRPr lang="zh-CN" altLang="en-US" sz="2400" b="1" dirty="0" smtClean="0">
              <a:latin typeface="微软雅黑" pitchFamily="34" charset="-122"/>
              <a:ea typeface="微软雅黑" pitchFamily="34" charset="-122"/>
            </a:endParaRPr>
          </a:p>
          <a:p>
            <a:pPr eaLnBrk="1" hangingPunct="1"/>
            <a:r>
              <a:rPr lang="en-US" altLang="zh-CN" b="1" dirty="0">
                <a:ea typeface="微软雅黑" pitchFamily="34" charset="-122"/>
                <a:cs typeface="Arial" pitchFamily="34" charset="0"/>
              </a:rPr>
              <a:t>C</a:t>
            </a:r>
            <a:r>
              <a:rPr lang="en-US" altLang="zh-CN" b="1" dirty="0" smtClean="0">
                <a:ea typeface="微软雅黑" pitchFamily="34" charset="-122"/>
                <a:cs typeface="Arial" pitchFamily="34" charset="0"/>
              </a:rPr>
              <a:t>ompliance </a:t>
            </a:r>
            <a:r>
              <a:rPr lang="en-US" altLang="zh-CN" b="1" dirty="0">
                <a:ea typeface="微软雅黑" pitchFamily="34" charset="-122"/>
                <a:cs typeface="Arial" pitchFamily="34" charset="0"/>
              </a:rPr>
              <a:t>with environmental</a:t>
            </a:r>
            <a:r>
              <a:rPr lang="en-US" altLang="zh-CN" b="1" dirty="0" smtClean="0">
                <a:ea typeface="微软雅黑" pitchFamily="34" charset="-122"/>
                <a:cs typeface="Arial" pitchFamily="34" charset="0"/>
              </a:rPr>
              <a:t> laws, policies and regulations</a:t>
            </a:r>
            <a:endParaRPr lang="zh-CN" altLang="en-US" dirty="0">
              <a:cs typeface="Arial" pitchFamily="34" charset="0"/>
            </a:endParaRPr>
          </a:p>
        </p:txBody>
      </p:sp>
      <p:sp>
        <p:nvSpPr>
          <p:cNvPr id="18437" name="矩形 19"/>
          <p:cNvSpPr>
            <a:spLocks noChangeArrowheads="1"/>
          </p:cNvSpPr>
          <p:nvPr/>
        </p:nvSpPr>
        <p:spPr bwMode="auto">
          <a:xfrm>
            <a:off x="2411487" y="2996952"/>
            <a:ext cx="38166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smtClean="0">
                <a:latin typeface="微软雅黑" pitchFamily="34" charset="-122"/>
                <a:ea typeface="微软雅黑" pitchFamily="34" charset="-122"/>
              </a:rPr>
              <a:t>优化和改善政府环境决策</a:t>
            </a:r>
            <a:endParaRPr lang="en-US" altLang="zh-CN" sz="2400" b="1" dirty="0" smtClean="0">
              <a:latin typeface="微软雅黑" pitchFamily="34" charset="-122"/>
              <a:ea typeface="微软雅黑" pitchFamily="34" charset="-122"/>
            </a:endParaRPr>
          </a:p>
          <a:p>
            <a:pPr eaLnBrk="1" hangingPunct="1"/>
            <a:r>
              <a:rPr lang="en-US" altLang="zh-CN" b="1" dirty="0" smtClean="0">
                <a:ea typeface="微软雅黑" pitchFamily="34" charset="-122"/>
                <a:cs typeface="Arial" pitchFamily="34" charset="0"/>
              </a:rPr>
              <a:t>Improved </a:t>
            </a:r>
            <a:r>
              <a:rPr lang="en-US" altLang="zh-CN" b="1" dirty="0">
                <a:ea typeface="微软雅黑" pitchFamily="34" charset="-122"/>
                <a:cs typeface="Arial" pitchFamily="34" charset="0"/>
              </a:rPr>
              <a:t>government</a:t>
            </a:r>
            <a:r>
              <a:rPr lang="en-US" altLang="zh-CN" b="1" dirty="0" smtClean="0">
                <a:ea typeface="微软雅黑" pitchFamily="34" charset="-122"/>
                <a:cs typeface="Arial" pitchFamily="34" charset="0"/>
              </a:rPr>
              <a:t> environmental </a:t>
            </a:r>
            <a:r>
              <a:rPr lang="en-US" altLang="zh-CN" b="1" dirty="0">
                <a:ea typeface="微软雅黑" pitchFamily="34" charset="-122"/>
                <a:cs typeface="Arial" pitchFamily="34" charset="0"/>
              </a:rPr>
              <a:t>decision-making</a:t>
            </a:r>
            <a:endParaRPr lang="zh-CN" altLang="en-US" b="1" dirty="0">
              <a:ea typeface="微软雅黑" pitchFamily="34" charset="-122"/>
              <a:cs typeface="Arial" pitchFamily="34" charset="0"/>
            </a:endParaRPr>
          </a:p>
        </p:txBody>
      </p:sp>
      <p:sp>
        <p:nvSpPr>
          <p:cNvPr id="18438" name="矩形 20"/>
          <p:cNvSpPr>
            <a:spLocks noChangeArrowheads="1"/>
          </p:cNvSpPr>
          <p:nvPr/>
        </p:nvSpPr>
        <p:spPr bwMode="auto">
          <a:xfrm>
            <a:off x="2411487" y="4393779"/>
            <a:ext cx="36726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latin typeface="微软雅黑" pitchFamily="34" charset="-122"/>
                <a:ea typeface="微软雅黑" pitchFamily="34" charset="-122"/>
              </a:rPr>
              <a:t>推动环境保护和质量</a:t>
            </a:r>
            <a:r>
              <a:rPr lang="zh-CN" altLang="en-US" sz="2400" b="1" dirty="0" smtClean="0">
                <a:latin typeface="微软雅黑" pitchFamily="34" charset="-122"/>
                <a:ea typeface="微软雅黑" pitchFamily="34" charset="-122"/>
              </a:rPr>
              <a:t>改善</a:t>
            </a:r>
            <a:endParaRPr lang="en-US" altLang="zh-CN" sz="2400" b="1" dirty="0" smtClean="0">
              <a:latin typeface="微软雅黑" pitchFamily="34" charset="-122"/>
              <a:ea typeface="微软雅黑" pitchFamily="34" charset="-122"/>
            </a:endParaRPr>
          </a:p>
          <a:p>
            <a:pPr eaLnBrk="1" hangingPunct="1"/>
            <a:r>
              <a:rPr lang="en-US" altLang="zh-CN" b="1" dirty="0" smtClean="0">
                <a:ea typeface="微软雅黑" pitchFamily="34" charset="-122"/>
                <a:cs typeface="Arial" pitchFamily="34" charset="0"/>
              </a:rPr>
              <a:t>Improved </a:t>
            </a:r>
            <a:r>
              <a:rPr lang="en-US" altLang="zh-CN" b="1" dirty="0">
                <a:ea typeface="微软雅黑" pitchFamily="34" charset="-122"/>
                <a:cs typeface="Arial" pitchFamily="34" charset="0"/>
              </a:rPr>
              <a:t>environmental quality and </a:t>
            </a:r>
            <a:r>
              <a:rPr lang="en-US" altLang="zh-CN" b="1" dirty="0" smtClean="0">
                <a:ea typeface="微软雅黑" pitchFamily="34" charset="-122"/>
                <a:cs typeface="Arial" pitchFamily="34" charset="0"/>
              </a:rPr>
              <a:t>sustainability</a:t>
            </a:r>
            <a:endParaRPr lang="zh-CN" altLang="en-US" b="1" dirty="0">
              <a:ea typeface="微软雅黑" pitchFamily="34" charset="-122"/>
              <a:cs typeface="Arial" pitchFamily="34" charset="0"/>
            </a:endParaRPr>
          </a:p>
        </p:txBody>
      </p:sp>
      <p:graphicFrame>
        <p:nvGraphicFramePr>
          <p:cNvPr id="2" name="图示 1"/>
          <p:cNvGraphicFramePr/>
          <p:nvPr>
            <p:extLst>
              <p:ext uri="{D42A27DB-BD31-4B8C-83A1-F6EECF244321}">
                <p14:modId xmlns:p14="http://schemas.microsoft.com/office/powerpoint/2010/main" val="1049098005"/>
              </p:ext>
            </p:extLst>
          </p:nvPr>
        </p:nvGraphicFramePr>
        <p:xfrm>
          <a:off x="4308648" y="16732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 Same Side Corner Rectangle 89"/>
          <p:cNvSpPr/>
          <p:nvPr/>
        </p:nvSpPr>
        <p:spPr>
          <a:xfrm>
            <a:off x="803200" y="2923927"/>
            <a:ext cx="1600200" cy="1100156"/>
          </a:xfrm>
          <a:prstGeom prst="round2SameRect">
            <a:avLst>
              <a:gd name="adj1" fmla="val 27778"/>
              <a:gd name="adj2" fmla="val 0"/>
            </a:avLst>
          </a:prstGeom>
          <a:solidFill>
            <a:srgbClr val="336600"/>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1" i="0" u="none" strike="noStrike" kern="0" cap="none" spc="0" normalizeH="0" baseline="0" noProof="0">
              <a:ln>
                <a:noFill/>
              </a:ln>
              <a:solidFill>
                <a:srgbClr val="FFFFFF"/>
              </a:solidFill>
              <a:effectLst/>
              <a:uLnTx/>
              <a:uFillTx/>
              <a:latin typeface="Arial Narrow" pitchFamily="34" charset="0"/>
            </a:endParaRPr>
          </a:p>
        </p:txBody>
      </p:sp>
      <p:pic>
        <p:nvPicPr>
          <p:cNvPr id="11"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777" y="3180835"/>
            <a:ext cx="125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 Same Side Corner Rectangle 83"/>
          <p:cNvSpPr/>
          <p:nvPr/>
        </p:nvSpPr>
        <p:spPr>
          <a:xfrm>
            <a:off x="801726" y="1576759"/>
            <a:ext cx="1600200" cy="1100138"/>
          </a:xfrm>
          <a:prstGeom prst="round2SameRect">
            <a:avLst>
              <a:gd name="adj1" fmla="val 27778"/>
              <a:gd name="adj2" fmla="val 0"/>
            </a:avLst>
          </a:prstGeom>
          <a:solidFill>
            <a:srgbClr val="973444"/>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1" i="0" u="none" strike="noStrike" kern="0" cap="none" spc="0" normalizeH="0" baseline="0" noProof="0" smtClean="0">
              <a:ln>
                <a:noFill/>
              </a:ln>
              <a:solidFill>
                <a:srgbClr val="FFFFFF"/>
              </a:solidFill>
              <a:effectLst/>
              <a:uLnTx/>
              <a:uFillTx/>
              <a:latin typeface="Arial Narrow" pitchFamily="34" charset="0"/>
            </a:endParaRPr>
          </a:p>
        </p:txBody>
      </p:sp>
      <p:sp>
        <p:nvSpPr>
          <p:cNvPr id="13" name="Round Same Side Corner Rectangle 83"/>
          <p:cNvSpPr/>
          <p:nvPr/>
        </p:nvSpPr>
        <p:spPr>
          <a:xfrm>
            <a:off x="811287" y="4333172"/>
            <a:ext cx="1600200" cy="1100138"/>
          </a:xfrm>
          <a:prstGeom prst="round2SameRect">
            <a:avLst>
              <a:gd name="adj1" fmla="val 27778"/>
              <a:gd name="adj2" fmla="val 0"/>
            </a:avLst>
          </a:prstGeom>
          <a:solidFill>
            <a:srgbClr val="0070C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1" i="0" u="none" strike="noStrike" kern="0" cap="none" spc="0" normalizeH="0" baseline="0" noProof="0" smtClean="0">
              <a:ln>
                <a:noFill/>
              </a:ln>
              <a:solidFill>
                <a:srgbClr val="FFFFFF"/>
              </a:solidFill>
              <a:effectLst/>
              <a:uLnTx/>
              <a:uFillTx/>
              <a:latin typeface="Arial Narrow" pitchFamily="34" charset="0"/>
            </a:endParaRPr>
          </a:p>
        </p:txBody>
      </p:sp>
      <p:grpSp>
        <p:nvGrpSpPr>
          <p:cNvPr id="14" name="组合 13"/>
          <p:cNvGrpSpPr/>
          <p:nvPr/>
        </p:nvGrpSpPr>
        <p:grpSpPr>
          <a:xfrm>
            <a:off x="1035777" y="1710558"/>
            <a:ext cx="1126803" cy="925513"/>
            <a:chOff x="3764562" y="1305640"/>
            <a:chExt cx="1126803" cy="925513"/>
          </a:xfrm>
        </p:grpSpPr>
        <p:pic>
          <p:nvPicPr>
            <p:cNvPr id="15" name="Picture 1"/>
            <p:cNvPicPr>
              <a:picLocks noChangeAspect="1"/>
            </p:cNvPicPr>
            <p:nvPr/>
          </p:nvPicPr>
          <p:blipFill>
            <a:blip r:embed="rId9" cstate="print">
              <a:extLst>
                <a:ext uri="{28A0092B-C50C-407E-A947-70E740481C1C}">
                  <a14:useLocalDpi xmlns:a14="http://schemas.microsoft.com/office/drawing/2010/main" val="0"/>
                </a:ext>
              </a:extLst>
            </a:blip>
            <a:srcRect r="48164"/>
            <a:stretch>
              <a:fillRect/>
            </a:stretch>
          </p:blipFill>
          <p:spPr bwMode="auto">
            <a:xfrm>
              <a:off x="3764562" y="1305640"/>
              <a:ext cx="575209"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9" cstate="print">
              <a:extLst>
                <a:ext uri="{28A0092B-C50C-407E-A947-70E740481C1C}">
                  <a14:useLocalDpi xmlns:a14="http://schemas.microsoft.com/office/drawing/2010/main" val="0"/>
                </a:ext>
              </a:extLst>
            </a:blip>
            <a:srcRect r="48566"/>
            <a:stretch>
              <a:fillRect/>
            </a:stretch>
          </p:blipFill>
          <p:spPr bwMode="auto">
            <a:xfrm flipH="1">
              <a:off x="4325259" y="1311085"/>
              <a:ext cx="566106" cy="9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云形 2"/>
          <p:cNvSpPr/>
          <p:nvPr/>
        </p:nvSpPr>
        <p:spPr>
          <a:xfrm>
            <a:off x="1035777" y="4581129"/>
            <a:ext cx="1126802" cy="660244"/>
          </a:xfrm>
          <a:prstGeom prst="cloud">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68840644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237312"/>
            <a:ext cx="9144000" cy="6206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矩形 2"/>
          <p:cNvSpPr/>
          <p:nvPr/>
        </p:nvSpPr>
        <p:spPr>
          <a:xfrm>
            <a:off x="755576" y="239839"/>
            <a:ext cx="7337560" cy="584775"/>
          </a:xfrm>
          <a:prstGeom prst="rect">
            <a:avLst/>
          </a:prstGeom>
        </p:spPr>
        <p:txBody>
          <a:bodyPr wrap="square">
            <a:spAutoFit/>
          </a:bodyPr>
          <a:lstStyle/>
          <a:p>
            <a:pPr indent="277813" algn="ctr">
              <a:spcBef>
                <a:spcPts val="0"/>
              </a:spcBef>
              <a:defRPr/>
            </a:pPr>
            <a:r>
              <a:rPr lang="zh-CN" altLang="en-US" sz="3200" b="1" dirty="0">
                <a:solidFill>
                  <a:srgbClr val="FF0000"/>
                </a:solidFill>
                <a:latin typeface="Times New Roman" pitchFamily="18" charset="0"/>
                <a:ea typeface="黑体" pitchFamily="49" charset="-122"/>
                <a:cs typeface="Times New Roman" pitchFamily="18" charset="0"/>
              </a:rPr>
              <a:t>审计主体和</a:t>
            </a:r>
            <a:r>
              <a:rPr lang="zh-CN" altLang="en-US" sz="3200" b="1" dirty="0" smtClean="0">
                <a:solidFill>
                  <a:srgbClr val="FF0000"/>
                </a:solidFill>
                <a:latin typeface="Times New Roman" pitchFamily="18" charset="0"/>
                <a:ea typeface="黑体" pitchFamily="49" charset="-122"/>
                <a:cs typeface="Times New Roman" pitchFamily="18" charset="0"/>
              </a:rPr>
              <a:t>对象  </a:t>
            </a:r>
            <a:r>
              <a:rPr lang="en-US" altLang="zh-CN" sz="3200" b="1" dirty="0" smtClean="0">
                <a:solidFill>
                  <a:srgbClr val="FF0000"/>
                </a:solidFill>
                <a:latin typeface="Times New Roman" pitchFamily="18" charset="0"/>
                <a:ea typeface="黑体" pitchFamily="49" charset="-122"/>
                <a:cs typeface="Times New Roman" pitchFamily="18" charset="0"/>
              </a:rPr>
              <a:t>Main </a:t>
            </a:r>
            <a:r>
              <a:rPr lang="en-US" altLang="zh-CN" sz="3200" b="1" dirty="0">
                <a:solidFill>
                  <a:srgbClr val="FF0000"/>
                </a:solidFill>
                <a:latin typeface="Times New Roman" pitchFamily="18" charset="0"/>
                <a:ea typeface="黑体" pitchFamily="49" charset="-122"/>
                <a:cs typeface="Times New Roman" pitchFamily="18" charset="0"/>
              </a:rPr>
              <a:t>body and target</a:t>
            </a:r>
            <a:endParaRPr lang="zh-CN" altLang="en-US" sz="3200" b="1" dirty="0">
              <a:solidFill>
                <a:srgbClr val="FF0000"/>
              </a:solidFill>
              <a:latin typeface="Times New Roman" pitchFamily="18" charset="0"/>
              <a:ea typeface="黑体" pitchFamily="49" charset="-122"/>
              <a:cs typeface="Times New Roman" pitchFamily="18" charset="0"/>
            </a:endParaRPr>
          </a:p>
        </p:txBody>
      </p:sp>
      <p:sp>
        <p:nvSpPr>
          <p:cNvPr id="4" name="矩形 3"/>
          <p:cNvSpPr/>
          <p:nvPr/>
        </p:nvSpPr>
        <p:spPr>
          <a:xfrm>
            <a:off x="323528" y="992578"/>
            <a:ext cx="6660740" cy="2831544"/>
          </a:xfrm>
          <a:prstGeom prst="rect">
            <a:avLst/>
          </a:prstGeom>
        </p:spPr>
        <p:txBody>
          <a:bodyPr wrap="square">
            <a:spAutoFit/>
          </a:bodyPr>
          <a:lstStyle/>
          <a:p>
            <a:pPr eaLnBrk="1" hangingPunct="1">
              <a:lnSpc>
                <a:spcPct val="150000"/>
              </a:lnSpc>
            </a:pPr>
            <a:r>
              <a:rPr lang="zh-CN"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主体</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zh-CN"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专职</a:t>
            </a:r>
            <a:r>
              <a:rPr lang="zh-CN"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机构和</a:t>
            </a:r>
            <a:r>
              <a:rPr lang="zh-CN"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专业人员</a:t>
            </a:r>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pPr fontAlgn="ctr"/>
            <a:r>
              <a:rPr lang="en-US" altLang="zh-CN" sz="16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Audit institutions:</a:t>
            </a:r>
            <a:r>
              <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smtClean="0">
                <a:latin typeface="Arial" panose="020B0604020202020204" pitchFamily="34" charset="0"/>
                <a:ea typeface="微软雅黑" panose="020B0503020204020204" pitchFamily="34" charset="-122"/>
                <a:cs typeface="Arial" panose="020B0604020202020204" pitchFamily="34" charset="0"/>
              </a:rPr>
              <a:t>four possibilities</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pPr marL="503238" indent="-285750" fontAlgn="ctr">
              <a:buFont typeface="Wingdings" panose="05000000000000000000" pitchFamily="2" charset="2"/>
              <a:buChar char="l"/>
              <a:tabLst>
                <a:tab pos="508000" algn="l"/>
              </a:tabLst>
            </a:pPr>
            <a:r>
              <a:rPr lang="zh-CN" altLang="zh-CN" sz="1600" b="1" dirty="0" smtClean="0">
                <a:latin typeface="Arial" panose="020B0604020202020204" pitchFamily="34" charset="0"/>
                <a:ea typeface="微软雅黑" panose="020B0503020204020204" pitchFamily="34" charset="-122"/>
                <a:cs typeface="Arial" panose="020B0604020202020204" pitchFamily="34" charset="0"/>
              </a:rPr>
              <a:t>由</a:t>
            </a:r>
            <a:r>
              <a:rPr lang="zh-CN" altLang="zh-CN" sz="1600" b="1" dirty="0">
                <a:latin typeface="Arial" panose="020B0604020202020204" pitchFamily="34" charset="0"/>
                <a:ea typeface="微软雅黑" panose="020B0503020204020204" pitchFamily="34" charset="-122"/>
                <a:cs typeface="Arial" panose="020B0604020202020204" pitchFamily="34" charset="0"/>
              </a:rPr>
              <a:t>各级人民代表大会负责全国环境审计</a:t>
            </a:r>
            <a:r>
              <a:rPr lang="zh-CN" altLang="zh-CN" sz="1600" b="1" dirty="0" smtClean="0">
                <a:latin typeface="Arial" panose="020B0604020202020204" pitchFamily="34" charset="0"/>
                <a:ea typeface="微软雅黑" panose="020B0503020204020204" pitchFamily="34" charset="-122"/>
                <a:cs typeface="Arial" panose="020B0604020202020204" pitchFamily="34" charset="0"/>
              </a:rPr>
              <a:t>工作</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517525" fontAlgn="ctr">
              <a:tabLst>
                <a:tab pos="508000" algn="l"/>
              </a:tabLst>
            </a:pPr>
            <a:r>
              <a:rPr lang="en-US" altLang="zh-CN" sz="1600" dirty="0" smtClean="0">
                <a:latin typeface="Arial" panose="020B0604020202020204" pitchFamily="34" charset="0"/>
                <a:ea typeface="微软雅黑" panose="020B0503020204020204" pitchFamily="34" charset="-122"/>
                <a:cs typeface="Arial" panose="020B0604020202020204" pitchFamily="34" charset="0"/>
              </a:rPr>
              <a:t>People’s </a:t>
            </a:r>
            <a:r>
              <a:rPr lang="en-US" altLang="zh-CN" sz="1600" dirty="0">
                <a:latin typeface="Arial" panose="020B0604020202020204" pitchFamily="34" charset="0"/>
                <a:ea typeface="微软雅黑" panose="020B0503020204020204" pitchFamily="34" charset="-122"/>
                <a:cs typeface="Arial" panose="020B0604020202020204" pitchFamily="34" charset="0"/>
              </a:rPr>
              <a:t>Congress </a:t>
            </a:r>
            <a:endParaRPr lang="zh-CN" altLang="zh-CN" sz="1600" dirty="0">
              <a:latin typeface="Arial" panose="020B0604020202020204" pitchFamily="34" charset="0"/>
              <a:ea typeface="微软雅黑" panose="020B0503020204020204" pitchFamily="34" charset="-122"/>
              <a:cs typeface="Arial" panose="020B0604020202020204" pitchFamily="34" charset="0"/>
            </a:endParaRPr>
          </a:p>
          <a:p>
            <a:pPr marL="503238" indent="-285750" fontAlgn="ctr">
              <a:buFont typeface="Wingdings" panose="05000000000000000000" pitchFamily="2" charset="2"/>
              <a:buChar char="l"/>
              <a:tabLst>
                <a:tab pos="508000" algn="l"/>
              </a:tabLst>
            </a:pPr>
            <a:r>
              <a:rPr lang="zh-CN" altLang="zh-CN" sz="1600" b="1" dirty="0">
                <a:latin typeface="Arial" panose="020B0604020202020204" pitchFamily="34" charset="0"/>
                <a:ea typeface="微软雅黑" panose="020B0503020204020204" pitchFamily="34" charset="-122"/>
                <a:cs typeface="Arial" panose="020B0604020202020204" pitchFamily="34" charset="0"/>
              </a:rPr>
              <a:t>由审计机构负责政府环境审计</a:t>
            </a:r>
            <a:r>
              <a:rPr lang="zh-CN" altLang="zh-CN" sz="1600" b="1" dirty="0" smtClean="0">
                <a:latin typeface="Arial" panose="020B0604020202020204" pitchFamily="34" charset="0"/>
                <a:ea typeface="微软雅黑" panose="020B0503020204020204" pitchFamily="34" charset="-122"/>
                <a:cs typeface="Arial" panose="020B0604020202020204" pitchFamily="34" charset="0"/>
              </a:rPr>
              <a:t>工作</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217488" fontAlgn="ctr">
              <a:tabLst>
                <a:tab pos="508000" algn="l"/>
              </a:tabLst>
            </a:pPr>
            <a:r>
              <a:rPr lang="en-US" altLang="zh-CN" sz="1600" b="1" dirty="0">
                <a:latin typeface="Arial" panose="020B0604020202020204" pitchFamily="34" charset="0"/>
                <a:ea typeface="微软雅黑" panose="020B0503020204020204" pitchFamily="34" charset="-122"/>
                <a:cs typeface="Arial" panose="020B0604020202020204" pitchFamily="34" charset="0"/>
              </a:rPr>
              <a:t> </a:t>
            </a:r>
            <a:r>
              <a:rPr lang="en-US" altLang="zh-CN" sz="1600" b="1" dirty="0" smtClean="0">
                <a:latin typeface="Arial" panose="020B0604020202020204" pitchFamily="34" charset="0"/>
                <a:ea typeface="微软雅黑" panose="020B0503020204020204" pitchFamily="34" charset="-122"/>
                <a:cs typeface="Arial" panose="020B0604020202020204" pitchFamily="34" charset="0"/>
              </a:rPr>
              <a:t>    </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Audit </a:t>
            </a:r>
            <a:r>
              <a:rPr lang="en-US" altLang="zh-CN" sz="1600" dirty="0">
                <a:latin typeface="Arial" panose="020B0604020202020204" pitchFamily="34" charset="0"/>
                <a:ea typeface="微软雅黑" panose="020B0503020204020204" pitchFamily="34" charset="-122"/>
                <a:cs typeface="Arial" panose="020B0604020202020204" pitchFamily="34" charset="0"/>
              </a:rPr>
              <a:t>institutions</a:t>
            </a:r>
            <a:endParaRPr lang="zh-CN" altLang="zh-CN" sz="1600" dirty="0">
              <a:latin typeface="Arial" panose="020B0604020202020204" pitchFamily="34" charset="0"/>
              <a:ea typeface="微软雅黑" panose="020B0503020204020204" pitchFamily="34" charset="-122"/>
              <a:cs typeface="Arial" panose="020B0604020202020204" pitchFamily="34" charset="0"/>
            </a:endParaRPr>
          </a:p>
          <a:p>
            <a:pPr marL="503238" indent="-285750" fontAlgn="ctr">
              <a:buFont typeface="Wingdings" panose="05000000000000000000" pitchFamily="2" charset="2"/>
              <a:buChar char="l"/>
              <a:tabLst>
                <a:tab pos="508000" algn="l"/>
              </a:tabLst>
            </a:pPr>
            <a:r>
              <a:rPr lang="zh-CN" altLang="zh-CN" sz="1600" b="1" dirty="0">
                <a:latin typeface="Arial" panose="020B0604020202020204" pitchFamily="34" charset="0"/>
                <a:ea typeface="微软雅黑" panose="020B0503020204020204" pitchFamily="34" charset="-122"/>
                <a:cs typeface="Arial" panose="020B0604020202020204" pitchFamily="34" charset="0"/>
              </a:rPr>
              <a:t>由环境保护部门负责环境审计</a:t>
            </a:r>
            <a:r>
              <a:rPr lang="zh-CN" altLang="zh-CN" sz="1600" b="1" dirty="0" smtClean="0">
                <a:latin typeface="Arial" panose="020B0604020202020204" pitchFamily="34" charset="0"/>
                <a:ea typeface="微软雅黑" panose="020B0503020204020204" pitchFamily="34" charset="-122"/>
                <a:cs typeface="Arial" panose="020B0604020202020204" pitchFamily="34" charset="0"/>
              </a:rPr>
              <a:t>工作</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517525" fontAlgn="ctr">
              <a:tabLst>
                <a:tab pos="508000" algn="l"/>
              </a:tabLst>
            </a:pPr>
            <a:r>
              <a:rPr lang="en-US" altLang="zh-CN" sz="1600" dirty="0" smtClean="0">
                <a:latin typeface="Arial" panose="020B0604020202020204" pitchFamily="34" charset="0"/>
                <a:ea typeface="微软雅黑" panose="020B0503020204020204" pitchFamily="34" charset="-122"/>
                <a:cs typeface="Arial" panose="020B0604020202020204" pitchFamily="34" charset="0"/>
              </a:rPr>
              <a:t>Environmental </a:t>
            </a:r>
            <a:r>
              <a:rPr lang="en-US" altLang="zh-CN" sz="1600" dirty="0">
                <a:latin typeface="Arial" panose="020B0604020202020204" pitchFamily="34" charset="0"/>
                <a:ea typeface="微软雅黑" panose="020B0503020204020204" pitchFamily="34" charset="-122"/>
                <a:cs typeface="Arial" panose="020B0604020202020204" pitchFamily="34" charset="0"/>
              </a:rPr>
              <a:t>protection agencies</a:t>
            </a:r>
            <a:endParaRPr lang="zh-CN" altLang="zh-CN" sz="1600" dirty="0">
              <a:latin typeface="Arial" panose="020B0604020202020204" pitchFamily="34" charset="0"/>
              <a:ea typeface="微软雅黑" panose="020B0503020204020204" pitchFamily="34" charset="-122"/>
              <a:cs typeface="Arial" panose="020B0604020202020204" pitchFamily="34" charset="0"/>
            </a:endParaRPr>
          </a:p>
          <a:p>
            <a:pPr marL="503238" indent="-285750" fontAlgn="ctr">
              <a:buFont typeface="Wingdings" panose="05000000000000000000" pitchFamily="2" charset="2"/>
              <a:buChar char="l"/>
              <a:tabLst>
                <a:tab pos="508000" algn="l"/>
              </a:tabLst>
            </a:pPr>
            <a:r>
              <a:rPr lang="zh-CN" altLang="zh-CN" sz="1600" b="1" dirty="0">
                <a:latin typeface="Arial" panose="020B0604020202020204" pitchFamily="34" charset="0"/>
                <a:ea typeface="微软雅黑" panose="020B0503020204020204" pitchFamily="34" charset="-122"/>
                <a:cs typeface="Arial" panose="020B0604020202020204" pitchFamily="34" charset="0"/>
              </a:rPr>
              <a:t>由审计机构和环境保护部门联合</a:t>
            </a:r>
            <a:r>
              <a:rPr lang="zh-CN" altLang="zh-CN" sz="1600" b="1" dirty="0" smtClean="0">
                <a:latin typeface="Arial" panose="020B0604020202020204" pitchFamily="34" charset="0"/>
                <a:ea typeface="微软雅黑" panose="020B0503020204020204" pitchFamily="34" charset="-122"/>
                <a:cs typeface="Arial" panose="020B0604020202020204" pitchFamily="34" charset="0"/>
              </a:rPr>
              <a:t>开展</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465138" fontAlgn="ctr">
              <a:tabLst>
                <a:tab pos="508000" algn="l"/>
              </a:tabLst>
            </a:pPr>
            <a:r>
              <a:rPr lang="en-US" altLang="zh-CN" sz="1600" dirty="0" smtClean="0">
                <a:latin typeface="Arial" panose="020B0604020202020204" pitchFamily="34" charset="0"/>
                <a:ea typeface="微软雅黑" panose="020B0503020204020204" pitchFamily="34" charset="-122"/>
                <a:cs typeface="Arial" panose="020B0604020202020204" pitchFamily="34" charset="0"/>
              </a:rPr>
              <a:t>Audit </a:t>
            </a:r>
            <a:r>
              <a:rPr lang="en-US" altLang="zh-CN" sz="1600" dirty="0">
                <a:latin typeface="Arial" panose="020B0604020202020204" pitchFamily="34" charset="0"/>
                <a:ea typeface="微软雅黑" panose="020B0503020204020204" pitchFamily="34" charset="-122"/>
                <a:cs typeface="Arial" panose="020B0604020202020204" pitchFamily="34" charset="0"/>
              </a:rPr>
              <a:t>institutions and environmental protection authorities </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jointly</a:t>
            </a:r>
            <a:endParaRPr lang="zh-CN" altLang="zh-CN" sz="1600" dirty="0">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80210318"/>
              </p:ext>
            </p:extLst>
          </p:nvPr>
        </p:nvGraphicFramePr>
        <p:xfrm>
          <a:off x="323528" y="3905770"/>
          <a:ext cx="8424936" cy="2763590"/>
        </p:xfrm>
        <a:graphic>
          <a:graphicData uri="http://schemas.openxmlformats.org/drawingml/2006/table">
            <a:tbl>
              <a:tblPr firstRow="1" firstCol="1" bandRow="1">
                <a:tableStyleId>{D113A9D2-9D6B-4929-AA2D-F23B5EE8CBE7}</a:tableStyleId>
              </a:tblPr>
              <a:tblGrid>
                <a:gridCol w="1556656"/>
                <a:gridCol w="3024803"/>
                <a:gridCol w="2259301"/>
                <a:gridCol w="1584176"/>
              </a:tblGrid>
              <a:tr h="292135">
                <a:tc>
                  <a:txBody>
                    <a:bodyPr/>
                    <a:lstStyle/>
                    <a:p>
                      <a:pPr algn="ctr">
                        <a:lnSpc>
                          <a:spcPct val="100000"/>
                        </a:lnSpc>
                        <a:spcBef>
                          <a:spcPts val="0"/>
                        </a:spcBef>
                        <a:spcAft>
                          <a:spcPts val="0"/>
                        </a:spcAft>
                      </a:pPr>
                      <a:r>
                        <a:rPr lang="zh-CN" sz="1100" b="1" kern="100" dirty="0">
                          <a:effectLst/>
                          <a:latin typeface="Times New Roman" panose="02020603050405020304" pitchFamily="18" charset="0"/>
                          <a:cs typeface="Times New Roman" panose="02020603050405020304" pitchFamily="18" charset="0"/>
                        </a:rPr>
                        <a:t>审计</a:t>
                      </a:r>
                      <a:r>
                        <a:rPr lang="zh-CN" sz="1100" b="1" kern="100" dirty="0" smtClean="0">
                          <a:effectLst/>
                          <a:latin typeface="Times New Roman" panose="02020603050405020304" pitchFamily="18" charset="0"/>
                          <a:cs typeface="Times New Roman" panose="02020603050405020304" pitchFamily="18" charset="0"/>
                        </a:rPr>
                        <a:t>主体</a:t>
                      </a:r>
                      <a:endParaRPr lang="en-US" altLang="zh-CN" sz="1100" b="1"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1" kern="100" dirty="0" smtClean="0">
                          <a:effectLst/>
                          <a:latin typeface="Times New Roman" panose="02020603050405020304" pitchFamily="18" charset="0"/>
                          <a:cs typeface="Times New Roman" panose="02020603050405020304" pitchFamily="18" charset="0"/>
                        </a:rPr>
                        <a:t>Responsible body</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独立性</a:t>
                      </a:r>
                      <a:r>
                        <a:rPr lang="en-US" altLang="zh-CN" sz="1100" b="1" kern="100" dirty="0" smtClean="0">
                          <a:effectLst/>
                          <a:latin typeface="Times New Roman" panose="02020603050405020304" pitchFamily="18" charset="0"/>
                          <a:cs typeface="Times New Roman" panose="02020603050405020304" pitchFamily="18" charset="0"/>
                        </a:rPr>
                        <a:t> Independence </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人才队伍</a:t>
                      </a:r>
                      <a:r>
                        <a:rPr lang="en-US" altLang="zh-CN" sz="1100" b="1" kern="100" dirty="0" smtClean="0">
                          <a:effectLst/>
                          <a:latin typeface="Times New Roman" panose="02020603050405020304" pitchFamily="18" charset="0"/>
                          <a:cs typeface="Times New Roman" panose="02020603050405020304" pitchFamily="18" charset="0"/>
                        </a:rPr>
                        <a:t> </a:t>
                      </a:r>
                      <a:r>
                        <a:rPr lang="en-CA" altLang="zh-CN" sz="1100" b="1" kern="100" dirty="0" smtClean="0">
                          <a:effectLst/>
                          <a:latin typeface="Times New Roman" panose="02020603050405020304" pitchFamily="18" charset="0"/>
                          <a:cs typeface="Times New Roman" panose="02020603050405020304" pitchFamily="18" charset="0"/>
                        </a:rPr>
                        <a:t>Fe</a:t>
                      </a:r>
                      <a:r>
                        <a:rPr lang="en-US" altLang="zh-CN" sz="1100" b="1" kern="100" dirty="0" err="1" smtClean="0">
                          <a:effectLst/>
                          <a:latin typeface="Times New Roman" panose="02020603050405020304" pitchFamily="18" charset="0"/>
                          <a:cs typeface="Times New Roman" panose="02020603050405020304" pitchFamily="18" charset="0"/>
                        </a:rPr>
                        <a:t>asibility</a:t>
                      </a:r>
                      <a:r>
                        <a:rPr lang="en-US" altLang="zh-CN" sz="1100" b="1" kern="100" dirty="0" smtClean="0">
                          <a:effectLst/>
                          <a:latin typeface="Times New Roman" panose="02020603050405020304" pitchFamily="18" charset="0"/>
                          <a:cs typeface="Times New Roman" panose="02020603050405020304" pitchFamily="18" charset="0"/>
                        </a:rPr>
                        <a:t> </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1" kern="100" dirty="0">
                          <a:effectLst/>
                          <a:latin typeface="Times New Roman" panose="02020603050405020304" pitchFamily="18" charset="0"/>
                          <a:cs typeface="Times New Roman" panose="02020603050405020304" pitchFamily="18" charset="0"/>
                        </a:rPr>
                        <a:t>制度转换</a:t>
                      </a:r>
                      <a:r>
                        <a:rPr lang="zh-CN" sz="1100" b="1" kern="100" dirty="0" smtClean="0">
                          <a:effectLst/>
                          <a:latin typeface="Times New Roman" panose="02020603050405020304" pitchFamily="18" charset="0"/>
                          <a:cs typeface="Times New Roman" panose="02020603050405020304" pitchFamily="18" charset="0"/>
                        </a:rPr>
                        <a:t>成本</a:t>
                      </a:r>
                      <a:r>
                        <a:rPr lang="en-US" altLang="zh-CN" sz="1100" b="1" kern="100" dirty="0" smtClean="0">
                          <a:effectLst/>
                          <a:latin typeface="Times New Roman" panose="02020603050405020304" pitchFamily="18" charset="0"/>
                          <a:cs typeface="Times New Roman" panose="02020603050405020304" pitchFamily="18" charset="0"/>
                        </a:rPr>
                        <a:t> Cost</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349718">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人</a:t>
                      </a:r>
                      <a:r>
                        <a:rPr lang="zh-CN" altLang="en-US" sz="1100" b="1" kern="100" dirty="0" smtClean="0">
                          <a:effectLst/>
                          <a:latin typeface="Times New Roman" panose="02020603050405020304" pitchFamily="18" charset="0"/>
                          <a:cs typeface="Times New Roman" panose="02020603050405020304" pitchFamily="18" charset="0"/>
                        </a:rPr>
                        <a:t>大</a:t>
                      </a:r>
                      <a:endParaRPr lang="en-US" altLang="zh-CN" sz="1100" b="1"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1" kern="100" dirty="0" smtClean="0">
                          <a:effectLst/>
                          <a:latin typeface="Times New Roman" panose="02020603050405020304" pitchFamily="18" charset="0"/>
                          <a:cs typeface="Times New Roman" panose="02020603050405020304" pitchFamily="18" charset="0"/>
                        </a:rPr>
                        <a:t>People’s Congress </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较强</a:t>
                      </a:r>
                      <a:r>
                        <a:rPr lang="zh-CN" sz="1100" b="0" kern="100" dirty="0">
                          <a:effectLst/>
                          <a:latin typeface="Times New Roman" panose="02020603050405020304" pitchFamily="18" charset="0"/>
                          <a:cs typeface="Times New Roman" panose="02020603050405020304" pitchFamily="18" charset="0"/>
                        </a:rPr>
                        <a:t>的独立性</a:t>
                      </a:r>
                      <a:r>
                        <a:rPr lang="zh-CN" sz="1100" b="0" kern="100" dirty="0" smtClean="0">
                          <a:effectLst/>
                          <a:latin typeface="Times New Roman" panose="02020603050405020304" pitchFamily="18" charset="0"/>
                          <a:cs typeface="Times New Roman" panose="02020603050405020304" pitchFamily="18" charset="0"/>
                        </a:rPr>
                        <a:t>、不易受政府</a:t>
                      </a:r>
                      <a:r>
                        <a:rPr lang="zh-CN" sz="1100" b="0" kern="100" dirty="0">
                          <a:effectLst/>
                          <a:latin typeface="Times New Roman" panose="02020603050405020304" pitchFamily="18" charset="0"/>
                          <a:cs typeface="Times New Roman" panose="02020603050405020304" pitchFamily="18" charset="0"/>
                        </a:rPr>
                        <a:t>干预</a:t>
                      </a:r>
                      <a:r>
                        <a:rPr lang="zh-CN" sz="1100" b="0" kern="100" dirty="0" smtClean="0">
                          <a:effectLst/>
                          <a:latin typeface="Times New Roman" panose="02020603050405020304" pitchFamily="18" charset="0"/>
                          <a:cs typeface="Times New Roman" panose="02020603050405020304" pitchFamily="18" charset="0"/>
                        </a:rPr>
                        <a:t>；</a:t>
                      </a:r>
                      <a:r>
                        <a:rPr lang="zh-CN" altLang="en-US" sz="1100" b="0" kern="100" dirty="0" smtClean="0">
                          <a:effectLst/>
                          <a:latin typeface="Times New Roman" panose="02020603050405020304" pitchFamily="18" charset="0"/>
                          <a:cs typeface="Times New Roman" panose="02020603050405020304" pitchFamily="18" charset="0"/>
                        </a:rPr>
                        <a:t>可</a:t>
                      </a:r>
                      <a:r>
                        <a:rPr lang="zh-CN" sz="1100" b="0" kern="100" dirty="0" smtClean="0">
                          <a:effectLst/>
                          <a:latin typeface="Times New Roman" panose="02020603050405020304" pitchFamily="18" charset="0"/>
                          <a:cs typeface="Times New Roman" panose="02020603050405020304" pitchFamily="18" charset="0"/>
                        </a:rPr>
                        <a:t>充分</a:t>
                      </a:r>
                      <a:r>
                        <a:rPr lang="zh-CN" sz="1100" b="0" kern="100" dirty="0">
                          <a:effectLst/>
                          <a:latin typeface="Times New Roman" panose="02020603050405020304" pitchFamily="18" charset="0"/>
                          <a:cs typeface="Times New Roman" panose="02020603050405020304" pitchFamily="18" charset="0"/>
                        </a:rPr>
                        <a:t>发挥人大对</a:t>
                      </a:r>
                      <a:r>
                        <a:rPr lang="zh-CN" sz="1100" b="0" kern="100" dirty="0" smtClean="0">
                          <a:effectLst/>
                          <a:latin typeface="Times New Roman" panose="02020603050405020304" pitchFamily="18" charset="0"/>
                          <a:cs typeface="Times New Roman" panose="02020603050405020304" pitchFamily="18" charset="0"/>
                        </a:rPr>
                        <a:t>政府的监督</a:t>
                      </a:r>
                      <a:r>
                        <a:rPr lang="en-US" altLang="zh-CN" sz="1100" b="0" kern="100" dirty="0" smtClean="0">
                          <a:effectLst/>
                          <a:latin typeface="Times New Roman" panose="02020603050405020304" pitchFamily="18" charset="0"/>
                          <a:cs typeface="Times New Roman" panose="02020603050405020304" pitchFamily="18" charset="0"/>
                        </a:rPr>
                        <a:t>  Full independence, greatly reducing the possibility of government interference. </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a:effectLst/>
                          <a:latin typeface="Times New Roman" panose="02020603050405020304" pitchFamily="18" charset="0"/>
                          <a:cs typeface="Times New Roman" panose="02020603050405020304" pitchFamily="18" charset="0"/>
                        </a:rPr>
                        <a:t>缺乏专业的环境审计</a:t>
                      </a:r>
                      <a:r>
                        <a:rPr lang="zh-CN" sz="1100" b="0" kern="100" dirty="0" smtClean="0">
                          <a:effectLst/>
                          <a:latin typeface="Times New Roman" panose="02020603050405020304" pitchFamily="18" charset="0"/>
                          <a:cs typeface="Times New Roman" panose="02020603050405020304" pitchFamily="18" charset="0"/>
                        </a:rPr>
                        <a:t>队伍</a:t>
                      </a:r>
                      <a:r>
                        <a:rPr lang="en-US" altLang="zh-CN" sz="1100" b="0" kern="100" dirty="0" smtClean="0">
                          <a:effectLst/>
                          <a:latin typeface="Times New Roman" panose="02020603050405020304" pitchFamily="18" charset="0"/>
                          <a:cs typeface="Times New Roman" panose="02020603050405020304" pitchFamily="18" charset="0"/>
                        </a:rPr>
                        <a:t>  Limited ability to hold audit institutions accountable for their work</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较高</a:t>
                      </a:r>
                      <a:endParaRPr lang="en-US" altLang="zh-CN" sz="1100" b="0"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0" kern="1200" dirty="0" smtClean="0">
                          <a:effectLst/>
                          <a:latin typeface="Times New Roman" panose="02020603050405020304" pitchFamily="18" charset="0"/>
                          <a:cs typeface="Times New Roman" panose="02020603050405020304" pitchFamily="18" charset="0"/>
                        </a:rPr>
                        <a:t>The cost of institutional transition is high</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584270">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审计机构</a:t>
                      </a:r>
                      <a:endParaRPr lang="en-US" altLang="zh-CN" sz="1100" b="1"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1" kern="100" dirty="0" smtClean="0">
                          <a:effectLst/>
                          <a:latin typeface="Times New Roman" panose="02020603050405020304" pitchFamily="18" charset="0"/>
                          <a:cs typeface="Times New Roman" panose="02020603050405020304" pitchFamily="18" charset="0"/>
                        </a:rPr>
                        <a:t>Audit institutions</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具有</a:t>
                      </a:r>
                      <a:r>
                        <a:rPr lang="zh-CN" sz="1100" b="0" kern="100" dirty="0">
                          <a:effectLst/>
                          <a:latin typeface="Times New Roman" panose="02020603050405020304" pitchFamily="18" charset="0"/>
                          <a:cs typeface="Times New Roman" panose="02020603050405020304" pitchFamily="18" charset="0"/>
                        </a:rPr>
                        <a:t>一定的独立性</a:t>
                      </a:r>
                      <a:r>
                        <a:rPr lang="zh-CN" sz="1100" b="0" kern="100" dirty="0" smtClean="0">
                          <a:effectLst/>
                          <a:latin typeface="Times New Roman" panose="02020603050405020304" pitchFamily="18" charset="0"/>
                          <a:cs typeface="Times New Roman" panose="02020603050405020304" pitchFamily="18" charset="0"/>
                        </a:rPr>
                        <a:t>，可能</a:t>
                      </a:r>
                      <a:r>
                        <a:rPr lang="zh-CN" sz="1100" b="0" kern="100" dirty="0">
                          <a:effectLst/>
                          <a:latin typeface="Times New Roman" panose="02020603050405020304" pitchFamily="18" charset="0"/>
                          <a:cs typeface="Times New Roman" panose="02020603050405020304" pitchFamily="18" charset="0"/>
                        </a:rPr>
                        <a:t>会受到各级政府的</a:t>
                      </a:r>
                      <a:r>
                        <a:rPr lang="zh-CN" sz="1100" b="0" kern="100" dirty="0" smtClean="0">
                          <a:effectLst/>
                          <a:latin typeface="Times New Roman" panose="02020603050405020304" pitchFamily="18" charset="0"/>
                          <a:cs typeface="Times New Roman" panose="02020603050405020304" pitchFamily="18" charset="0"/>
                        </a:rPr>
                        <a:t>干预</a:t>
                      </a:r>
                      <a:r>
                        <a:rPr lang="en-US" altLang="zh-CN" sz="1100" b="0" kern="100" dirty="0" smtClean="0">
                          <a:effectLst/>
                          <a:latin typeface="Times New Roman" panose="02020603050405020304" pitchFamily="18" charset="0"/>
                          <a:cs typeface="Times New Roman" panose="02020603050405020304" pitchFamily="18" charset="0"/>
                        </a:rPr>
                        <a:t>  Independence </a:t>
                      </a:r>
                      <a:r>
                        <a:rPr lang="en-US" altLang="zh-CN" sz="1100" b="0" kern="100" baseline="0" dirty="0" smtClean="0">
                          <a:effectLst/>
                          <a:latin typeface="Times New Roman" panose="02020603050405020304" pitchFamily="18" charset="0"/>
                          <a:cs typeface="Times New Roman" panose="02020603050405020304" pitchFamily="18" charset="0"/>
                        </a:rPr>
                        <a:t>should be assured </a:t>
                      </a:r>
                      <a:r>
                        <a:rPr lang="en-US" altLang="zh-CN" sz="1100" b="0" kern="100" dirty="0" smtClean="0">
                          <a:effectLst/>
                          <a:latin typeface="Times New Roman" panose="02020603050405020304" pitchFamily="18" charset="0"/>
                          <a:cs typeface="Times New Roman" panose="02020603050405020304" pitchFamily="18" charset="0"/>
                        </a:rPr>
                        <a:t>but, as agencies of the government, audit institutions are possibly subject to government influence.</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a:effectLst/>
                          <a:latin typeface="Times New Roman" panose="02020603050405020304" pitchFamily="18" charset="0"/>
                          <a:cs typeface="Times New Roman" panose="02020603050405020304" pitchFamily="18" charset="0"/>
                        </a:rPr>
                        <a:t>缺乏专业的</a:t>
                      </a:r>
                      <a:r>
                        <a:rPr lang="zh-CN" sz="1100" b="0" kern="100" dirty="0" smtClean="0">
                          <a:effectLst/>
                          <a:latin typeface="Times New Roman" panose="02020603050405020304" pitchFamily="18" charset="0"/>
                          <a:cs typeface="Times New Roman" panose="02020603050405020304" pitchFamily="18" charset="0"/>
                        </a:rPr>
                        <a:t>环境队伍</a:t>
                      </a:r>
                      <a:r>
                        <a:rPr lang="en-US" altLang="zh-CN" sz="1100" b="0" kern="100" dirty="0" smtClean="0">
                          <a:effectLst/>
                          <a:latin typeface="Times New Roman" panose="02020603050405020304" pitchFamily="18" charset="0"/>
                          <a:cs typeface="Times New Roman" panose="02020603050405020304" pitchFamily="18" charset="0"/>
                        </a:rPr>
                        <a:t>  Lack of professional audit staff with environmental knowledge.</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较高</a:t>
                      </a:r>
                      <a:endParaRPr lang="en-US" altLang="zh-CN" sz="1100" b="0" kern="100" dirty="0" smtClean="0">
                        <a:effectLst/>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0" kern="1200" dirty="0" smtClean="0">
                          <a:effectLst/>
                          <a:latin typeface="Times New Roman" panose="02020603050405020304" pitchFamily="18" charset="0"/>
                          <a:cs typeface="Times New Roman" panose="02020603050405020304" pitchFamily="18" charset="0"/>
                        </a:rPr>
                        <a:t> High</a:t>
                      </a:r>
                      <a:endParaRPr lang="zh-CN" altLang="zh-CN" sz="1100" b="0" kern="100" dirty="0" smtClean="0">
                        <a:effectLst/>
                        <a:latin typeface="Times New Roman" panose="02020603050405020304" pitchFamily="18" charset="0"/>
                        <a:ea typeface="+mn-ea"/>
                        <a:cs typeface="Times New Roman" panose="02020603050405020304" pitchFamily="18" charset="0"/>
                      </a:endParaRPr>
                    </a:p>
                  </a:txBody>
                  <a:tcPr marL="68580" marR="68580" marT="0" marB="0" anchor="ctr"/>
                </a:tc>
              </a:tr>
              <a:tr h="584270">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环保部门</a:t>
                      </a:r>
                      <a:r>
                        <a:rPr lang="en-US" altLang="zh-CN" sz="1100" b="1" kern="100" dirty="0" smtClean="0">
                          <a:effectLst/>
                          <a:latin typeface="Times New Roman" panose="02020603050405020304" pitchFamily="18" charset="0"/>
                          <a:cs typeface="Times New Roman" panose="02020603050405020304" pitchFamily="18" charset="0"/>
                        </a:rPr>
                        <a:t>Environmental protection agencies</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独立性</a:t>
                      </a:r>
                      <a:r>
                        <a:rPr lang="zh-CN" sz="1100" b="0" kern="100" dirty="0">
                          <a:effectLst/>
                          <a:latin typeface="Times New Roman" panose="02020603050405020304" pitchFamily="18" charset="0"/>
                          <a:cs typeface="Times New Roman" panose="02020603050405020304" pitchFamily="18" charset="0"/>
                        </a:rPr>
                        <a:t>不高</a:t>
                      </a:r>
                      <a:r>
                        <a:rPr lang="zh-CN" sz="1100" b="0" kern="100" dirty="0" smtClean="0">
                          <a:effectLst/>
                          <a:latin typeface="Times New Roman" panose="02020603050405020304" pitchFamily="18" charset="0"/>
                          <a:cs typeface="Times New Roman" panose="02020603050405020304" pitchFamily="18" charset="0"/>
                        </a:rPr>
                        <a:t>，易</a:t>
                      </a:r>
                      <a:r>
                        <a:rPr lang="zh-CN" sz="1100" b="0" kern="100" dirty="0">
                          <a:effectLst/>
                          <a:latin typeface="Times New Roman" panose="02020603050405020304" pitchFamily="18" charset="0"/>
                          <a:cs typeface="Times New Roman" panose="02020603050405020304" pitchFamily="18" charset="0"/>
                        </a:rPr>
                        <a:t>受各级政府</a:t>
                      </a:r>
                      <a:r>
                        <a:rPr lang="zh-CN" sz="1100" b="0" kern="100" dirty="0" smtClean="0">
                          <a:effectLst/>
                          <a:latin typeface="Times New Roman" panose="02020603050405020304" pitchFamily="18" charset="0"/>
                          <a:cs typeface="Times New Roman" panose="02020603050405020304" pitchFamily="18" charset="0"/>
                        </a:rPr>
                        <a:t>干预</a:t>
                      </a:r>
                      <a:endParaRPr lang="en-US" altLang="zh-CN" sz="1100" b="0" kern="100" dirty="0" smtClean="0">
                        <a:effectLst/>
                        <a:latin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n-US" altLang="zh-CN" sz="1100" b="0" kern="100" dirty="0" smtClean="0">
                          <a:effectLst/>
                          <a:latin typeface="Times New Roman" panose="02020603050405020304" pitchFamily="18" charset="0"/>
                          <a:cs typeface="Times New Roman" panose="02020603050405020304" pitchFamily="18" charset="0"/>
                        </a:rPr>
                        <a:t>Audit independence is not assured. High likelihood of influence by government.</a:t>
                      </a:r>
                      <a:endParaRPr lang="zh-CN" sz="1100" b="0" kern="1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a:effectLst/>
                          <a:latin typeface="Times New Roman" panose="02020603050405020304" pitchFamily="18" charset="0"/>
                          <a:cs typeface="Times New Roman" panose="02020603050405020304" pitchFamily="18" charset="0"/>
                        </a:rPr>
                        <a:t>缺乏专业</a:t>
                      </a:r>
                      <a:r>
                        <a:rPr lang="zh-CN" sz="1100" b="0" kern="100" dirty="0" smtClean="0">
                          <a:effectLst/>
                          <a:latin typeface="Times New Roman" panose="02020603050405020304" pitchFamily="18" charset="0"/>
                          <a:cs typeface="Times New Roman" panose="02020603050405020304" pitchFamily="18" charset="0"/>
                        </a:rPr>
                        <a:t>的审计队伍</a:t>
                      </a:r>
                      <a:r>
                        <a:rPr lang="en-US" altLang="zh-CN" sz="1100" b="0" kern="100" dirty="0" smtClean="0">
                          <a:effectLst/>
                          <a:latin typeface="Times New Roman" panose="02020603050405020304" pitchFamily="18" charset="0"/>
                          <a:cs typeface="Times New Roman" panose="02020603050405020304" pitchFamily="18" charset="0"/>
                        </a:rPr>
                        <a:t>  Benefit from the environmental knowledge</a:t>
                      </a:r>
                      <a:r>
                        <a:rPr lang="en-US" altLang="zh-CN" sz="1100" b="0" kern="100" baseline="0" dirty="0" smtClean="0">
                          <a:effectLst/>
                          <a:latin typeface="Times New Roman" panose="02020603050405020304" pitchFamily="18" charset="0"/>
                          <a:cs typeface="Times New Roman" panose="02020603050405020304" pitchFamily="18" charset="0"/>
                        </a:rPr>
                        <a:t> but </a:t>
                      </a:r>
                      <a:r>
                        <a:rPr lang="en-US" altLang="zh-CN" sz="1100" b="0" kern="100" dirty="0" smtClean="0">
                          <a:effectLst/>
                          <a:latin typeface="Times New Roman" panose="02020603050405020304" pitchFamily="18" charset="0"/>
                          <a:cs typeface="Times New Roman" panose="02020603050405020304" pitchFamily="18" charset="0"/>
                        </a:rPr>
                        <a:t>lack of professional audit knowledge</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较低</a:t>
                      </a:r>
                      <a:endParaRPr lang="en-US" altLang="zh-CN" sz="1100" b="0"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0" kern="1200" dirty="0" smtClean="0">
                          <a:effectLst/>
                          <a:latin typeface="Times New Roman" panose="02020603050405020304" pitchFamily="18" charset="0"/>
                          <a:cs typeface="Times New Roman" panose="02020603050405020304" pitchFamily="18" charset="0"/>
                        </a:rPr>
                        <a:t>Low</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584270">
                <a:tc>
                  <a:txBody>
                    <a:bodyPr/>
                    <a:lstStyle/>
                    <a:p>
                      <a:pPr algn="ctr">
                        <a:lnSpc>
                          <a:spcPct val="100000"/>
                        </a:lnSpc>
                        <a:spcBef>
                          <a:spcPts val="0"/>
                        </a:spcBef>
                        <a:spcAft>
                          <a:spcPts val="0"/>
                        </a:spcAft>
                      </a:pPr>
                      <a:r>
                        <a:rPr lang="zh-CN" sz="1100" b="1" kern="100" dirty="0" smtClean="0">
                          <a:effectLst/>
                          <a:latin typeface="Times New Roman" panose="02020603050405020304" pitchFamily="18" charset="0"/>
                          <a:cs typeface="Times New Roman" panose="02020603050405020304" pitchFamily="18" charset="0"/>
                        </a:rPr>
                        <a:t>审计</a:t>
                      </a:r>
                      <a:r>
                        <a:rPr lang="zh-CN" altLang="en-US" sz="1100" b="1" kern="100" dirty="0" smtClean="0">
                          <a:effectLst/>
                          <a:latin typeface="Times New Roman" panose="02020603050405020304" pitchFamily="18" charset="0"/>
                          <a:cs typeface="Times New Roman" panose="02020603050405020304" pitchFamily="18" charset="0"/>
                        </a:rPr>
                        <a:t>机构</a:t>
                      </a:r>
                      <a:r>
                        <a:rPr lang="zh-CN" sz="1100" b="1" kern="100" dirty="0" smtClean="0">
                          <a:effectLst/>
                          <a:latin typeface="Times New Roman" panose="02020603050405020304" pitchFamily="18" charset="0"/>
                          <a:cs typeface="Times New Roman" panose="02020603050405020304" pitchFamily="18" charset="0"/>
                        </a:rPr>
                        <a:t>和环保部联合</a:t>
                      </a:r>
                      <a:r>
                        <a:rPr lang="en-US" altLang="zh-CN" sz="1100" b="1" kern="100" dirty="0" smtClean="0">
                          <a:effectLst/>
                          <a:latin typeface="Times New Roman" panose="02020603050405020304" pitchFamily="18" charset="0"/>
                          <a:cs typeface="Times New Roman" panose="02020603050405020304" pitchFamily="18" charset="0"/>
                        </a:rPr>
                        <a:t>Audit and environment authorities jointly</a:t>
                      </a:r>
                      <a:endParaRPr lang="zh-CN" sz="1100" b="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l">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具有</a:t>
                      </a:r>
                      <a:r>
                        <a:rPr lang="zh-CN" sz="1100" b="0" kern="100" dirty="0">
                          <a:effectLst/>
                          <a:latin typeface="Times New Roman" panose="02020603050405020304" pitchFamily="18" charset="0"/>
                          <a:cs typeface="Times New Roman" panose="02020603050405020304" pitchFamily="18" charset="0"/>
                        </a:rPr>
                        <a:t>一定的</a:t>
                      </a:r>
                      <a:r>
                        <a:rPr lang="zh-CN" sz="1100" b="0" kern="100" dirty="0" smtClean="0">
                          <a:effectLst/>
                          <a:latin typeface="Times New Roman" panose="02020603050405020304" pitchFamily="18" charset="0"/>
                          <a:cs typeface="Times New Roman" panose="02020603050405020304" pitchFamily="18" charset="0"/>
                        </a:rPr>
                        <a:t>独立性</a:t>
                      </a:r>
                      <a:r>
                        <a:rPr lang="zh-CN" altLang="en-US" sz="1100" b="0" kern="100" dirty="0" smtClean="0">
                          <a:effectLst/>
                          <a:latin typeface="Times New Roman" panose="02020603050405020304" pitchFamily="18" charset="0"/>
                          <a:cs typeface="Times New Roman" panose="02020603050405020304" pitchFamily="18" charset="0"/>
                        </a:rPr>
                        <a:t>可能</a:t>
                      </a:r>
                      <a:r>
                        <a:rPr lang="zh-CN" sz="1100" b="0" kern="100" dirty="0" smtClean="0">
                          <a:effectLst/>
                          <a:latin typeface="Times New Roman" panose="02020603050405020304" pitchFamily="18" charset="0"/>
                          <a:cs typeface="Times New Roman" panose="02020603050405020304" pitchFamily="18" charset="0"/>
                        </a:rPr>
                        <a:t>受</a:t>
                      </a:r>
                      <a:r>
                        <a:rPr lang="zh-CN" sz="1100" b="0" kern="100" dirty="0">
                          <a:effectLst/>
                          <a:latin typeface="Times New Roman" panose="02020603050405020304" pitchFamily="18" charset="0"/>
                          <a:cs typeface="Times New Roman" panose="02020603050405020304" pitchFamily="18" charset="0"/>
                        </a:rPr>
                        <a:t>各级政府</a:t>
                      </a:r>
                      <a:r>
                        <a:rPr lang="zh-CN" sz="1100" b="0" kern="100" dirty="0" smtClean="0">
                          <a:effectLst/>
                          <a:latin typeface="Times New Roman" panose="02020603050405020304" pitchFamily="18" charset="0"/>
                          <a:cs typeface="Times New Roman" panose="02020603050405020304" pitchFamily="18" charset="0"/>
                        </a:rPr>
                        <a:t>干预</a:t>
                      </a:r>
                      <a:r>
                        <a:rPr lang="en-US" altLang="zh-CN" sz="1100" b="0" kern="1200" dirty="0" smtClean="0">
                          <a:effectLst/>
                          <a:latin typeface="Times New Roman" panose="02020603050405020304" pitchFamily="18" charset="0"/>
                          <a:cs typeface="Times New Roman" panose="02020603050405020304" pitchFamily="18" charset="0"/>
                        </a:rPr>
                        <a:t>Independence assured by</a:t>
                      </a:r>
                      <a:r>
                        <a:rPr lang="en-US" altLang="zh-CN" sz="1100" b="0" kern="1200" baseline="0" dirty="0" smtClean="0">
                          <a:effectLst/>
                          <a:latin typeface="Times New Roman" panose="02020603050405020304" pitchFamily="18" charset="0"/>
                          <a:cs typeface="Times New Roman" panose="02020603050405020304" pitchFamily="18" charset="0"/>
                        </a:rPr>
                        <a:t> </a:t>
                      </a:r>
                      <a:r>
                        <a:rPr lang="en-US" altLang="zh-CN" sz="1100" b="0" kern="1200" dirty="0" smtClean="0">
                          <a:effectLst/>
                          <a:latin typeface="Times New Roman" panose="02020603050405020304" pitchFamily="18" charset="0"/>
                          <a:cs typeface="Times New Roman" panose="02020603050405020304" pitchFamily="18" charset="0"/>
                        </a:rPr>
                        <a:t> audit institutions, involvement of the environment agencies increases likelihood of government influence.</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a:effectLst/>
                          <a:latin typeface="Times New Roman" panose="02020603050405020304" pitchFamily="18" charset="0"/>
                          <a:cs typeface="Times New Roman" panose="02020603050405020304" pitchFamily="18" charset="0"/>
                        </a:rPr>
                        <a:t>有专业的审计队伍</a:t>
                      </a:r>
                      <a:r>
                        <a:rPr lang="zh-CN" sz="1100" b="0" kern="100" dirty="0" smtClean="0">
                          <a:effectLst/>
                          <a:latin typeface="Times New Roman" panose="02020603050405020304" pitchFamily="18" charset="0"/>
                          <a:cs typeface="Times New Roman" panose="02020603050405020304" pitchFamily="18" charset="0"/>
                        </a:rPr>
                        <a:t>支持</a:t>
                      </a:r>
                      <a:r>
                        <a:rPr lang="en-US" altLang="zh-CN" sz="1100" b="0" kern="100" dirty="0" smtClean="0">
                          <a:effectLst/>
                          <a:latin typeface="Times New Roman" panose="02020603050405020304" pitchFamily="18" charset="0"/>
                          <a:cs typeface="Times New Roman" panose="02020603050405020304" pitchFamily="18" charset="0"/>
                        </a:rPr>
                        <a:t>  </a:t>
                      </a:r>
                      <a:r>
                        <a:rPr lang="en-US" altLang="zh-CN" sz="1100" b="0" kern="1200" dirty="0" smtClean="0">
                          <a:effectLst/>
                          <a:latin typeface="Times New Roman" panose="02020603050405020304" pitchFamily="18" charset="0"/>
                          <a:cs typeface="Times New Roman" panose="02020603050405020304" pitchFamily="18" charset="0"/>
                        </a:rPr>
                        <a:t>Professional environmental</a:t>
                      </a:r>
                      <a:r>
                        <a:rPr lang="en-US" altLang="zh-CN" sz="1100" b="0" kern="1200" baseline="0" dirty="0" smtClean="0">
                          <a:effectLst/>
                          <a:latin typeface="Times New Roman" panose="02020603050405020304" pitchFamily="18" charset="0"/>
                          <a:cs typeface="Times New Roman" panose="02020603050405020304" pitchFamily="18" charset="0"/>
                        </a:rPr>
                        <a:t> </a:t>
                      </a:r>
                      <a:r>
                        <a:rPr lang="en-US" altLang="zh-CN" sz="1100" b="0" kern="1200" dirty="0" smtClean="0">
                          <a:effectLst/>
                          <a:latin typeface="Times New Roman" panose="02020603050405020304" pitchFamily="18" charset="0"/>
                          <a:cs typeface="Times New Roman" panose="02020603050405020304" pitchFamily="18" charset="0"/>
                        </a:rPr>
                        <a:t>audit staff </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zh-CN" sz="1100" b="0" kern="100" dirty="0" smtClean="0">
                          <a:effectLst/>
                          <a:latin typeface="Times New Roman" panose="02020603050405020304" pitchFamily="18" charset="0"/>
                          <a:cs typeface="Times New Roman" panose="02020603050405020304" pitchFamily="18" charset="0"/>
                        </a:rPr>
                        <a:t>较低</a:t>
                      </a:r>
                      <a:endParaRPr lang="en-US" altLang="zh-CN" sz="1100" b="0" kern="100" dirty="0" smtClean="0">
                        <a:effectLst/>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altLang="zh-CN" sz="1100" b="0" kern="1200" dirty="0" smtClean="0">
                          <a:effectLst/>
                          <a:latin typeface="Times New Roman" panose="02020603050405020304" pitchFamily="18" charset="0"/>
                          <a:cs typeface="Times New Roman" panose="02020603050405020304" pitchFamily="18" charset="0"/>
                        </a:rPr>
                        <a:t> Low</a:t>
                      </a:r>
                      <a:endParaRPr lang="zh-CN" sz="1100" b="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
        <p:nvSpPr>
          <p:cNvPr id="5" name="矩形 4"/>
          <p:cNvSpPr/>
          <p:nvPr/>
        </p:nvSpPr>
        <p:spPr>
          <a:xfrm>
            <a:off x="5076056" y="989156"/>
            <a:ext cx="3816424" cy="2308324"/>
          </a:xfrm>
          <a:prstGeom prst="rect">
            <a:avLst/>
          </a:prstGeom>
        </p:spPr>
        <p:txBody>
          <a:bodyPr wrap="square">
            <a:spAutoFit/>
          </a:bodyPr>
          <a:lstStyle/>
          <a:p>
            <a:pPr>
              <a:lnSpc>
                <a:spcPct val="150000"/>
              </a:lnSpc>
            </a:pPr>
            <a:r>
              <a:rPr lang="zh-CN" altLang="zh-CN"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对象</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：地方</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各级人民政府  </a:t>
            </a:r>
            <a:endPar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6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Target:</a:t>
            </a:r>
            <a:r>
              <a:rPr lang="en-US" altLang="zh-CN" sz="1600" b="1" dirty="0" smtClean="0">
                <a:latin typeface="Arial" panose="020B0604020202020204" pitchFamily="34" charset="0"/>
                <a:ea typeface="微软雅黑" panose="020B0503020204020204" pitchFamily="34" charset="-122"/>
                <a:cs typeface="Arial" panose="020B0604020202020204" pitchFamily="34" charset="0"/>
              </a:rPr>
              <a:t> </a:t>
            </a:r>
            <a:r>
              <a:rPr lang="en-US" altLang="zh-CN" sz="1600" b="1" dirty="0">
                <a:latin typeface="Arial" panose="020B0604020202020204" pitchFamily="34" charset="0"/>
                <a:ea typeface="微软雅黑" panose="020B0503020204020204" pitchFamily="34" charset="-122"/>
                <a:cs typeface="Arial" panose="020B0604020202020204" pitchFamily="34" charset="0"/>
              </a:rPr>
              <a:t>local environmental</a:t>
            </a:r>
          </a:p>
          <a:p>
            <a:pPr marL="677863" indent="-285750">
              <a:spcBef>
                <a:spcPts val="600"/>
              </a:spcBef>
              <a:buFont typeface="Wingdings" panose="05000000000000000000" pitchFamily="2" charset="2"/>
              <a:buChar char="l"/>
            </a:pPr>
            <a:r>
              <a:rPr lang="zh-CN" altLang="en-US" sz="1600" b="1" dirty="0" smtClean="0">
                <a:latin typeface="Arial" panose="020B0604020202020204" pitchFamily="34" charset="0"/>
                <a:ea typeface="微软雅黑" panose="020B0503020204020204" pitchFamily="34" charset="-122"/>
                <a:cs typeface="Arial" panose="020B0604020202020204" pitchFamily="34" charset="0"/>
              </a:rPr>
              <a:t>地方</a:t>
            </a:r>
            <a:r>
              <a:rPr lang="zh-CN" altLang="en-US" sz="1600" b="1" dirty="0">
                <a:latin typeface="Arial" panose="020B0604020202020204" pitchFamily="34" charset="0"/>
                <a:ea typeface="微软雅黑" panose="020B0503020204020204" pitchFamily="34" charset="-122"/>
                <a:cs typeface="Arial" panose="020B0604020202020204" pitchFamily="34" charset="0"/>
              </a:rPr>
              <a:t>各级人民政府、</a:t>
            </a:r>
            <a:r>
              <a:rPr lang="zh-CN" altLang="en-US" sz="1600" b="1" dirty="0" smtClean="0">
                <a:latin typeface="Arial" panose="020B0604020202020204" pitchFamily="34" charset="0"/>
                <a:ea typeface="微软雅黑" panose="020B0503020204020204" pitchFamily="34" charset="-122"/>
                <a:cs typeface="Arial" panose="020B0604020202020204" pitchFamily="34" charset="0"/>
              </a:rPr>
              <a:t>环境质量                                                                               </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Local </a:t>
            </a:r>
            <a:r>
              <a:rPr lang="en-US" altLang="zh-CN" sz="1600" dirty="0">
                <a:latin typeface="Arial" panose="020B0604020202020204" pitchFamily="34" charset="0"/>
                <a:ea typeface="微软雅黑" panose="020B0503020204020204" pitchFamily="34" charset="-122"/>
                <a:cs typeface="Arial" panose="020B0604020202020204" pitchFamily="34" charset="0"/>
              </a:rPr>
              <a:t>government and environmental quality </a:t>
            </a:r>
          </a:p>
          <a:p>
            <a:pPr marL="685800" lvl="1" indent="-285750">
              <a:spcBef>
                <a:spcPts val="600"/>
              </a:spcBef>
              <a:buFont typeface="Wingdings" panose="05000000000000000000" pitchFamily="2" charset="2"/>
              <a:buChar char="l"/>
            </a:pPr>
            <a:r>
              <a:rPr lang="zh-CN" altLang="en-US" sz="1600" b="1" dirty="0">
                <a:latin typeface="Arial" panose="020B0604020202020204" pitchFamily="34" charset="0"/>
                <a:ea typeface="微软雅黑" panose="020B0503020204020204" pitchFamily="34" charset="-122"/>
                <a:cs typeface="Arial" panose="020B0604020202020204" pitchFamily="34" charset="0"/>
              </a:rPr>
              <a:t>企事业单位等为溯源性审计对象</a:t>
            </a:r>
            <a:r>
              <a:rPr lang="en-US" altLang="zh-CN" sz="1600" dirty="0" smtClean="0">
                <a:latin typeface="Arial" panose="020B0604020202020204" pitchFamily="34" charset="0"/>
                <a:ea typeface="微软雅黑" panose="020B0503020204020204" pitchFamily="34" charset="-122"/>
                <a:cs typeface="Arial" panose="020B0604020202020204" pitchFamily="34" charset="0"/>
              </a:rPr>
              <a:t>Enterprises</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625127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237312"/>
            <a:ext cx="9144000" cy="6206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058" name="Rectangle 2"/>
          <p:cNvSpPr>
            <a:spLocks noGrp="1" noChangeArrowheads="1"/>
          </p:cNvSpPr>
          <p:nvPr>
            <p:ph type="title" idx="4294967295"/>
          </p:nvPr>
        </p:nvSpPr>
        <p:spPr>
          <a:xfrm>
            <a:off x="-73024" y="260648"/>
            <a:ext cx="9217024" cy="649287"/>
          </a:xfrm>
          <a:prstGeom prst="rect">
            <a:avLst/>
          </a:prstGeom>
        </p:spPr>
        <p:txBody>
          <a:bodyPr/>
          <a:lstStyle/>
          <a:p>
            <a:pPr indent="277813" fontAlgn="auto">
              <a:spcAft>
                <a:spcPts val="0"/>
              </a:spcAft>
              <a:defRPr/>
            </a:pPr>
            <a:r>
              <a:rPr lang="zh-CN" altLang="en-US" sz="3200" b="1" dirty="0">
                <a:solidFill>
                  <a:srgbClr val="FF0000"/>
                </a:solidFill>
                <a:latin typeface="Times New Roman" pitchFamily="18" charset="0"/>
                <a:ea typeface="黑体" pitchFamily="49" charset="-122"/>
                <a:cs typeface="Times New Roman" pitchFamily="18" charset="0"/>
              </a:rPr>
              <a:t>环境审计的</a:t>
            </a:r>
            <a:r>
              <a:rPr lang="zh-CN" altLang="en-US" sz="3200" b="1" dirty="0" smtClean="0">
                <a:solidFill>
                  <a:srgbClr val="FF0000"/>
                </a:solidFill>
                <a:latin typeface="Times New Roman" pitchFamily="18" charset="0"/>
                <a:ea typeface="黑体" pitchFamily="49" charset="-122"/>
                <a:cs typeface="Times New Roman" pitchFamily="18" charset="0"/>
              </a:rPr>
              <a:t>内容  </a:t>
            </a:r>
            <a:r>
              <a:rPr lang="en-US" altLang="zh-CN" sz="3200" b="1" dirty="0" smtClean="0">
                <a:solidFill>
                  <a:srgbClr val="FF0000"/>
                </a:solidFill>
                <a:latin typeface="Times New Roman" pitchFamily="18" charset="0"/>
                <a:ea typeface="黑体" pitchFamily="49" charset="-122"/>
                <a:cs typeface="Times New Roman" pitchFamily="18" charset="0"/>
              </a:rPr>
              <a:t>Environmental </a:t>
            </a:r>
            <a:r>
              <a:rPr lang="en-US" altLang="zh-CN" sz="3200" b="1" dirty="0">
                <a:solidFill>
                  <a:srgbClr val="FF0000"/>
                </a:solidFill>
                <a:latin typeface="Times New Roman" pitchFamily="18" charset="0"/>
                <a:ea typeface="黑体" pitchFamily="49" charset="-122"/>
                <a:cs typeface="Times New Roman" pitchFamily="18" charset="0"/>
              </a:rPr>
              <a:t>Audit Content</a:t>
            </a:r>
          </a:p>
        </p:txBody>
      </p:sp>
      <p:sp>
        <p:nvSpPr>
          <p:cNvPr id="51203" name="内容占位符 2"/>
          <p:cNvSpPr>
            <a:spLocks noGrp="1"/>
          </p:cNvSpPr>
          <p:nvPr>
            <p:ph idx="4294967295"/>
          </p:nvPr>
        </p:nvSpPr>
        <p:spPr>
          <a:xfrm>
            <a:off x="1691680" y="1340421"/>
            <a:ext cx="6984776" cy="19445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914400" indent="-449263" eaLnBrk="1" fontAlgn="auto" hangingPunct="1">
              <a:spcAft>
                <a:spcPts val="0"/>
              </a:spcAft>
              <a:buClr>
                <a:srgbClr val="00B050"/>
              </a:buClr>
              <a:buFont typeface="Wingdings" pitchFamily="2" charset="2"/>
              <a:buChar char="l"/>
              <a:defRPr/>
            </a:pPr>
            <a:r>
              <a:rPr lang="zh-CN" altLang="en-US" sz="1800" b="1" dirty="0" smtClean="0">
                <a:ea typeface="黑体" pitchFamily="49" charset="-122"/>
              </a:rPr>
              <a:t>环境资金审计（财务审计）</a:t>
            </a:r>
            <a:endParaRPr lang="en-US" altLang="zh-CN" sz="1800" b="1" dirty="0" smtClean="0">
              <a:ea typeface="黑体" pitchFamily="49" charset="-122"/>
            </a:endParaRPr>
          </a:p>
          <a:p>
            <a:pPr marL="914400" indent="-449263" eaLnBrk="1" fontAlgn="auto" hangingPunct="1">
              <a:spcAft>
                <a:spcPts val="0"/>
              </a:spcAft>
              <a:buClr>
                <a:srgbClr val="00B050"/>
              </a:buClr>
              <a:buFontTx/>
              <a:buNone/>
              <a:defRPr/>
            </a:pPr>
            <a:r>
              <a:rPr lang="en-US" altLang="zh-CN" sz="1600" b="1" dirty="0" smtClean="0">
                <a:ea typeface="黑体" pitchFamily="49" charset="-122"/>
              </a:rPr>
              <a:t>	Audit of use of funds for </a:t>
            </a:r>
            <a:r>
              <a:rPr lang="en-US" altLang="zh-CN" sz="1600" b="1" dirty="0" err="1" smtClean="0">
                <a:ea typeface="黑体" pitchFamily="49" charset="-122"/>
              </a:rPr>
              <a:t>env</a:t>
            </a:r>
            <a:r>
              <a:rPr lang="en-US" altLang="zh-CN" sz="1600" b="1" dirty="0" smtClean="0">
                <a:ea typeface="黑体" pitchFamily="49" charset="-122"/>
              </a:rPr>
              <a:t> </a:t>
            </a:r>
            <a:r>
              <a:rPr lang="en-US" altLang="zh-CN" sz="1600" b="1" dirty="0" err="1" smtClean="0">
                <a:ea typeface="黑体" pitchFamily="49" charset="-122"/>
              </a:rPr>
              <a:t>prot’n</a:t>
            </a:r>
            <a:endParaRPr lang="en-US" altLang="zh-CN" sz="1600" b="1" dirty="0" smtClean="0">
              <a:ea typeface="黑体" pitchFamily="49" charset="-122"/>
            </a:endParaRPr>
          </a:p>
          <a:p>
            <a:pPr marL="914400" indent="-449263">
              <a:buClr>
                <a:srgbClr val="00B050"/>
              </a:buClr>
              <a:buFont typeface="Wingdings" pitchFamily="2" charset="2"/>
              <a:buChar char="l"/>
              <a:defRPr/>
            </a:pPr>
            <a:r>
              <a:rPr lang="zh-CN" altLang="en-US" sz="1800" b="1" dirty="0" smtClean="0">
                <a:ea typeface="黑体" pitchFamily="49" charset="-122"/>
              </a:rPr>
              <a:t>环境绩效</a:t>
            </a:r>
            <a:r>
              <a:rPr lang="zh-CN" altLang="en-US" sz="1800" b="1" dirty="0">
                <a:ea typeface="黑体" pitchFamily="49" charset="-122"/>
              </a:rPr>
              <a:t>审计 </a:t>
            </a:r>
            <a:endParaRPr lang="zh-CN" altLang="en-US" sz="1400" b="1" dirty="0">
              <a:ea typeface="黑体" pitchFamily="49" charset="-122"/>
            </a:endParaRPr>
          </a:p>
          <a:p>
            <a:pPr marL="465137" indent="0" eaLnBrk="1" fontAlgn="auto" hangingPunct="1">
              <a:spcAft>
                <a:spcPts val="0"/>
              </a:spcAft>
              <a:buClr>
                <a:srgbClr val="00B050"/>
              </a:buClr>
              <a:buNone/>
              <a:defRPr/>
            </a:pPr>
            <a:r>
              <a:rPr lang="en-US" altLang="zh-CN" sz="1600" b="1" dirty="0" smtClean="0">
                <a:ea typeface="黑体" pitchFamily="49" charset="-122"/>
              </a:rPr>
              <a:t>	Environmental performance audit  </a:t>
            </a:r>
          </a:p>
          <a:p>
            <a:pPr marL="914400" indent="-449263" eaLnBrk="1" fontAlgn="auto" hangingPunct="1">
              <a:spcAft>
                <a:spcPts val="0"/>
              </a:spcAft>
              <a:buClr>
                <a:srgbClr val="00B050"/>
              </a:buClr>
              <a:buFont typeface="Wingdings" pitchFamily="2" charset="2"/>
              <a:buChar char="l"/>
              <a:defRPr/>
            </a:pPr>
            <a:r>
              <a:rPr lang="zh-CN" altLang="en-US" sz="1800" b="1" dirty="0" smtClean="0">
                <a:ea typeface="黑体" pitchFamily="49" charset="-122"/>
              </a:rPr>
              <a:t>环境合规性审计 </a:t>
            </a:r>
            <a:endParaRPr lang="en-US" altLang="zh-CN" sz="1800" b="1" dirty="0" smtClean="0">
              <a:ea typeface="黑体" pitchFamily="49" charset="-122"/>
            </a:endParaRPr>
          </a:p>
          <a:p>
            <a:pPr marL="908050" indent="-442913" eaLnBrk="1" fontAlgn="auto" hangingPunct="1">
              <a:spcAft>
                <a:spcPts val="0"/>
              </a:spcAft>
              <a:buClr>
                <a:srgbClr val="00B050"/>
              </a:buClr>
              <a:buFontTx/>
              <a:buNone/>
              <a:defRPr/>
            </a:pPr>
            <a:r>
              <a:rPr lang="en-US" altLang="zh-CN" sz="1600" b="1" dirty="0" smtClean="0">
                <a:ea typeface="黑体" pitchFamily="49" charset="-122"/>
              </a:rPr>
              <a:t>	Environmental Compliance Audit</a:t>
            </a:r>
            <a:endParaRPr lang="zh-CN" altLang="en-US" sz="1600" b="1" dirty="0" smtClean="0">
              <a:ea typeface="黑体" pitchFamily="49" charset="-122"/>
            </a:endParaRPr>
          </a:p>
        </p:txBody>
      </p:sp>
      <p:sp>
        <p:nvSpPr>
          <p:cNvPr id="4" name="内容占位符 2"/>
          <p:cNvSpPr txBox="1">
            <a:spLocks/>
          </p:cNvSpPr>
          <p:nvPr/>
        </p:nvSpPr>
        <p:spPr bwMode="auto">
          <a:xfrm>
            <a:off x="1691680" y="3429000"/>
            <a:ext cx="6984776" cy="31686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920750" indent="-442913" fontAlgn="auto">
              <a:spcBef>
                <a:spcPct val="20000"/>
              </a:spcBef>
              <a:spcAft>
                <a:spcPts val="0"/>
              </a:spcAft>
              <a:buClr>
                <a:srgbClr val="0070C0"/>
              </a:buClr>
              <a:buFont typeface="Wingdings" pitchFamily="2" charset="2"/>
              <a:buChar char="l"/>
              <a:defRPr/>
            </a:pPr>
            <a:r>
              <a:rPr lang="zh-CN" altLang="en-US" b="1" kern="0" dirty="0">
                <a:ea typeface="黑体" pitchFamily="2" charset="-122"/>
              </a:rPr>
              <a:t>水环境审计 </a:t>
            </a:r>
            <a:endParaRPr lang="en-US" altLang="zh-CN" b="1" kern="0" dirty="0" smtClean="0">
              <a:ea typeface="黑体" pitchFamily="2" charset="-122"/>
            </a:endParaRPr>
          </a:p>
          <a:p>
            <a:pPr marL="920750" indent="-442913" fontAlgn="auto">
              <a:spcBef>
                <a:spcPct val="20000"/>
              </a:spcBef>
              <a:spcAft>
                <a:spcPts val="0"/>
              </a:spcAft>
              <a:buClr>
                <a:srgbClr val="0070C0"/>
              </a:buClr>
              <a:defRPr/>
            </a:pPr>
            <a:r>
              <a:rPr lang="en-US" altLang="zh-CN" sz="1600" b="1" kern="0" dirty="0" smtClean="0">
                <a:ea typeface="黑体" pitchFamily="2" charset="-122"/>
              </a:rPr>
              <a:t>	Water resources</a:t>
            </a:r>
          </a:p>
          <a:p>
            <a:pPr marL="920750" indent="-442913" fontAlgn="auto">
              <a:spcBef>
                <a:spcPct val="20000"/>
              </a:spcBef>
              <a:spcAft>
                <a:spcPts val="0"/>
              </a:spcAft>
              <a:buClr>
                <a:srgbClr val="0070C0"/>
              </a:buClr>
              <a:buFont typeface="Wingdings" pitchFamily="2" charset="2"/>
              <a:buChar char="l"/>
              <a:defRPr/>
            </a:pPr>
            <a:r>
              <a:rPr lang="zh-CN" altLang="en-US" b="1" kern="0" dirty="0" smtClean="0">
                <a:ea typeface="黑体" pitchFamily="2" charset="-122"/>
              </a:rPr>
              <a:t>大气环境审计</a:t>
            </a:r>
            <a:endParaRPr lang="en-US" altLang="zh-CN" b="1" kern="0" dirty="0" smtClean="0">
              <a:ea typeface="黑体" pitchFamily="2" charset="-122"/>
            </a:endParaRPr>
          </a:p>
          <a:p>
            <a:pPr marL="920750" indent="-442913" fontAlgn="auto">
              <a:spcBef>
                <a:spcPct val="20000"/>
              </a:spcBef>
              <a:spcAft>
                <a:spcPts val="0"/>
              </a:spcAft>
              <a:buClr>
                <a:srgbClr val="0070C0"/>
              </a:buClr>
              <a:defRPr/>
            </a:pPr>
            <a:r>
              <a:rPr lang="en-US" altLang="zh-CN" sz="1600" b="1" dirty="0" smtClean="0"/>
              <a:t>	Atmosphere</a:t>
            </a:r>
            <a:endParaRPr lang="en-US" altLang="zh-CN" sz="1600" b="1" kern="0" dirty="0" smtClean="0">
              <a:ea typeface="黑体" pitchFamily="2" charset="-122"/>
            </a:endParaRPr>
          </a:p>
          <a:p>
            <a:pPr marL="920750" indent="-442913" fontAlgn="auto">
              <a:spcBef>
                <a:spcPct val="20000"/>
              </a:spcBef>
              <a:spcAft>
                <a:spcPts val="0"/>
              </a:spcAft>
              <a:buClr>
                <a:srgbClr val="0070C0"/>
              </a:buClr>
              <a:buFont typeface="Wingdings" pitchFamily="2" charset="2"/>
              <a:buChar char="l"/>
              <a:defRPr/>
            </a:pPr>
            <a:r>
              <a:rPr lang="zh-CN" altLang="en-US" b="1" kern="0" dirty="0" smtClean="0">
                <a:ea typeface="黑体" pitchFamily="2" charset="-122"/>
              </a:rPr>
              <a:t>生态</a:t>
            </a:r>
            <a:r>
              <a:rPr lang="zh-CN" altLang="en-US" b="1" kern="0" dirty="0">
                <a:ea typeface="黑体" pitchFamily="2" charset="-122"/>
              </a:rPr>
              <a:t>建设与保护</a:t>
            </a:r>
            <a:r>
              <a:rPr lang="zh-CN" altLang="en-US" b="1" kern="0" dirty="0" smtClean="0">
                <a:ea typeface="黑体" pitchFamily="2" charset="-122"/>
              </a:rPr>
              <a:t>审计</a:t>
            </a:r>
            <a:endParaRPr lang="en-US" altLang="zh-CN" b="1" kern="0" dirty="0" smtClean="0">
              <a:ea typeface="黑体" pitchFamily="2" charset="-122"/>
            </a:endParaRPr>
          </a:p>
          <a:p>
            <a:pPr marL="920750" indent="-442913" fontAlgn="auto">
              <a:spcBef>
                <a:spcPct val="20000"/>
              </a:spcBef>
              <a:spcAft>
                <a:spcPts val="0"/>
              </a:spcAft>
              <a:buClr>
                <a:srgbClr val="0070C0"/>
              </a:buClr>
              <a:defRPr/>
            </a:pPr>
            <a:r>
              <a:rPr lang="en-US" altLang="zh-CN" sz="1600" b="1" dirty="0" smtClean="0"/>
              <a:t>	Ecological protection  </a:t>
            </a:r>
            <a:endParaRPr lang="en-US" altLang="zh-CN" sz="1600" b="1" kern="0" dirty="0" smtClean="0">
              <a:ea typeface="黑体" pitchFamily="2" charset="-122"/>
            </a:endParaRPr>
          </a:p>
          <a:p>
            <a:pPr marL="920750" indent="-442913" fontAlgn="auto">
              <a:spcBef>
                <a:spcPct val="20000"/>
              </a:spcBef>
              <a:spcAft>
                <a:spcPts val="0"/>
              </a:spcAft>
              <a:buClr>
                <a:srgbClr val="0070C0"/>
              </a:buClr>
              <a:buFont typeface="Wingdings" pitchFamily="2" charset="2"/>
              <a:buChar char="l"/>
              <a:defRPr/>
            </a:pPr>
            <a:r>
              <a:rPr lang="zh-CN" altLang="en-US" b="1" kern="0" dirty="0" smtClean="0">
                <a:ea typeface="黑体" pitchFamily="2" charset="-122"/>
              </a:rPr>
              <a:t>固体废物</a:t>
            </a:r>
            <a:r>
              <a:rPr lang="zh-CN" altLang="en-US" b="1" kern="0" dirty="0">
                <a:ea typeface="黑体" pitchFamily="2" charset="-122"/>
              </a:rPr>
              <a:t>污染防治</a:t>
            </a:r>
            <a:r>
              <a:rPr lang="zh-CN" altLang="en-US" b="1" kern="0" dirty="0" smtClean="0">
                <a:ea typeface="黑体" pitchFamily="2" charset="-122"/>
              </a:rPr>
              <a:t>审计</a:t>
            </a:r>
            <a:endParaRPr lang="en-US" altLang="zh-CN" b="1" kern="0" dirty="0" smtClean="0">
              <a:ea typeface="黑体" pitchFamily="2" charset="-122"/>
            </a:endParaRPr>
          </a:p>
          <a:p>
            <a:pPr marL="920750" indent="-442913" fontAlgn="auto">
              <a:spcBef>
                <a:spcPct val="20000"/>
              </a:spcBef>
              <a:spcAft>
                <a:spcPts val="0"/>
              </a:spcAft>
              <a:buClr>
                <a:srgbClr val="0070C0"/>
              </a:buClr>
              <a:defRPr/>
            </a:pPr>
            <a:r>
              <a:rPr lang="fr-FR" altLang="zh-CN" sz="1600" b="1" dirty="0" smtClean="0"/>
              <a:t>	</a:t>
            </a:r>
            <a:r>
              <a:rPr lang="fr-FR" altLang="zh-CN" sz="1600" b="1" dirty="0" err="1" smtClean="0"/>
              <a:t>Waste</a:t>
            </a:r>
            <a:r>
              <a:rPr lang="fr-FR" altLang="zh-CN" sz="1600" b="1" dirty="0" smtClean="0"/>
              <a:t> management and control</a:t>
            </a:r>
            <a:endParaRPr lang="en-US" altLang="zh-CN" sz="1600" b="1" kern="0" dirty="0" smtClean="0">
              <a:ea typeface="黑体" pitchFamily="2" charset="-122"/>
            </a:endParaRPr>
          </a:p>
          <a:p>
            <a:pPr marL="920750" indent="-442913" fontAlgn="auto">
              <a:spcBef>
                <a:spcPct val="20000"/>
              </a:spcBef>
              <a:spcAft>
                <a:spcPts val="0"/>
              </a:spcAft>
              <a:buClr>
                <a:srgbClr val="0070C0"/>
              </a:buClr>
              <a:buFont typeface="Wingdings" pitchFamily="2" charset="2"/>
              <a:buChar char="l"/>
              <a:defRPr/>
            </a:pPr>
            <a:r>
              <a:rPr lang="zh-CN" altLang="en-US" b="1" kern="0" dirty="0" smtClean="0">
                <a:ea typeface="黑体" pitchFamily="2" charset="-122"/>
              </a:rPr>
              <a:t>专项</a:t>
            </a:r>
            <a:r>
              <a:rPr lang="zh-CN" altLang="en-US" b="1" kern="0" dirty="0">
                <a:ea typeface="黑体" pitchFamily="2" charset="-122"/>
              </a:rPr>
              <a:t>环境审计（节能减排审计）</a:t>
            </a:r>
            <a:endParaRPr lang="en-US" altLang="zh-CN" b="1" kern="0" dirty="0">
              <a:ea typeface="黑体" pitchFamily="2" charset="-122"/>
            </a:endParaRPr>
          </a:p>
          <a:p>
            <a:pPr marL="920750" indent="-442913" fontAlgn="auto">
              <a:spcBef>
                <a:spcPct val="20000"/>
              </a:spcBef>
              <a:spcAft>
                <a:spcPts val="0"/>
              </a:spcAft>
              <a:buClr>
                <a:srgbClr val="0070C0"/>
              </a:buClr>
              <a:defRPr/>
            </a:pPr>
            <a:r>
              <a:rPr lang="en-US" altLang="zh-CN" sz="1600" b="1" kern="0" dirty="0">
                <a:ea typeface="黑体" pitchFamily="2" charset="-122"/>
              </a:rPr>
              <a:t>	S</a:t>
            </a:r>
            <a:r>
              <a:rPr lang="fr-FR" altLang="zh-CN" sz="1600" b="1" dirty="0"/>
              <a:t>pecial environmental audits </a:t>
            </a:r>
            <a:r>
              <a:rPr lang="fr-FR" altLang="zh-CN" sz="1600" b="1" dirty="0" smtClean="0"/>
              <a:t>(</a:t>
            </a:r>
            <a:r>
              <a:rPr lang="fr-FR" altLang="zh-CN" sz="1600" b="1" dirty="0" err="1" smtClean="0"/>
              <a:t>e.g</a:t>
            </a:r>
            <a:r>
              <a:rPr lang="fr-FR" altLang="zh-CN" sz="1600" b="1" dirty="0" smtClean="0"/>
              <a:t>., </a:t>
            </a:r>
            <a:r>
              <a:rPr lang="fr-FR" altLang="zh-CN" sz="1600" b="1" dirty="0" err="1" smtClean="0"/>
              <a:t>energy</a:t>
            </a:r>
            <a:r>
              <a:rPr lang="fr-FR" altLang="zh-CN" sz="1600" b="1" dirty="0" smtClean="0"/>
              <a:t> </a:t>
            </a:r>
            <a:r>
              <a:rPr lang="fr-FR" altLang="zh-CN" sz="1600" b="1" dirty="0"/>
              <a:t>conservation audit)</a:t>
            </a:r>
          </a:p>
          <a:p>
            <a:pPr marL="442913" indent="-442913" fontAlgn="auto">
              <a:spcBef>
                <a:spcPct val="20000"/>
              </a:spcBef>
              <a:spcAft>
                <a:spcPts val="0"/>
              </a:spcAft>
              <a:buClr>
                <a:srgbClr val="FF0000"/>
              </a:buClr>
              <a:buFont typeface="Wingdings" pitchFamily="2" charset="2"/>
              <a:buChar char="l"/>
              <a:defRPr/>
            </a:pPr>
            <a:endParaRPr lang="zh-CN" altLang="en-US" sz="1600" b="1" kern="0" dirty="0">
              <a:ea typeface="黑体" pitchFamily="2" charset="-122"/>
            </a:endParaRPr>
          </a:p>
        </p:txBody>
      </p:sp>
      <p:sp>
        <p:nvSpPr>
          <p:cNvPr id="9" name="Chevron 2"/>
          <p:cNvSpPr/>
          <p:nvPr/>
        </p:nvSpPr>
        <p:spPr>
          <a:xfrm>
            <a:off x="179512" y="4475119"/>
            <a:ext cx="1950995" cy="1076411"/>
          </a:xfrm>
          <a:prstGeom prst="chevron">
            <a:avLst>
              <a:gd name="adj" fmla="val 28906"/>
            </a:avLst>
          </a:pr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noProof="0" dirty="0" smtClean="0">
                <a:solidFill>
                  <a:schemeClr val="bg1"/>
                </a:solidFill>
                <a:latin typeface="微软雅黑" panose="020B0503020204020204" pitchFamily="34" charset="-122"/>
                <a:ea typeface="微软雅黑" panose="020B0503020204020204" pitchFamily="34" charset="-122"/>
              </a:rPr>
              <a:t>环境要素</a:t>
            </a:r>
            <a:r>
              <a:rPr lang="en-CA" altLang="zh-CN" sz="2000" b="1" kern="0" noProof="0" dirty="0" smtClean="0">
                <a:solidFill>
                  <a:schemeClr val="bg1"/>
                </a:solidFill>
                <a:latin typeface="微软雅黑" panose="020B0503020204020204" pitchFamily="34" charset="-122"/>
                <a:ea typeface="微软雅黑" panose="020B0503020204020204" pitchFamily="34" charset="-122"/>
              </a:rPr>
              <a:t/>
            </a:r>
            <a:br>
              <a:rPr lang="en-CA" altLang="zh-CN" sz="2000" b="1" kern="0" noProof="0" dirty="0" smtClean="0">
                <a:solidFill>
                  <a:schemeClr val="bg1"/>
                </a:solidFill>
                <a:latin typeface="微软雅黑" panose="020B0503020204020204" pitchFamily="34" charset="-122"/>
                <a:ea typeface="微软雅黑" panose="020B0503020204020204" pitchFamily="34" charset="-122"/>
              </a:rPr>
            </a:br>
            <a:r>
              <a:rPr lang="en-CA" altLang="zh-CN" sz="1600" b="1" kern="0" noProof="0" dirty="0" smtClean="0">
                <a:solidFill>
                  <a:schemeClr val="bg1"/>
                </a:solidFill>
                <a:latin typeface="微软雅黑" panose="020B0503020204020204" pitchFamily="34" charset="-122"/>
                <a:ea typeface="微软雅黑" panose="020B0503020204020204" pitchFamily="34" charset="-122"/>
              </a:rPr>
              <a:t>Audit topics</a:t>
            </a:r>
            <a:endParaRPr kumimoji="0" 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 name="Chevron 2"/>
          <p:cNvSpPr/>
          <p:nvPr/>
        </p:nvSpPr>
        <p:spPr>
          <a:xfrm>
            <a:off x="179511" y="1628800"/>
            <a:ext cx="1950995" cy="1076411"/>
          </a:xfrm>
          <a:prstGeom prst="chevron">
            <a:avLst>
              <a:gd name="adj" fmla="val 28906"/>
            </a:avLst>
          </a:prstGeom>
          <a:gradFill flip="none" rotWithShape="1">
            <a:gsLst>
              <a:gs pos="0">
                <a:schemeClr val="accent3">
                  <a:lumMod val="50000"/>
                </a:schemeClr>
              </a:gs>
              <a:gs pos="50000">
                <a:schemeClr val="accent3">
                  <a:lumMod val="90000"/>
                </a:schemeClr>
              </a:gs>
              <a:gs pos="100000">
                <a:schemeClr val="accent3">
                  <a:lumMod val="33000"/>
                </a:schemeClr>
              </a:gs>
            </a:gsLst>
            <a:lin ang="108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具体内容</a:t>
            </a:r>
            <a:r>
              <a:rPr kumimoji="0" lang="en-CA" altLang="zh-CN"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
            </a:r>
            <a:br>
              <a:rPr kumimoji="0" lang="en-CA" altLang="zh-CN"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br>
            <a:r>
              <a:rPr kumimoji="0" lang="en-CA" altLang="zh-CN"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Audit types</a:t>
            </a:r>
            <a:endParaRPr kumimoji="0" lang="en-US" sz="16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 name="矩形 2"/>
          <p:cNvSpPr/>
          <p:nvPr/>
        </p:nvSpPr>
        <p:spPr>
          <a:xfrm>
            <a:off x="5981711" y="1556792"/>
            <a:ext cx="2694745" cy="13542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1125" indent="-111125">
              <a:buFont typeface="Arial" panose="020B0604020202020204" pitchFamily="34" charset="0"/>
              <a:buChar char="•"/>
            </a:pPr>
            <a:r>
              <a:rPr lang="zh-CN" altLang="en-US" sz="1400" b="1" dirty="0">
                <a:solidFill>
                  <a:srgbClr val="C00000"/>
                </a:solidFill>
                <a:ea typeface="黑体" pitchFamily="49" charset="-122"/>
              </a:rPr>
              <a:t>目标</a:t>
            </a:r>
            <a:r>
              <a:rPr lang="zh-CN" altLang="en-US" sz="1400" b="1" dirty="0" smtClean="0">
                <a:solidFill>
                  <a:srgbClr val="C00000"/>
                </a:solidFill>
                <a:ea typeface="黑体" pitchFamily="49" charset="-122"/>
              </a:rPr>
              <a:t>达到</a:t>
            </a:r>
            <a:r>
              <a:rPr lang="en-US" altLang="zh-CN" sz="1400" b="1" dirty="0" smtClean="0">
                <a:solidFill>
                  <a:srgbClr val="C00000"/>
                </a:solidFill>
                <a:ea typeface="黑体" pitchFamily="49" charset="-122"/>
              </a:rPr>
              <a:t> </a:t>
            </a:r>
            <a:r>
              <a:rPr lang="en-US" altLang="zh-CN" sz="1200" b="1" dirty="0" smtClean="0">
                <a:solidFill>
                  <a:srgbClr val="C00000"/>
                </a:solidFill>
                <a:ea typeface="黑体" pitchFamily="49" charset="-122"/>
              </a:rPr>
              <a:t>Are intended objectives achieved</a:t>
            </a:r>
            <a:r>
              <a:rPr lang="zh-CN" altLang="en-US" sz="1200" b="1" dirty="0" smtClean="0">
                <a:solidFill>
                  <a:srgbClr val="C00000"/>
                </a:solidFill>
                <a:ea typeface="黑体" pitchFamily="49" charset="-122"/>
              </a:rPr>
              <a:t>？</a:t>
            </a:r>
            <a:endParaRPr lang="en-US" altLang="zh-CN" sz="1200" b="1" dirty="0" smtClean="0">
              <a:solidFill>
                <a:srgbClr val="C00000"/>
              </a:solidFill>
              <a:ea typeface="黑体" pitchFamily="49" charset="-122"/>
            </a:endParaRPr>
          </a:p>
          <a:p>
            <a:pPr marL="111125" indent="-111125">
              <a:buFont typeface="Arial" panose="020B0604020202020204" pitchFamily="34" charset="0"/>
              <a:buChar char="•"/>
            </a:pPr>
            <a:r>
              <a:rPr lang="zh-CN" altLang="en-US" sz="1400" b="1" dirty="0" smtClean="0">
                <a:solidFill>
                  <a:srgbClr val="C00000"/>
                </a:solidFill>
                <a:ea typeface="黑体" pitchFamily="49" charset="-122"/>
              </a:rPr>
              <a:t>环境质量</a:t>
            </a:r>
            <a:r>
              <a:rPr lang="zh-CN" altLang="en-US" sz="1400" b="1" dirty="0">
                <a:solidFill>
                  <a:srgbClr val="C00000"/>
                </a:solidFill>
                <a:ea typeface="黑体" pitchFamily="49" charset="-122"/>
              </a:rPr>
              <a:t>切实</a:t>
            </a:r>
            <a:r>
              <a:rPr lang="zh-CN" altLang="en-US" sz="1400" b="1" dirty="0" smtClean="0">
                <a:solidFill>
                  <a:srgbClr val="C00000"/>
                </a:solidFill>
                <a:ea typeface="黑体" pitchFamily="49" charset="-122"/>
              </a:rPr>
              <a:t>改善</a:t>
            </a:r>
            <a:r>
              <a:rPr lang="en-US" altLang="zh-CN" sz="1400" b="1" dirty="0" smtClean="0">
                <a:solidFill>
                  <a:srgbClr val="C00000"/>
                </a:solidFill>
                <a:ea typeface="黑体" pitchFamily="49" charset="-122"/>
              </a:rPr>
              <a:t> </a:t>
            </a:r>
          </a:p>
          <a:p>
            <a:r>
              <a:rPr lang="en-US" altLang="zh-CN" sz="1200" b="1" dirty="0" smtClean="0">
                <a:solidFill>
                  <a:srgbClr val="C00000"/>
                </a:solidFill>
                <a:ea typeface="黑体" pitchFamily="49" charset="-122"/>
              </a:rPr>
              <a:t>   Is environmental </a:t>
            </a:r>
            <a:r>
              <a:rPr lang="en-US" altLang="zh-CN" sz="1200" b="1" dirty="0">
                <a:solidFill>
                  <a:srgbClr val="C00000"/>
                </a:solidFill>
                <a:ea typeface="黑体" pitchFamily="49" charset="-122"/>
              </a:rPr>
              <a:t>quality </a:t>
            </a:r>
            <a:r>
              <a:rPr lang="en-US" altLang="zh-CN" sz="1200" b="1" dirty="0" smtClean="0">
                <a:solidFill>
                  <a:srgbClr val="C00000"/>
                </a:solidFill>
                <a:ea typeface="黑体" pitchFamily="49" charset="-122"/>
              </a:rPr>
              <a:t>improved</a:t>
            </a:r>
            <a:r>
              <a:rPr lang="zh-CN" altLang="en-US" sz="1200" b="1" dirty="0" smtClean="0">
                <a:solidFill>
                  <a:srgbClr val="C00000"/>
                </a:solidFill>
                <a:ea typeface="黑体" pitchFamily="49" charset="-122"/>
              </a:rPr>
              <a:t>？</a:t>
            </a:r>
            <a:endParaRPr lang="en-US" altLang="zh-CN" sz="1200" b="1" dirty="0" smtClean="0">
              <a:solidFill>
                <a:srgbClr val="C00000"/>
              </a:solidFill>
              <a:ea typeface="黑体" pitchFamily="49" charset="-122"/>
            </a:endParaRPr>
          </a:p>
          <a:p>
            <a:pPr marL="111125" indent="-111125">
              <a:buFont typeface="Arial" panose="020B0604020202020204" pitchFamily="34" charset="0"/>
              <a:buChar char="•"/>
            </a:pPr>
            <a:r>
              <a:rPr lang="zh-CN" altLang="en-US" sz="1400" b="1" dirty="0" smtClean="0">
                <a:solidFill>
                  <a:srgbClr val="C00000"/>
                </a:solidFill>
                <a:ea typeface="黑体" pitchFamily="49" charset="-122"/>
              </a:rPr>
              <a:t>费用效益</a:t>
            </a:r>
            <a:r>
              <a:rPr lang="en-US" altLang="zh-CN" sz="1400" b="1" dirty="0" smtClean="0">
                <a:solidFill>
                  <a:srgbClr val="C00000"/>
                </a:solidFill>
                <a:ea typeface="黑体" pitchFamily="49" charset="-122"/>
              </a:rPr>
              <a:t> </a:t>
            </a:r>
            <a:r>
              <a:rPr lang="en-US" altLang="zh-CN" sz="1200" b="1" dirty="0" smtClean="0">
                <a:solidFill>
                  <a:srgbClr val="C00000"/>
                </a:solidFill>
                <a:ea typeface="黑体" pitchFamily="49" charset="-122"/>
              </a:rPr>
              <a:t>Are costs reasonable</a:t>
            </a:r>
            <a:r>
              <a:rPr lang="zh-CN" altLang="en-US" sz="1200" b="1" dirty="0" smtClean="0">
                <a:solidFill>
                  <a:srgbClr val="C00000"/>
                </a:solidFill>
                <a:ea typeface="黑体" pitchFamily="49" charset="-122"/>
              </a:rPr>
              <a:t>？</a:t>
            </a:r>
            <a:endParaRPr lang="en-US" altLang="zh-CN" sz="1400" b="1" dirty="0">
              <a:solidFill>
                <a:srgbClr val="C00000"/>
              </a:solidFill>
              <a:ea typeface="黑体" pitchFamily="49" charset="-122"/>
            </a:endParaRPr>
          </a:p>
          <a:p>
            <a:pPr marL="111125" indent="-111125">
              <a:buFont typeface="Arial" panose="020B0604020202020204" pitchFamily="34" charset="0"/>
              <a:buChar char="•"/>
            </a:pPr>
            <a:r>
              <a:rPr lang="zh-CN" altLang="en-US" sz="1400" b="1" dirty="0" smtClean="0">
                <a:solidFill>
                  <a:srgbClr val="C00000"/>
                </a:solidFill>
                <a:ea typeface="黑体" pitchFamily="49" charset="-122"/>
              </a:rPr>
              <a:t>措施稳定</a:t>
            </a:r>
            <a:r>
              <a:rPr lang="en-US" altLang="zh-CN" sz="1400" b="1" dirty="0" smtClean="0">
                <a:solidFill>
                  <a:srgbClr val="C00000"/>
                </a:solidFill>
                <a:ea typeface="黑体" pitchFamily="49" charset="-122"/>
              </a:rPr>
              <a:t> </a:t>
            </a:r>
            <a:r>
              <a:rPr lang="en-US" altLang="zh-CN" sz="1200" b="1" dirty="0" smtClean="0">
                <a:solidFill>
                  <a:srgbClr val="C00000"/>
                </a:solidFill>
                <a:ea typeface="黑体" pitchFamily="49" charset="-122"/>
              </a:rPr>
              <a:t>Are changes permanent</a:t>
            </a:r>
            <a:r>
              <a:rPr lang="zh-CN" altLang="en-US" sz="1400" b="1" dirty="0" smtClean="0">
                <a:solidFill>
                  <a:srgbClr val="C00000"/>
                </a:solidFill>
                <a:ea typeface="黑体" pitchFamily="49" charset="-122"/>
              </a:rPr>
              <a:t>？</a:t>
            </a:r>
            <a:endParaRPr lang="zh-CN" altLang="en-US" sz="1400" b="1" dirty="0">
              <a:solidFill>
                <a:srgbClr val="C00000"/>
              </a:solidFill>
            </a:endParaRPr>
          </a:p>
        </p:txBody>
      </p:sp>
    </p:spTree>
    <p:extLst>
      <p:ext uri="{BB962C8B-B14F-4D97-AF65-F5344CB8AC3E}">
        <p14:creationId xmlns:p14="http://schemas.microsoft.com/office/powerpoint/2010/main" val="42577624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1203">
                                            <p:txEl>
                                              <p:pRg st="2" end="2"/>
                                            </p:txEl>
                                          </p:spTgt>
                                        </p:tgtEl>
                                        <p:attrNameLst>
                                          <p:attrName>style.color</p:attrName>
                                        </p:attrNameLst>
                                      </p:cBhvr>
                                      <p:to>
                                        <p:clrVal>
                                          <a:schemeClr val="accent2"/>
                                        </p:clrVal>
                                      </p:to>
                                    </p:set>
                                    <p:set>
                                      <p:cBhvr>
                                        <p:cTn id="7" dur="500" fill="hold"/>
                                        <p:tgtEl>
                                          <p:spTgt spid="51203">
                                            <p:txEl>
                                              <p:pRg st="2" end="2"/>
                                            </p:txEl>
                                          </p:spTgt>
                                        </p:tgtEl>
                                        <p:attrNameLst>
                                          <p:attrName>fillcolor</p:attrName>
                                        </p:attrNameLst>
                                      </p:cBhvr>
                                      <p:to>
                                        <p:clrVal>
                                          <a:schemeClr val="accent2"/>
                                        </p:clrVal>
                                      </p:to>
                                    </p:set>
                                    <p:set>
                                      <p:cBhvr>
                                        <p:cTn id="8" dur="500" fill="hold"/>
                                        <p:tgtEl>
                                          <p:spTgt spid="51203">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51203">
                                            <p:txEl>
                                              <p:pRg st="3" end="3"/>
                                            </p:txEl>
                                          </p:spTgt>
                                        </p:tgtEl>
                                        <p:attrNameLst>
                                          <p:attrName>style.color</p:attrName>
                                        </p:attrNameLst>
                                      </p:cBhvr>
                                      <p:to>
                                        <p:clrVal>
                                          <a:schemeClr val="accent2"/>
                                        </p:clrVal>
                                      </p:to>
                                    </p:set>
                                    <p:set>
                                      <p:cBhvr>
                                        <p:cTn id="11" dur="500" fill="hold"/>
                                        <p:tgtEl>
                                          <p:spTgt spid="51203">
                                            <p:txEl>
                                              <p:pRg st="3" end="3"/>
                                            </p:txEl>
                                          </p:spTgt>
                                        </p:tgtEl>
                                        <p:attrNameLst>
                                          <p:attrName>fillcolor</p:attrName>
                                        </p:attrNameLst>
                                      </p:cBhvr>
                                      <p:to>
                                        <p:clrVal>
                                          <a:schemeClr val="accent2"/>
                                        </p:clrVal>
                                      </p:to>
                                    </p:set>
                                    <p:set>
                                      <p:cBhvr>
                                        <p:cTn id="12" dur="500" fill="hold"/>
                                        <p:tgtEl>
                                          <p:spTgt spid="51203">
                                            <p:txEl>
                                              <p:pRg st="3" end="3"/>
                                            </p:txEl>
                                          </p:spTgt>
                                        </p:tgtEl>
                                        <p:attrNameLst>
                                          <p:attrName>fill.type</p:attrName>
                                        </p:attrNameLst>
                                      </p:cBhvr>
                                      <p:to>
                                        <p:strVal val="solid"/>
                                      </p:to>
                                    </p:set>
                                  </p:childTnLst>
                                </p:cTn>
                              </p:par>
                            </p:childTnLst>
                          </p:cTn>
                        </p:par>
                        <p:par>
                          <p:cTn id="13" fill="hold">
                            <p:stCondLst>
                              <p:cond delay="106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7462" y="93693"/>
            <a:ext cx="9053958" cy="1031051"/>
          </a:xfrm>
          <a:prstGeom prst="rect">
            <a:avLst/>
          </a:prstGeom>
          <a:noFill/>
          <a:ln w="9525">
            <a:noFill/>
            <a:miter lim="800000"/>
            <a:headEnd/>
            <a:tailEnd/>
          </a:ln>
        </p:spPr>
        <p:txBody>
          <a:bodyPr wrap="square" anchor="ctr">
            <a:spAutoFit/>
          </a:bodyPr>
          <a:lstStyle/>
          <a:p>
            <a:pPr indent="277813" algn="ctr"/>
            <a:r>
              <a:rPr lang="zh-CN" altLang="en-US" sz="2800" b="1" dirty="0" smtClean="0">
                <a:solidFill>
                  <a:srgbClr val="FF0000"/>
                </a:solidFill>
                <a:latin typeface="Times New Roman" pitchFamily="18" charset="0"/>
                <a:ea typeface="黑体" pitchFamily="49" charset="-122"/>
                <a:cs typeface="Times New Roman" pitchFamily="18" charset="0"/>
              </a:rPr>
              <a:t>项目组专家</a:t>
            </a:r>
            <a:endParaRPr lang="en-US" altLang="zh-CN" sz="2800" b="1" dirty="0" smtClean="0">
              <a:solidFill>
                <a:srgbClr val="FF0000"/>
              </a:solidFill>
              <a:latin typeface="Times New Roman" pitchFamily="18" charset="0"/>
              <a:ea typeface="黑体" pitchFamily="49" charset="-122"/>
              <a:cs typeface="Times New Roman" pitchFamily="18" charset="0"/>
            </a:endParaRPr>
          </a:p>
          <a:p>
            <a:pPr indent="277813" algn="ctr"/>
            <a:r>
              <a:rPr lang="en-US" altLang="zh-CN" sz="2600" b="1" dirty="0" smtClean="0">
                <a:solidFill>
                  <a:srgbClr val="FF0000"/>
                </a:solidFill>
                <a:latin typeface="Times New Roman" pitchFamily="18" charset="0"/>
                <a:ea typeface="黑体" pitchFamily="49" charset="-122"/>
                <a:cs typeface="Times New Roman" pitchFamily="18" charset="0"/>
              </a:rPr>
              <a:t>SPS Members</a:t>
            </a:r>
            <a:endParaRPr lang="en-US" altLang="zh-CN" sz="2600" b="1" dirty="0">
              <a:solidFill>
                <a:srgbClr val="FF0000"/>
              </a:solidFill>
              <a:latin typeface="Times New Roman" pitchFamily="18" charset="0"/>
              <a:ea typeface="黑体" pitchFamily="49" charset="-122"/>
              <a:cs typeface="Times New Roman" pitchFamily="18" charset="0"/>
            </a:endParaRPr>
          </a:p>
          <a:p>
            <a:pPr indent="277813" algn="ctr"/>
            <a:endParaRPr lang="zh-CN" altLang="en-US" sz="500" b="1" dirty="0">
              <a:solidFill>
                <a:srgbClr val="FF0000"/>
              </a:solidFill>
              <a:latin typeface="Calibri" pitchFamily="34" charset="0"/>
              <a:cs typeface="Times New Roman" pitchFamily="18" charset="0"/>
            </a:endParaRPr>
          </a:p>
        </p:txBody>
      </p:sp>
      <p:graphicFrame>
        <p:nvGraphicFramePr>
          <p:cNvPr id="6" name="Group 125"/>
          <p:cNvGraphicFramePr>
            <a:graphicFrameLocks noGrp="1"/>
          </p:cNvGraphicFramePr>
          <p:nvPr>
            <p:extLst>
              <p:ext uri="{D42A27DB-BD31-4B8C-83A1-F6EECF244321}">
                <p14:modId xmlns:p14="http://schemas.microsoft.com/office/powerpoint/2010/main" val="2818731605"/>
              </p:ext>
            </p:extLst>
          </p:nvPr>
        </p:nvGraphicFramePr>
        <p:xfrm>
          <a:off x="827585" y="1412776"/>
          <a:ext cx="7894400" cy="975360"/>
        </p:xfrm>
        <a:graphic>
          <a:graphicData uri="http://schemas.openxmlformats.org/drawingml/2006/table">
            <a:tbl>
              <a:tblPr/>
              <a:tblGrid>
                <a:gridCol w="2232247"/>
                <a:gridCol w="5662153"/>
              </a:tblGrid>
              <a:tr h="146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王金南</a:t>
                      </a:r>
                      <a:endParaRPr kumimoji="0" lang="en-US" altLang="zh-CN" sz="1400" b="1"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altLang="zh-CN" sz="1200" i="1" kern="1200" dirty="0" smtClean="0">
                          <a:solidFill>
                            <a:schemeClr val="tx1"/>
                          </a:solidFill>
                          <a:effectLst/>
                          <a:latin typeface="+mn-lt"/>
                          <a:ea typeface="+mn-ea"/>
                          <a:cs typeface="+mn-cs"/>
                        </a:rPr>
                        <a:t>Wang </a:t>
                      </a:r>
                      <a:r>
                        <a:rPr lang="en-GB" altLang="zh-CN" sz="1200" i="1" kern="1200" dirty="0" err="1" smtClean="0">
                          <a:solidFill>
                            <a:schemeClr val="tx1"/>
                          </a:solidFill>
                          <a:effectLst/>
                          <a:latin typeface="+mn-lt"/>
                          <a:ea typeface="+mn-ea"/>
                          <a:cs typeface="+mn-cs"/>
                        </a:rPr>
                        <a:t>Jinnan</a:t>
                      </a:r>
                      <a:endParaRPr kumimoji="0" lang="zh-CN" altLang="en-US" sz="105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环境保护部环境规划院，副院长兼总工，项目组中方组长</a:t>
                      </a:r>
                      <a:endPar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GB" altLang="zh-CN" sz="1200" i="1" kern="1200" dirty="0" smtClean="0">
                          <a:solidFill>
                            <a:schemeClr val="tx1"/>
                          </a:solidFill>
                          <a:effectLst/>
                          <a:latin typeface="+mn-lt"/>
                          <a:ea typeface="+mn-ea"/>
                          <a:cs typeface="+mn-cs"/>
                        </a:rPr>
                        <a:t>Vice President, Chief Engineer, Professor, Chinese Academy for Environmental Planning</a:t>
                      </a:r>
                      <a:endParaRPr lang="zh-CN" altLang="en-US" sz="1050" dirty="0">
                        <a:latin typeface="微软雅黑" panose="020B0503020204020204" pitchFamily="34" charset="-122"/>
                        <a:ea typeface="微软雅黑" panose="020B0503020204020204" pitchFamily="34" charset="-122"/>
                      </a:endParaRPr>
                    </a:p>
                  </a:txBody>
                  <a:tcPr horzOverflow="overflow">
                    <a:lnL>
                      <a:noFill/>
                    </a:lnL>
                    <a:lnR cap="flat">
                      <a:noFill/>
                    </a:lnR>
                    <a:lnT cap="flat">
                      <a:noFill/>
                    </a:lnT>
                    <a:lnB>
                      <a:noFill/>
                    </a:lnB>
                    <a:lnTlToBr>
                      <a:noFill/>
                    </a:lnTlToBr>
                    <a:lnBlToTr>
                      <a:noFill/>
                    </a:lnBlToTr>
                    <a:noFill/>
                  </a:tcPr>
                </a:tc>
              </a:tr>
              <a:tr h="1408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Scott Vaughan</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魏仲加</a:t>
                      </a:r>
                      <a:endParaRPr kumimoji="0" lang="en-US" altLang="zh-CN" sz="12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87313" marR="0" lvl="0" indent="-87313"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国际可持续发展研究院（</a:t>
                      </a:r>
                      <a:r>
                        <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IISD</a:t>
                      </a:r>
                      <a:r>
                        <a:rPr kumimoji="0" lang="zh-CN" altLang="en-US"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）院长，项目组外方组长</a:t>
                      </a:r>
                      <a:endParaRPr kumimoji="0" lang="en-US" altLang="zh-CN" sz="1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87313" marR="0" lvl="0" indent="-87313" algn="l" defTabSz="914400" rtl="0" eaLnBrk="1" fontAlgn="base" latinLnBrk="0" hangingPunct="1">
                        <a:lnSpc>
                          <a:spcPts val="1300"/>
                        </a:lnSpc>
                        <a:spcBef>
                          <a:spcPct val="0"/>
                        </a:spcBef>
                        <a:spcAft>
                          <a:spcPct val="0"/>
                        </a:spcAft>
                        <a:buClrTx/>
                        <a:buSzTx/>
                        <a:buFontTx/>
                        <a:buNone/>
                        <a:tabLst/>
                      </a:pPr>
                      <a:r>
                        <a:rPr lang="en-GB" altLang="zh-CN" sz="1200" i="1" kern="1200" dirty="0" smtClean="0">
                          <a:solidFill>
                            <a:schemeClr val="tx1"/>
                          </a:solidFill>
                          <a:effectLst/>
                          <a:latin typeface="+mn-lt"/>
                          <a:ea typeface="+mn-ea"/>
                          <a:cs typeface="+mn-cs"/>
                        </a:rPr>
                        <a:t>President, International Institute for Sustainable Development</a:t>
                      </a:r>
                      <a:endParaRPr kumimoji="0" lang="en-US" altLang="zh-CN" sz="105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4344" name="Rectangle 21"/>
          <p:cNvSpPr>
            <a:spLocks noChangeArrowheads="1"/>
          </p:cNvSpPr>
          <p:nvPr/>
        </p:nvSpPr>
        <p:spPr bwMode="auto">
          <a:xfrm>
            <a:off x="-17462" y="2420888"/>
            <a:ext cx="2717254" cy="400110"/>
          </a:xfrm>
          <a:prstGeom prst="rect">
            <a:avLst/>
          </a:prstGeom>
          <a:solidFill>
            <a:schemeClr val="accent1">
              <a:lumMod val="20000"/>
              <a:lumOff val="80000"/>
            </a:schemeClr>
          </a:solidFill>
          <a:ln w="9525">
            <a:noFill/>
            <a:miter lim="800000"/>
            <a:headEnd/>
            <a:tailEnd/>
          </a:ln>
        </p:spPr>
        <p:txBody>
          <a:bodyPr wrap="square" anchor="ctr">
            <a:spAutoFit/>
          </a:bodyPr>
          <a:lstStyle/>
          <a:p>
            <a:pPr algn="ctr"/>
            <a:r>
              <a:rPr lang="zh-CN" altLang="en-US" sz="2000" b="1" u="sng" dirty="0">
                <a:solidFill>
                  <a:prstClr val="black"/>
                </a:solidFill>
                <a:latin typeface="华文新魏" pitchFamily="2" charset="-122"/>
                <a:ea typeface="华文新魏" pitchFamily="2" charset="-122"/>
              </a:rPr>
              <a:t>核心</a:t>
            </a:r>
            <a:r>
              <a:rPr lang="zh-CN" altLang="en-US" sz="2000" b="1" u="sng" dirty="0" smtClean="0">
                <a:solidFill>
                  <a:prstClr val="black"/>
                </a:solidFill>
                <a:latin typeface="华文新魏" pitchFamily="2" charset="-122"/>
                <a:ea typeface="华文新魏" pitchFamily="2" charset="-122"/>
              </a:rPr>
              <a:t>专家</a:t>
            </a:r>
            <a:r>
              <a:rPr lang="zh-CN" altLang="en-US" sz="1400" b="1" u="sng" dirty="0" smtClean="0">
                <a:solidFill>
                  <a:prstClr val="black"/>
                </a:solidFill>
                <a:latin typeface="Calibri" pitchFamily="34" charset="0"/>
                <a:cs typeface="Times New Roman" pitchFamily="18" charset="0"/>
              </a:rPr>
              <a:t> </a:t>
            </a:r>
            <a:r>
              <a:rPr lang="en-US" altLang="zh-CN" sz="1400" b="1" u="sng" dirty="0" smtClean="0">
                <a:solidFill>
                  <a:prstClr val="black"/>
                </a:solidFill>
                <a:latin typeface="Calibri" pitchFamily="34" charset="0"/>
                <a:cs typeface="Times New Roman" pitchFamily="18" charset="0"/>
              </a:rPr>
              <a:t>SPS MEMBERS</a:t>
            </a:r>
            <a:endParaRPr lang="en-US" altLang="zh-CN" sz="2400" u="sng" dirty="0">
              <a:solidFill>
                <a:prstClr val="black"/>
              </a:solidFill>
              <a:latin typeface="Calibri" pitchFamily="34" charset="0"/>
            </a:endParaRPr>
          </a:p>
        </p:txBody>
      </p:sp>
      <p:graphicFrame>
        <p:nvGraphicFramePr>
          <p:cNvPr id="9" name="Group 120"/>
          <p:cNvGraphicFramePr>
            <a:graphicFrameLocks noGrp="1"/>
          </p:cNvGraphicFramePr>
          <p:nvPr>
            <p:extLst>
              <p:ext uri="{D42A27DB-BD31-4B8C-83A1-F6EECF244321}">
                <p14:modId xmlns:p14="http://schemas.microsoft.com/office/powerpoint/2010/main" val="3727392365"/>
              </p:ext>
            </p:extLst>
          </p:nvPr>
        </p:nvGraphicFramePr>
        <p:xfrm>
          <a:off x="827584" y="2852936"/>
          <a:ext cx="8316416" cy="2402840"/>
        </p:xfrm>
        <a:graphic>
          <a:graphicData uri="http://schemas.openxmlformats.org/drawingml/2006/table">
            <a:tbl>
              <a:tblPr/>
              <a:tblGrid>
                <a:gridCol w="2232248"/>
                <a:gridCol w="6084168"/>
              </a:tblGrid>
              <a:tr h="144016">
                <a:tc>
                  <a:txBody>
                    <a:bodyPr/>
                    <a:lstStyle/>
                    <a:p>
                      <a:pPr algn="l">
                        <a:lnSpc>
                          <a:spcPts val="1200"/>
                        </a:lnSpc>
                        <a:spcBef>
                          <a:spcPts val="0"/>
                        </a:spcBef>
                        <a:spcAft>
                          <a:spcPts val="0"/>
                        </a:spcAft>
                      </a:pPr>
                      <a:r>
                        <a:rPr kumimoji="0" lang="zh-CN" altLang="en-US"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蒋洪强</a:t>
                      </a:r>
                      <a:endPar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algn="l">
                        <a:lnSpc>
                          <a:spcPts val="1200"/>
                        </a:lnSpc>
                        <a:spcBef>
                          <a:spcPts val="0"/>
                        </a:spcBef>
                        <a:spcAft>
                          <a:spcPts val="0"/>
                        </a:spcAft>
                      </a:pPr>
                      <a:r>
                        <a:rPr lang="en-GB" altLang="zh-CN" sz="1200" i="1" kern="1200" dirty="0" smtClean="0">
                          <a:solidFill>
                            <a:schemeClr val="tx1"/>
                          </a:solidFill>
                          <a:effectLst/>
                          <a:latin typeface="+mn-lt"/>
                          <a:ea typeface="+mn-ea"/>
                          <a:cs typeface="+mn-cs"/>
                        </a:rPr>
                        <a:t>Jiang </a:t>
                      </a:r>
                      <a:r>
                        <a:rPr lang="en-GB" altLang="zh-CN" sz="1200" i="1" kern="1200" dirty="0" err="1" smtClean="0">
                          <a:solidFill>
                            <a:schemeClr val="tx1"/>
                          </a:solidFill>
                          <a:effectLst/>
                          <a:latin typeface="+mn-lt"/>
                          <a:ea typeface="+mn-ea"/>
                          <a:cs typeface="+mn-cs"/>
                        </a:rPr>
                        <a:t>Hongqiang</a:t>
                      </a:r>
                      <a:endParaRPr kumimoji="0" lang="zh-CN" altLang="zh-CN" sz="105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环境保护部环境规划院，研究员</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Senior Fellow, </a:t>
                      </a:r>
                      <a:r>
                        <a:rPr lang="en-GB" altLang="zh-CN" sz="1200" i="1" kern="1200" dirty="0" smtClean="0">
                          <a:solidFill>
                            <a:schemeClr val="tx1"/>
                          </a:solidFill>
                          <a:effectLst/>
                          <a:latin typeface="+mn-lt"/>
                          <a:ea typeface="+mn-ea"/>
                          <a:cs typeface="+mn-cs"/>
                        </a:rPr>
                        <a:t>Chinese Academy for Environmental Planning</a:t>
                      </a:r>
                      <a:endParaRPr lang="zh-CN" altLang="en-US" sz="1050" dirty="0">
                        <a:latin typeface="微软雅黑" panose="020B0503020204020204" pitchFamily="34" charset="-122"/>
                        <a:ea typeface="微软雅黑" panose="020B0503020204020204" pitchFamily="34" charset="-122"/>
                      </a:endParaRPr>
                    </a:p>
                  </a:txBody>
                  <a:tcPr horzOverflow="overflow">
                    <a:lnL>
                      <a:noFill/>
                    </a:lnL>
                    <a:lnR cap="flat">
                      <a:noFill/>
                    </a:lnR>
                    <a:lnT cap="flat">
                      <a:noFill/>
                    </a:lnT>
                    <a:lnB>
                      <a:noFill/>
                    </a:lnB>
                    <a:lnTlToBr>
                      <a:noFill/>
                    </a:lnTlToBr>
                    <a:lnBlToTr>
                      <a:noFill/>
                    </a:lnBlToTr>
                    <a:noFill/>
                  </a:tcPr>
                </a:tc>
              </a:tr>
              <a:tr h="300033">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zh-CN" altLang="en-US"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陈基湘 </a:t>
                      </a:r>
                      <a:endPar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pPr>
                      <a:r>
                        <a:rPr lang="en-GB" altLang="zh-CN" sz="1200" i="1" kern="1200" dirty="0" smtClean="0">
                          <a:solidFill>
                            <a:schemeClr val="tx1"/>
                          </a:solidFill>
                          <a:effectLst/>
                          <a:latin typeface="+mn-lt"/>
                          <a:ea typeface="+mn-ea"/>
                          <a:cs typeface="+mn-cs"/>
                        </a:rPr>
                        <a:t>Chen </a:t>
                      </a:r>
                      <a:r>
                        <a:rPr lang="en-GB" altLang="zh-CN" sz="1200" i="1" kern="1200" dirty="0" err="1" smtClean="0">
                          <a:solidFill>
                            <a:schemeClr val="tx1"/>
                          </a:solidFill>
                          <a:effectLst/>
                          <a:latin typeface="+mn-lt"/>
                          <a:ea typeface="+mn-ea"/>
                          <a:cs typeface="+mn-cs"/>
                        </a:rPr>
                        <a:t>Jixiang</a:t>
                      </a:r>
                      <a:endParaRPr kumimoji="0" lang="zh-CN" altLang="en-US" sz="105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中国审计学会环境审计专业委员会，秘书长 </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Secretary-General of Environmental Audit Professional Committee, China Auditing Society</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a:noFill/>
                    </a:lnB>
                    <a:lnTlToBr>
                      <a:noFill/>
                    </a:lnTlToBr>
                    <a:lnBlToTr>
                      <a:noFill/>
                    </a:lnBlToTr>
                    <a:noFill/>
                  </a:tcPr>
                </a:tc>
              </a:tr>
              <a:tr h="300033">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zh-CN" altLang="en-US"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曾贤刚</a:t>
                      </a:r>
                      <a:endPar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pPr>
                      <a:r>
                        <a:rPr lang="en-GB" altLang="zh-CN" sz="1200" i="1" kern="1200" dirty="0" smtClean="0">
                          <a:solidFill>
                            <a:schemeClr val="tx1"/>
                          </a:solidFill>
                          <a:effectLst/>
                          <a:latin typeface="+mn-lt"/>
                          <a:ea typeface="+mn-ea"/>
                          <a:cs typeface="+mn-cs"/>
                        </a:rPr>
                        <a:t>Zeng </a:t>
                      </a:r>
                      <a:r>
                        <a:rPr lang="en-GB" altLang="zh-CN" sz="1200" i="1" kern="1200" dirty="0" err="1" smtClean="0">
                          <a:solidFill>
                            <a:schemeClr val="tx1"/>
                          </a:solidFill>
                          <a:effectLst/>
                          <a:latin typeface="+mn-lt"/>
                          <a:ea typeface="+mn-ea"/>
                          <a:cs typeface="+mn-cs"/>
                        </a:rPr>
                        <a:t>Xiangang</a:t>
                      </a:r>
                      <a:endParaRPr kumimoji="0" lang="zh-CN" altLang="en-US" sz="105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中国人民大学环境学院，教授 </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Professor, </a:t>
                      </a:r>
                      <a:r>
                        <a:rPr kumimoji="0" lang="en-US" altLang="zh-CN" sz="1200" b="0" i="1" u="none" strike="noStrike" kern="1200" cap="none" normalizeH="0" baseline="0" dirty="0" err="1" smtClean="0">
                          <a:ln>
                            <a:noFill/>
                          </a:ln>
                          <a:solidFill>
                            <a:srgbClr val="000000"/>
                          </a:solidFill>
                          <a:effectLst/>
                          <a:latin typeface="+mn-lt"/>
                          <a:ea typeface="微软雅黑" panose="020B0503020204020204" pitchFamily="34" charset="-122"/>
                          <a:cs typeface="Times New Roman" pitchFamily="18" charset="0"/>
                        </a:rPr>
                        <a:t>Renmin</a:t>
                      </a: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 University of China</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a:noFill/>
                    </a:lnB>
                    <a:lnTlToBr>
                      <a:noFill/>
                    </a:lnTlToBr>
                    <a:lnBlToTr>
                      <a:noFill/>
                    </a:lnBlToTr>
                    <a:noFill/>
                  </a:tcPr>
                </a:tc>
              </a:tr>
              <a:tr h="300033">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Robert Smith</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国际可持续发展研究院（</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IISD</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）成员，</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Midsummer Analytics</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主要负责人</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Associate, IISD and Principal, Midsummer Analytics</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a:noFill/>
                    </a:lnB>
                    <a:lnTlToBr>
                      <a:noFill/>
                    </a:lnTlToBr>
                    <a:lnBlToTr>
                      <a:noFill/>
                    </a:lnBlToTr>
                    <a:noFill/>
                  </a:tcPr>
                </a:tc>
              </a:tr>
              <a:tr h="300033">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Jan </a:t>
                      </a:r>
                      <a:r>
                        <a:rPr kumimoji="0" lang="en-US" altLang="zh-CN" sz="1400" b="1" i="0" u="none" strike="noStrike" kern="1200" cap="none" normalizeH="0" baseline="0" dirty="0" err="1"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Bakkes</a:t>
                      </a:r>
                      <a:r>
                        <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荷兰环境评估局，高级项目主管，</a:t>
                      </a:r>
                      <a:r>
                        <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TIAS</a:t>
                      </a: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副院长</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Senior Project Leader, PBL and Vice-President of TIAS</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a:noFill/>
                    </a:lnB>
                    <a:lnTlToBr>
                      <a:noFill/>
                    </a:lnTlToBr>
                    <a:lnBlToTr>
                      <a:noFill/>
                    </a:lnBlToTr>
                    <a:noFill/>
                  </a:tcPr>
                </a:tc>
              </a:tr>
              <a:tr h="300033">
                <a:tc>
                  <a:txBody>
                    <a:bodyPr/>
                    <a:lstStyle/>
                    <a:p>
                      <a:pPr marL="0" marR="0" lvl="0" indent="0" algn="l" defTabSz="914400" rtl="0" eaLnBrk="1" fontAlgn="base" latinLnBrk="0" hangingPunct="1">
                        <a:lnSpc>
                          <a:spcPts val="1200"/>
                        </a:lnSpc>
                        <a:spcBef>
                          <a:spcPts val="0"/>
                        </a:spcBef>
                        <a:spcAft>
                          <a:spcPts val="0"/>
                        </a:spcAft>
                        <a:buClrTx/>
                        <a:buSzTx/>
                        <a:buFontTx/>
                        <a:buNone/>
                        <a:tabLst/>
                      </a:pPr>
                      <a:r>
                        <a:rPr kumimoji="0" lang="en-US" altLang="zh-CN" sz="1400" b="1"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Glenn-Marie Lange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ts val="1200"/>
                        </a:lnSpc>
                        <a:spcBef>
                          <a:spcPts val="0"/>
                        </a:spcBef>
                        <a:spcAft>
                          <a:spcPts val="0"/>
                        </a:spcAft>
                        <a:buClrTx/>
                        <a:buSzTx/>
                        <a:buFontTx/>
                        <a:buNone/>
                        <a:tabLst/>
                        <a:defRPr/>
                      </a:pPr>
                      <a:r>
                        <a:rPr kumimoji="0" lang="zh-CN" altLang="en-US"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rPr>
                        <a:t>华盛顿世界银行环境部政策和经济学处，高级经济师</a:t>
                      </a:r>
                      <a:endParaRPr kumimoji="0" lang="en-US" altLang="zh-CN" sz="1400" b="0" i="0" u="none" strike="noStrike" kern="1200" cap="none" normalizeH="0" baseline="0" dirty="0" smtClean="0">
                        <a:ln>
                          <a:noFill/>
                        </a:ln>
                        <a:solidFill>
                          <a:srgbClr val="000000"/>
                        </a:solidFill>
                        <a:effectLst/>
                        <a:latin typeface="微软雅黑" panose="020B0503020204020204" pitchFamily="34" charset="-122"/>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ts val="0"/>
                        </a:spcBef>
                        <a:spcAft>
                          <a:spcPts val="0"/>
                        </a:spcAft>
                        <a:buClrTx/>
                        <a:buSzTx/>
                        <a:buFontTx/>
                        <a:buNone/>
                        <a:tabLst/>
                        <a:defRPr/>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Senior Economist, World Bank</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 name="矩形 2"/>
          <p:cNvSpPr/>
          <p:nvPr/>
        </p:nvSpPr>
        <p:spPr>
          <a:xfrm>
            <a:off x="-17461" y="1052736"/>
            <a:ext cx="2717254" cy="400110"/>
          </a:xfrm>
          <a:prstGeom prst="rect">
            <a:avLst/>
          </a:prstGeom>
          <a:solidFill>
            <a:schemeClr val="accent1">
              <a:lumMod val="20000"/>
              <a:lumOff val="80000"/>
            </a:schemeClr>
          </a:solidFill>
        </p:spPr>
        <p:txBody>
          <a:bodyPr wrap="square">
            <a:spAutoFit/>
          </a:bodyPr>
          <a:lstStyle/>
          <a:p>
            <a:pPr indent="231775"/>
            <a:r>
              <a:rPr lang="zh-CN" altLang="en-US" sz="2000" b="1" u="sng" dirty="0">
                <a:latin typeface="华文新魏" pitchFamily="2" charset="-122"/>
                <a:ea typeface="华文新魏" pitchFamily="2" charset="-122"/>
              </a:rPr>
              <a:t>组长 </a:t>
            </a:r>
            <a:r>
              <a:rPr lang="en-US" altLang="zh-CN" sz="1400" b="1" u="sng" dirty="0">
                <a:latin typeface="Calibri" pitchFamily="34" charset="0"/>
                <a:cs typeface="Times New Roman" pitchFamily="18" charset="0"/>
              </a:rPr>
              <a:t>CO-CHAIRS</a:t>
            </a:r>
          </a:p>
        </p:txBody>
      </p:sp>
      <p:graphicFrame>
        <p:nvGraphicFramePr>
          <p:cNvPr id="4" name="表格 3"/>
          <p:cNvGraphicFramePr>
            <a:graphicFrameLocks noGrp="1"/>
          </p:cNvGraphicFramePr>
          <p:nvPr>
            <p:extLst>
              <p:ext uri="{D42A27DB-BD31-4B8C-83A1-F6EECF244321}">
                <p14:modId xmlns:p14="http://schemas.microsoft.com/office/powerpoint/2010/main" val="4114798347"/>
              </p:ext>
            </p:extLst>
          </p:nvPr>
        </p:nvGraphicFramePr>
        <p:xfrm>
          <a:off x="827584" y="5583217"/>
          <a:ext cx="8208912" cy="792480"/>
        </p:xfrm>
        <a:graphic>
          <a:graphicData uri="http://schemas.openxmlformats.org/drawingml/2006/table">
            <a:tbl>
              <a:tblPr/>
              <a:tblGrid>
                <a:gridCol w="2232248"/>
                <a:gridCol w="5976664"/>
              </a:tblGrid>
              <a:tr h="186292">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CN" altLang="en-US" sz="140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王佩珅</a:t>
                      </a:r>
                      <a:endParaRPr kumimoji="0" lang="en-US" altLang="zh-CN" sz="140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ct val="0"/>
                        </a:spcBef>
                        <a:spcAft>
                          <a:spcPct val="0"/>
                        </a:spcAft>
                        <a:buClrTx/>
                        <a:buSzTx/>
                        <a:buFontTx/>
                        <a:buNone/>
                        <a:tabLst/>
                      </a:pPr>
                      <a:r>
                        <a:rPr lang="en-GB" altLang="zh-CN" sz="1200" i="1" kern="1200" dirty="0" smtClean="0">
                          <a:solidFill>
                            <a:schemeClr val="tx1"/>
                          </a:solidFill>
                          <a:effectLst/>
                          <a:latin typeface="+mn-lt"/>
                          <a:ea typeface="+mn-ea"/>
                          <a:cs typeface="+mn-cs"/>
                        </a:rPr>
                        <a:t>Wang </a:t>
                      </a:r>
                      <a:r>
                        <a:rPr lang="en-GB" altLang="zh-CN" sz="1200" i="1" kern="1200" dirty="0" err="1" smtClean="0">
                          <a:solidFill>
                            <a:schemeClr val="tx1"/>
                          </a:solidFill>
                          <a:effectLst/>
                          <a:latin typeface="+mn-lt"/>
                          <a:ea typeface="+mn-ea"/>
                          <a:cs typeface="+mn-cs"/>
                        </a:rPr>
                        <a:t>Peishen</a:t>
                      </a:r>
                      <a:endParaRPr kumimoji="0" lang="en-US" altLang="zh-CN" sz="105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CN" altLang="en-US" sz="1400" b="0"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原世界银行高级环境专家 </a:t>
                      </a:r>
                      <a:endParaRPr kumimoji="0" lang="en-US" altLang="zh-CN" sz="1400" b="0"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Former Senior Environmental Expert, World Bank</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cap="flat">
                      <a:noFill/>
                    </a:lnB>
                    <a:lnTlToBr>
                      <a:noFill/>
                    </a:lnTlToBr>
                    <a:lnBlToTr>
                      <a:noFill/>
                    </a:lnBlToTr>
                    <a:noFill/>
                  </a:tcPr>
                </a:tc>
              </a:tr>
              <a:tr h="311775">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CN" altLang="en-US" sz="140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张  静</a:t>
                      </a:r>
                      <a:endParaRPr kumimoji="0" lang="en-US" altLang="zh-CN" sz="140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ct val="0"/>
                        </a:spcBef>
                        <a:spcAft>
                          <a:spcPct val="0"/>
                        </a:spcAft>
                        <a:buClrTx/>
                        <a:buSzTx/>
                        <a:buFontTx/>
                        <a:buNone/>
                        <a:tabLst/>
                      </a:pPr>
                      <a:r>
                        <a:rPr lang="en-GB" altLang="zh-CN" sz="1200" i="1" kern="1200" dirty="0" smtClean="0">
                          <a:solidFill>
                            <a:schemeClr val="tx1"/>
                          </a:solidFill>
                          <a:effectLst/>
                          <a:latin typeface="+mn-lt"/>
                          <a:ea typeface="+mn-ea"/>
                          <a:cs typeface="+mn-cs"/>
                        </a:rPr>
                        <a:t>Zhang Jing </a:t>
                      </a:r>
                      <a:endParaRPr kumimoji="0" lang="en-US" altLang="zh-CN" sz="1050" b="1"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CN" altLang="en-US" sz="1400" b="0"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环境保护部环境规划院，博士</a:t>
                      </a:r>
                      <a:endParaRPr kumimoji="0" lang="en-US" altLang="zh-CN" sz="1400" b="0" i="0"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rPr>
                        <a:t>Research Assistant, Doctor, CAEP</a:t>
                      </a:r>
                      <a:endParaRPr kumimoji="0" lang="en-CA" altLang="zh-CN" sz="1200" b="0" i="1" u="none" strike="noStrike" kern="1200" cap="none" normalizeH="0" baseline="0" dirty="0" smtClean="0">
                        <a:ln>
                          <a:noFill/>
                        </a:ln>
                        <a:solidFill>
                          <a:srgbClr val="000000"/>
                        </a:solidFill>
                        <a:effectLst/>
                        <a:latin typeface="+mn-lt"/>
                        <a:ea typeface="微软雅黑" panose="020B0503020204020204" pitchFamily="34" charset="-122"/>
                        <a:cs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18" name="Rectangle 21"/>
          <p:cNvSpPr>
            <a:spLocks noChangeArrowheads="1"/>
          </p:cNvSpPr>
          <p:nvPr/>
        </p:nvSpPr>
        <p:spPr bwMode="auto">
          <a:xfrm>
            <a:off x="3452" y="5157192"/>
            <a:ext cx="2696340" cy="400110"/>
          </a:xfrm>
          <a:prstGeom prst="rect">
            <a:avLst/>
          </a:prstGeom>
          <a:solidFill>
            <a:schemeClr val="accent1">
              <a:lumMod val="20000"/>
              <a:lumOff val="80000"/>
            </a:schemeClr>
          </a:solidFill>
          <a:ln w="9525">
            <a:noFill/>
            <a:miter lim="800000"/>
            <a:headEnd/>
            <a:tailEnd/>
          </a:ln>
        </p:spPr>
        <p:txBody>
          <a:bodyPr wrap="square" anchor="ctr">
            <a:spAutoFit/>
          </a:bodyPr>
          <a:lstStyle/>
          <a:p>
            <a:pPr algn="ctr"/>
            <a:r>
              <a:rPr lang="zh-CN" altLang="en-US" sz="2000" b="1" u="sng" dirty="0" smtClean="0">
                <a:solidFill>
                  <a:prstClr val="black"/>
                </a:solidFill>
                <a:latin typeface="华文新魏" pitchFamily="2" charset="-122"/>
                <a:ea typeface="华文新魏" pitchFamily="2" charset="-122"/>
              </a:rPr>
              <a:t>协调员</a:t>
            </a:r>
            <a:r>
              <a:rPr lang="en-US" altLang="zh-CN" sz="1400" b="1" u="sng" cap="all" dirty="0" smtClean="0">
                <a:solidFill>
                  <a:prstClr val="black"/>
                </a:solidFill>
                <a:latin typeface="Calibri" pitchFamily="34" charset="0"/>
                <a:cs typeface="Times New Roman" pitchFamily="18" charset="0"/>
              </a:rPr>
              <a:t>Coordinators</a:t>
            </a:r>
            <a:endParaRPr lang="en-US" altLang="zh-CN" sz="1400" u="sng" dirty="0">
              <a:solidFill>
                <a:prstClr val="black"/>
              </a:solidFill>
              <a:latin typeface="Calibri" pitchFamily="34" charset="0"/>
            </a:endParaRPr>
          </a:p>
        </p:txBody>
      </p:sp>
    </p:spTree>
    <p:extLst>
      <p:ext uri="{BB962C8B-B14F-4D97-AF65-F5344CB8AC3E}">
        <p14:creationId xmlns:p14="http://schemas.microsoft.com/office/powerpoint/2010/main" val="74508097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6142992"/>
            <a:ext cx="9144000" cy="7150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标题 2"/>
          <p:cNvSpPr>
            <a:spLocks noGrp="1"/>
          </p:cNvSpPr>
          <p:nvPr>
            <p:ph type="title" idx="4294967295"/>
          </p:nvPr>
        </p:nvSpPr>
        <p:spPr>
          <a:xfrm>
            <a:off x="101037" y="116632"/>
            <a:ext cx="8791443" cy="1008112"/>
          </a:xfrm>
          <a:prstGeom prst="rect">
            <a:avLst/>
          </a:prstGeom>
        </p:spPr>
        <p:txBody>
          <a:bodyPr/>
          <a:lstStyle/>
          <a:p>
            <a:pPr>
              <a:spcBef>
                <a:spcPts val="0"/>
              </a:spcBef>
            </a:pPr>
            <a:r>
              <a:rPr lang="zh-CN" altLang="en-US" sz="3200" b="1" dirty="0" smtClean="0">
                <a:solidFill>
                  <a:srgbClr val="FF0000"/>
                </a:solidFill>
                <a:latin typeface="Times New Roman" pitchFamily="18" charset="0"/>
                <a:ea typeface="黑体" pitchFamily="49" charset="-122"/>
                <a:cs typeface="Times New Roman" pitchFamily="18" charset="0"/>
              </a:rPr>
              <a:t>干部离任环境审计制度框架</a:t>
            </a:r>
            <a:r>
              <a:rPr lang="en-CA" altLang="zh-CN" sz="2400" b="1" dirty="0" smtClean="0">
                <a:solidFill>
                  <a:srgbClr val="FF0000"/>
                </a:solidFill>
                <a:latin typeface="Times New Roman" pitchFamily="18" charset="0"/>
                <a:ea typeface="黑体" pitchFamily="49" charset="-122"/>
                <a:cs typeface="Times New Roman" pitchFamily="18" charset="0"/>
              </a:rPr>
              <a:t/>
            </a:r>
            <a:br>
              <a:rPr lang="en-CA" altLang="zh-CN" sz="2400" b="1" dirty="0" smtClean="0">
                <a:solidFill>
                  <a:srgbClr val="FF0000"/>
                </a:solidFill>
                <a:latin typeface="Times New Roman" pitchFamily="18" charset="0"/>
                <a:ea typeface="黑体" pitchFamily="49" charset="-122"/>
                <a:cs typeface="Times New Roman" pitchFamily="18" charset="0"/>
              </a:rPr>
            </a:br>
            <a:r>
              <a:rPr lang="en-US" altLang="zh-CN" sz="2400" b="1" dirty="0" smtClean="0">
                <a:solidFill>
                  <a:srgbClr val="FF0000"/>
                </a:solidFill>
                <a:latin typeface="Times New Roman" pitchFamily="18" charset="0"/>
                <a:ea typeface="黑体" pitchFamily="49" charset="-122"/>
                <a:cs typeface="Times New Roman" pitchFamily="18" charset="0"/>
              </a:rPr>
              <a:t>Post-term Environmental Audit System for Senior Officials </a:t>
            </a:r>
            <a:r>
              <a:rPr lang="zh-CN" altLang="en-US" dirty="0" smtClean="0">
                <a:solidFill>
                  <a:srgbClr val="FF0000"/>
                </a:solidFill>
              </a:rPr>
              <a:t/>
            </a:r>
            <a:br>
              <a:rPr lang="zh-CN" altLang="en-US" dirty="0" smtClean="0">
                <a:solidFill>
                  <a:srgbClr val="FF0000"/>
                </a:solidFill>
              </a:rPr>
            </a:br>
            <a:endParaRPr lang="zh-CN" altLang="en-US" dirty="0">
              <a:solidFill>
                <a:srgbClr val="FF0000"/>
              </a:solidFill>
            </a:endParaRPr>
          </a:p>
        </p:txBody>
      </p:sp>
      <p:sp>
        <p:nvSpPr>
          <p:cNvPr id="4" name="内容占位符 3"/>
          <p:cNvSpPr>
            <a:spLocks noGrp="1"/>
          </p:cNvSpPr>
          <p:nvPr>
            <p:ph idx="4294967295"/>
          </p:nvPr>
        </p:nvSpPr>
        <p:spPr>
          <a:xfrm>
            <a:off x="179512" y="1196752"/>
            <a:ext cx="8229600" cy="968772"/>
          </a:xfrm>
          <a:prstGeom prst="rect">
            <a:avLst/>
          </a:prstGeom>
        </p:spPr>
        <p:txBody>
          <a:bodyPr/>
          <a:lstStyle/>
          <a:p>
            <a:pPr marL="0" indent="0">
              <a:buNone/>
            </a:pPr>
            <a:r>
              <a:rPr lang="en-US" altLang="zh-CN" sz="1800" dirty="0" smtClean="0">
                <a:latin typeface="Arial" panose="020B0604020202020204" pitchFamily="34" charset="0"/>
                <a:ea typeface="微软雅黑" panose="020B0503020204020204" pitchFamily="34" charset="-122"/>
                <a:cs typeface="Arial" panose="020B0604020202020204" pitchFamily="34" charset="0"/>
              </a:rPr>
              <a:t>   </a:t>
            </a:r>
            <a:r>
              <a:rPr lang="zh-CN"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主体</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zh-CN" altLang="zh-CN" sz="1800" b="1" dirty="0" smtClean="0">
                <a:latin typeface="Arial" panose="020B0604020202020204" pitchFamily="34" charset="0"/>
                <a:ea typeface="微软雅黑" panose="020B0503020204020204" pitchFamily="34" charset="-122"/>
                <a:cs typeface="Arial" panose="020B0604020202020204" pitchFamily="34" charset="0"/>
              </a:rPr>
              <a:t>国家</a:t>
            </a:r>
            <a:r>
              <a:rPr lang="zh-CN" altLang="zh-CN" sz="1800" b="1" dirty="0">
                <a:latin typeface="Arial" panose="020B0604020202020204" pitchFamily="34" charset="0"/>
                <a:ea typeface="微软雅黑" panose="020B0503020204020204" pitchFamily="34" charset="-122"/>
                <a:cs typeface="Arial" panose="020B0604020202020204" pitchFamily="34" charset="0"/>
              </a:rPr>
              <a:t>审计机关和内部审计机构</a:t>
            </a:r>
            <a:r>
              <a:rPr lang="zh-CN" altLang="zh-CN" sz="1800" dirty="0" smtClean="0">
                <a:latin typeface="Arial" panose="020B0604020202020204" pitchFamily="34" charset="0"/>
                <a:ea typeface="微软雅黑" panose="020B0503020204020204" pitchFamily="34" charset="-122"/>
                <a:cs typeface="Arial" panose="020B0604020202020204" pitchFamily="34" charset="0"/>
              </a:rPr>
              <a:t>为主</a:t>
            </a:r>
            <a:endParaRPr lang="en-US" altLang="zh-CN" sz="1800" dirty="0" smtClean="0">
              <a:latin typeface="Arial" panose="020B0604020202020204" pitchFamily="34" charset="0"/>
              <a:ea typeface="微软雅黑" panose="020B0503020204020204" pitchFamily="34" charset="-122"/>
              <a:cs typeface="Arial" panose="020B0604020202020204" pitchFamily="34" charset="0"/>
            </a:endParaRPr>
          </a:p>
          <a:p>
            <a:pPr marL="0" indent="0">
              <a:buNone/>
            </a:pPr>
            <a:r>
              <a:rPr lang="en-US" altLang="zh-CN" sz="1800" b="1" dirty="0" smtClean="0">
                <a:latin typeface="Arial" panose="020B0604020202020204" pitchFamily="34" charset="0"/>
                <a:ea typeface="微软雅黑" panose="020B0503020204020204" pitchFamily="34" charset="-122"/>
                <a:cs typeface="Arial" panose="020B0604020202020204" pitchFamily="34" charset="0"/>
              </a:rPr>
              <a:t>   Audit </a:t>
            </a:r>
            <a:r>
              <a:rPr lang="en-US" altLang="zh-CN" sz="1800" b="1" dirty="0">
                <a:latin typeface="Arial" panose="020B0604020202020204" pitchFamily="34" charset="0"/>
                <a:ea typeface="微软雅黑" panose="020B0503020204020204" pitchFamily="34" charset="-122"/>
                <a:cs typeface="Arial" panose="020B0604020202020204" pitchFamily="34" charset="0"/>
              </a:rPr>
              <a:t>institutions </a:t>
            </a:r>
            <a:r>
              <a:rPr lang="en-US" altLang="zh-CN" sz="1800" dirty="0" smtClean="0">
                <a:latin typeface="Arial" panose="020B0604020202020204" pitchFamily="34" charset="0"/>
                <a:ea typeface="微软雅黑" panose="020B0503020204020204" pitchFamily="34" charset="-122"/>
                <a:cs typeface="Arial" panose="020B0604020202020204" pitchFamily="34" charset="0"/>
              </a:rPr>
              <a:t>: CNAO </a:t>
            </a:r>
            <a:r>
              <a:rPr lang="en-US" altLang="zh-CN" sz="1800" dirty="0">
                <a:latin typeface="Arial" panose="020B0604020202020204" pitchFamily="34" charset="0"/>
                <a:ea typeface="微软雅黑" panose="020B0503020204020204" pitchFamily="34" charset="-122"/>
                <a:cs typeface="Arial" panose="020B0604020202020204" pitchFamily="34" charset="0"/>
              </a:rPr>
              <a:t>and internal auditing departments</a:t>
            </a:r>
            <a:endParaRPr lang="en-US" altLang="zh-CN" sz="1800" dirty="0" smtClean="0">
              <a:latin typeface="Arial" panose="020B0604020202020204" pitchFamily="34" charset="0"/>
              <a:ea typeface="微软雅黑" panose="020B0503020204020204" pitchFamily="34" charset="-122"/>
              <a:cs typeface="Arial" panose="020B0604020202020204" pitchFamily="34" charset="0"/>
            </a:endParaRPr>
          </a:p>
        </p:txBody>
      </p:sp>
      <p:sp>
        <p:nvSpPr>
          <p:cNvPr id="5" name="矩形 5"/>
          <p:cNvSpPr>
            <a:spLocks noChangeArrowheads="1"/>
          </p:cNvSpPr>
          <p:nvPr/>
        </p:nvSpPr>
        <p:spPr bwMode="auto">
          <a:xfrm>
            <a:off x="4275906" y="3741127"/>
            <a:ext cx="4760590"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ts val="600"/>
              </a:spcAft>
            </a:pPr>
            <a:r>
              <a:rPr lang="zh-CN" altLang="en-US" sz="2000" b="1" dirty="0">
                <a:solidFill>
                  <a:srgbClr val="C00000"/>
                </a:solidFill>
                <a:ea typeface="微软雅黑" pitchFamily="34" charset="-122"/>
                <a:cs typeface="Arial" panose="020B0604020202020204" pitchFamily="34" charset="0"/>
              </a:rPr>
              <a:t>实施</a:t>
            </a:r>
            <a:r>
              <a:rPr lang="zh-CN" altLang="en-US" sz="2000" b="1" dirty="0" smtClean="0">
                <a:solidFill>
                  <a:srgbClr val="C00000"/>
                </a:solidFill>
                <a:ea typeface="微软雅黑" pitchFamily="34" charset="-122"/>
                <a:cs typeface="Arial" panose="020B0604020202020204" pitchFamily="34" charset="0"/>
              </a:rPr>
              <a:t>路径</a:t>
            </a:r>
            <a:r>
              <a:rPr lang="en-US" altLang="zh-CN" sz="2000" b="1" dirty="0" smtClean="0">
                <a:solidFill>
                  <a:srgbClr val="C00000"/>
                </a:solidFill>
                <a:ea typeface="微软雅黑" pitchFamily="34" charset="-122"/>
                <a:cs typeface="Arial" panose="020B0604020202020204" pitchFamily="34" charset="0"/>
              </a:rPr>
              <a:t> </a:t>
            </a:r>
            <a:r>
              <a:rPr lang="en-US" altLang="zh-CN" sz="2000" b="1" dirty="0">
                <a:solidFill>
                  <a:srgbClr val="C00000"/>
                </a:solidFill>
                <a:ea typeface="微软雅黑" pitchFamily="34" charset="-122"/>
                <a:cs typeface="Arial" panose="020B0604020202020204" pitchFamily="34" charset="0"/>
              </a:rPr>
              <a:t>Implementation</a:t>
            </a:r>
            <a:endParaRPr lang="en-US" altLang="zh-CN" sz="2000" b="1" dirty="0" smtClean="0">
              <a:solidFill>
                <a:srgbClr val="C00000"/>
              </a:solidFill>
              <a:ea typeface="微软雅黑" pitchFamily="34" charset="-122"/>
              <a:cs typeface="Arial" panose="020B0604020202020204" pitchFamily="34" charset="0"/>
            </a:endParaRPr>
          </a:p>
          <a:p>
            <a:pPr eaLnBrk="1" fontAlgn="base" hangingPunct="1">
              <a:spcBef>
                <a:spcPct val="0"/>
              </a:spcBef>
              <a:spcAft>
                <a:spcPct val="0"/>
              </a:spcAft>
            </a:pPr>
            <a:r>
              <a:rPr lang="zh-CN" altLang="en-US" sz="1600" b="1" dirty="0" smtClean="0">
                <a:solidFill>
                  <a:prstClr val="black"/>
                </a:solidFill>
                <a:ea typeface="微软雅黑" pitchFamily="34" charset="-122"/>
                <a:cs typeface="Arial" panose="020B0604020202020204" pitchFamily="34" charset="0"/>
              </a:rPr>
              <a:t>现行</a:t>
            </a:r>
            <a:r>
              <a:rPr lang="zh-CN" altLang="en-US" sz="1600" b="1" dirty="0">
                <a:solidFill>
                  <a:prstClr val="black"/>
                </a:solidFill>
                <a:ea typeface="微软雅黑" pitchFamily="34" charset="-122"/>
                <a:cs typeface="Arial" panose="020B0604020202020204" pitchFamily="34" charset="0"/>
              </a:rPr>
              <a:t>的离任经济责任审计中增加环境</a:t>
            </a:r>
            <a:r>
              <a:rPr lang="zh-CN" altLang="en-US" sz="1600" b="1" dirty="0" smtClean="0">
                <a:solidFill>
                  <a:prstClr val="black"/>
                </a:solidFill>
                <a:ea typeface="微软雅黑" pitchFamily="34" charset="-122"/>
                <a:cs typeface="Arial" panose="020B0604020202020204" pitchFamily="34" charset="0"/>
              </a:rPr>
              <a:t>审计内容</a:t>
            </a:r>
            <a:r>
              <a:rPr lang="zh-CN" altLang="en-US" sz="1600" b="1" dirty="0">
                <a:solidFill>
                  <a:prstClr val="black"/>
                </a:solidFill>
                <a:ea typeface="微软雅黑" pitchFamily="34" charset="-122"/>
                <a:cs typeface="Arial" panose="020B0604020202020204" pitchFamily="34" charset="0"/>
              </a:rPr>
              <a:t>，使其成为考核评价领导干部任职绩效的重要甚至</a:t>
            </a:r>
            <a:r>
              <a:rPr lang="zh-CN" altLang="en-US" sz="1600" b="1" dirty="0" smtClean="0">
                <a:solidFill>
                  <a:prstClr val="black"/>
                </a:solidFill>
                <a:ea typeface="微软雅黑" pitchFamily="34" charset="-122"/>
                <a:cs typeface="Arial" panose="020B0604020202020204" pitchFamily="34" charset="0"/>
              </a:rPr>
              <a:t>主要指标 </a:t>
            </a:r>
            <a:r>
              <a:rPr lang="en-US" altLang="zh-CN" sz="1400" dirty="0" smtClean="0">
                <a:solidFill>
                  <a:prstClr val="black"/>
                </a:solidFill>
                <a:ea typeface="微软雅黑" pitchFamily="34" charset="-122"/>
                <a:cs typeface="Arial" panose="020B0604020202020204" pitchFamily="34" charset="0"/>
              </a:rPr>
              <a:t>Add EA to </a:t>
            </a:r>
            <a:r>
              <a:rPr lang="en-US" altLang="zh-CN" sz="1400" dirty="0">
                <a:solidFill>
                  <a:prstClr val="black"/>
                </a:solidFill>
                <a:ea typeface="微软雅黑" pitchFamily="34" charset="-122"/>
                <a:cs typeface="Arial" panose="020B0604020202020204" pitchFamily="34" charset="0"/>
              </a:rPr>
              <a:t>the current process for economic accountability audits, making environmental performance an important - or even key – basis of evaluation of the overall performance of</a:t>
            </a:r>
            <a:r>
              <a:rPr lang="en-US" altLang="zh-CN" sz="1400" dirty="0" smtClean="0">
                <a:solidFill>
                  <a:prstClr val="black"/>
                </a:solidFill>
                <a:ea typeface="微软雅黑" pitchFamily="34" charset="-122"/>
                <a:cs typeface="Arial" panose="020B0604020202020204" pitchFamily="34" charset="0"/>
              </a:rPr>
              <a:t> senior officials.</a:t>
            </a:r>
          </a:p>
          <a:p>
            <a:pPr eaLnBrk="1" fontAlgn="base" hangingPunct="1">
              <a:spcBef>
                <a:spcPts val="1200"/>
              </a:spcBef>
              <a:spcAft>
                <a:spcPct val="0"/>
              </a:spcAft>
            </a:pPr>
            <a:r>
              <a:rPr lang="zh-CN" altLang="en-US" sz="1600" b="1" dirty="0" smtClean="0">
                <a:solidFill>
                  <a:prstClr val="black"/>
                </a:solidFill>
                <a:ea typeface="微软雅黑" pitchFamily="34" charset="-122"/>
                <a:cs typeface="Arial" panose="020B0604020202020204" pitchFamily="34" charset="0"/>
              </a:rPr>
              <a:t>针对领导干部，</a:t>
            </a:r>
            <a:r>
              <a:rPr lang="zh-CN" altLang="en-US" sz="1600" b="1" dirty="0">
                <a:solidFill>
                  <a:prstClr val="black"/>
                </a:solidFill>
                <a:ea typeface="微软雅黑" pitchFamily="34" charset="-122"/>
                <a:cs typeface="Arial" panose="020B0604020202020204" pitchFamily="34" charset="0"/>
              </a:rPr>
              <a:t>实施</a:t>
            </a:r>
            <a:r>
              <a:rPr lang="zh-CN" altLang="en-US" sz="1600" b="1" dirty="0" smtClean="0">
                <a:solidFill>
                  <a:prstClr val="black"/>
                </a:solidFill>
                <a:ea typeface="微软雅黑" pitchFamily="34" charset="-122"/>
                <a:cs typeface="Arial" panose="020B0604020202020204" pitchFamily="34" charset="0"/>
              </a:rPr>
              <a:t>单独自然资源</a:t>
            </a:r>
            <a:r>
              <a:rPr lang="zh-CN" altLang="en-US" sz="1600" b="1" dirty="0">
                <a:solidFill>
                  <a:prstClr val="black"/>
                </a:solidFill>
                <a:ea typeface="微软雅黑" pitchFamily="34" charset="-122"/>
                <a:cs typeface="Arial" panose="020B0604020202020204" pitchFamily="34" charset="0"/>
              </a:rPr>
              <a:t>和环境保护专项审计（自然资源资产离任审计</a:t>
            </a:r>
            <a:r>
              <a:rPr lang="zh-CN" altLang="en-US" sz="1600" b="1" dirty="0" smtClean="0">
                <a:solidFill>
                  <a:prstClr val="black"/>
                </a:solidFill>
                <a:ea typeface="微软雅黑" pitchFamily="34" charset="-122"/>
                <a:cs typeface="Arial" panose="020B0604020202020204" pitchFamily="34" charset="0"/>
              </a:rPr>
              <a:t>）</a:t>
            </a:r>
            <a:r>
              <a:rPr lang="en-US" altLang="zh-CN" sz="1400" dirty="0" smtClean="0">
                <a:solidFill>
                  <a:prstClr val="black"/>
                </a:solidFill>
                <a:ea typeface="微软雅黑" pitchFamily="34" charset="-122"/>
                <a:cs typeface="Arial" panose="020B0604020202020204" pitchFamily="34" charset="0"/>
              </a:rPr>
              <a:t>Implement </a:t>
            </a:r>
            <a:r>
              <a:rPr lang="en-US" altLang="zh-CN" sz="1400" dirty="0">
                <a:solidFill>
                  <a:prstClr val="black"/>
                </a:solidFill>
                <a:ea typeface="微软雅黑" pitchFamily="34" charset="-122"/>
                <a:cs typeface="Arial" panose="020B0604020202020204" pitchFamily="34" charset="0"/>
              </a:rPr>
              <a:t>environmental accountability audits as</a:t>
            </a:r>
            <a:r>
              <a:rPr lang="en-US" altLang="zh-CN" sz="1400" dirty="0" smtClean="0">
                <a:solidFill>
                  <a:prstClr val="black"/>
                </a:solidFill>
                <a:ea typeface="微软雅黑" pitchFamily="34" charset="-122"/>
                <a:cs typeface="Arial" panose="020B0604020202020204" pitchFamily="34" charset="0"/>
              </a:rPr>
              <a:t> a separate </a:t>
            </a:r>
            <a:r>
              <a:rPr lang="en-US" altLang="zh-CN" sz="1400" dirty="0">
                <a:solidFill>
                  <a:prstClr val="black"/>
                </a:solidFill>
                <a:ea typeface="微软雅黑" pitchFamily="34" charset="-122"/>
                <a:cs typeface="Arial" panose="020B0604020202020204" pitchFamily="34" charset="0"/>
              </a:rPr>
              <a:t>category of audit for senior officials that are leaving their </a:t>
            </a:r>
            <a:r>
              <a:rPr lang="en-US" altLang="zh-CN" sz="1400" dirty="0" smtClean="0">
                <a:solidFill>
                  <a:prstClr val="black"/>
                </a:solidFill>
                <a:ea typeface="微软雅黑" pitchFamily="34" charset="-122"/>
                <a:cs typeface="Arial" panose="020B0604020202020204" pitchFamily="34" charset="0"/>
              </a:rPr>
              <a:t>posts. </a:t>
            </a:r>
            <a:endParaRPr lang="zh-CN" altLang="en-US" sz="1400" dirty="0">
              <a:solidFill>
                <a:prstClr val="black"/>
              </a:solidFill>
              <a:ea typeface="微软雅黑" pitchFamily="34" charset="-122"/>
              <a:cs typeface="Arial" panose="020B0604020202020204" pitchFamily="34" charset="0"/>
            </a:endParaRPr>
          </a:p>
          <a:p>
            <a:pPr eaLnBrk="1" fontAlgn="base" hangingPunct="1">
              <a:spcBef>
                <a:spcPct val="0"/>
              </a:spcBef>
              <a:spcAft>
                <a:spcPct val="0"/>
              </a:spcAft>
            </a:pPr>
            <a:endParaRPr lang="zh-CN" altLang="zh-CN" b="1" dirty="0" smtClean="0">
              <a:solidFill>
                <a:prstClr val="black"/>
              </a:solidFill>
              <a:ea typeface="微软雅黑" pitchFamily="34" charset="-122"/>
              <a:cs typeface="Arial" panose="020B0604020202020204" pitchFamily="34" charset="0"/>
            </a:endParaRPr>
          </a:p>
        </p:txBody>
      </p:sp>
      <p:sp>
        <p:nvSpPr>
          <p:cNvPr id="6" name="矩形 5"/>
          <p:cNvSpPr/>
          <p:nvPr/>
        </p:nvSpPr>
        <p:spPr>
          <a:xfrm>
            <a:off x="395536" y="1988840"/>
            <a:ext cx="8496944"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CN" altLang="en-US" sz="2000" b="1" dirty="0">
                <a:solidFill>
                  <a:srgbClr val="C00000"/>
                </a:solidFill>
                <a:latin typeface="Arial" panose="020B0604020202020204" pitchFamily="34" charset="0"/>
                <a:ea typeface="微软雅黑" pitchFamily="34" charset="-122"/>
                <a:cs typeface="Arial" panose="020B0604020202020204" pitchFamily="34" charset="0"/>
              </a:rPr>
              <a:t>对象：</a:t>
            </a:r>
            <a:r>
              <a:rPr lang="zh-CN" altLang="en-US" b="1" dirty="0" smtClean="0">
                <a:solidFill>
                  <a:srgbClr val="000000"/>
                </a:solidFill>
                <a:latin typeface="Arial" panose="020B0604020202020204" pitchFamily="34" charset="0"/>
                <a:ea typeface="微软雅黑" pitchFamily="34" charset="-122"/>
                <a:cs typeface="Arial" panose="020B0604020202020204" pitchFamily="34" charset="0"/>
              </a:rPr>
              <a:t>党政</a:t>
            </a:r>
            <a:r>
              <a:rPr lang="zh-CN" altLang="en-US" b="1" dirty="0">
                <a:solidFill>
                  <a:srgbClr val="000000"/>
                </a:solidFill>
                <a:latin typeface="Arial" panose="020B0604020202020204" pitchFamily="34" charset="0"/>
                <a:ea typeface="微软雅黑" pitchFamily="34" charset="-122"/>
                <a:cs typeface="Arial" panose="020B0604020202020204" pitchFamily="34" charset="0"/>
              </a:rPr>
              <a:t>主要</a:t>
            </a:r>
            <a:r>
              <a:rPr lang="zh-CN" altLang="en-US" b="1" dirty="0" smtClean="0">
                <a:solidFill>
                  <a:srgbClr val="000000"/>
                </a:solidFill>
                <a:latin typeface="Arial" panose="020B0604020202020204" pitchFamily="34" charset="0"/>
                <a:ea typeface="微软雅黑" pitchFamily="34" charset="-122"/>
                <a:cs typeface="Arial" panose="020B0604020202020204" pitchFamily="34" charset="0"/>
              </a:rPr>
              <a:t>领导，具体</a:t>
            </a:r>
            <a:r>
              <a:rPr lang="zh-CN" altLang="en-US" b="1" dirty="0">
                <a:solidFill>
                  <a:srgbClr val="000000"/>
                </a:solidFill>
                <a:latin typeface="Arial" panose="020B0604020202020204" pitchFamily="34" charset="0"/>
                <a:ea typeface="微软雅黑" pitchFamily="34" charset="-122"/>
                <a:cs typeface="Arial" panose="020B0604020202020204" pitchFamily="34" charset="0"/>
              </a:rPr>
              <a:t>负责环境保护职责的部门领导、国企法定代表人和其他相关人员</a:t>
            </a:r>
            <a:r>
              <a:rPr lang="zh-CN" altLang="en-US" b="1" dirty="0" smtClean="0">
                <a:solidFill>
                  <a:srgbClr val="000000"/>
                </a:solidFill>
                <a:latin typeface="Arial" panose="020B0604020202020204" pitchFamily="34" charset="0"/>
                <a:ea typeface="微软雅黑" pitchFamily="34" charset="-122"/>
                <a:cs typeface="Arial" panose="020B0604020202020204" pitchFamily="34" charset="0"/>
              </a:rPr>
              <a:t>。</a:t>
            </a:r>
            <a:r>
              <a:rPr lang="zh-CN" altLang="en-US" b="1" dirty="0" smtClean="0">
                <a:solidFill>
                  <a:srgbClr val="FF0000"/>
                </a:solidFill>
                <a:latin typeface="Arial" panose="020B0604020202020204" pitchFamily="34" charset="0"/>
                <a:ea typeface="微软雅黑" pitchFamily="34" charset="-122"/>
                <a:cs typeface="Arial" panose="020B0604020202020204" pitchFamily="34" charset="0"/>
              </a:rPr>
              <a:t>体现环境保护党政同责。</a:t>
            </a:r>
            <a:endParaRPr lang="zh-CN" altLang="en-US" b="1" dirty="0">
              <a:solidFill>
                <a:srgbClr val="FF0000"/>
              </a:solidFill>
              <a:latin typeface="Arial" panose="020B0604020202020204" pitchFamily="34" charset="0"/>
              <a:ea typeface="微软雅黑" pitchFamily="34" charset="-122"/>
              <a:cs typeface="Arial" panose="020B0604020202020204" pitchFamily="34" charset="0"/>
            </a:endParaRPr>
          </a:p>
          <a:p>
            <a:pPr>
              <a:defRPr/>
            </a:pPr>
            <a:r>
              <a:rPr lang="en-US" altLang="zh-CN" b="1"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Target</a:t>
            </a:r>
            <a:r>
              <a:rPr lang="en-US" altLang="zh-CN"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 The </a:t>
            </a:r>
            <a:r>
              <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rPr>
              <a:t>local</a:t>
            </a:r>
            <a:r>
              <a:rPr lang="en-US" altLang="zh-CN"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 Communist Party head has primary responsibility for environmental protection, followed </a:t>
            </a:r>
            <a:r>
              <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rPr>
              <a:t>by senior</a:t>
            </a:r>
            <a:r>
              <a:rPr lang="en-US" altLang="zh-CN"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 government officials </a:t>
            </a:r>
            <a:r>
              <a:rPr lang="en-US" altLang="zh-CN" dirty="0">
                <a:solidFill>
                  <a:srgbClr val="000000"/>
                </a:solidFill>
                <a:latin typeface="Arial" panose="020B0604020202020204" pitchFamily="34" charset="0"/>
                <a:ea typeface="微软雅黑" panose="020B0503020204020204" pitchFamily="34" charset="-122"/>
                <a:cs typeface="Arial" panose="020B0604020202020204" pitchFamily="34" charset="0"/>
              </a:rPr>
              <a:t>and, as relevant, other personnel of government departments and state-owned </a:t>
            </a:r>
            <a:r>
              <a:rPr lang="en-US" altLang="zh-CN"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enterprises</a:t>
            </a:r>
            <a:endParaRPr lang="zh-CN" altLang="en-US"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折角形 6"/>
          <p:cNvSpPr/>
          <p:nvPr/>
        </p:nvSpPr>
        <p:spPr>
          <a:xfrm>
            <a:off x="395536" y="3705309"/>
            <a:ext cx="3744416" cy="2990850"/>
          </a:xfrm>
          <a:prstGeom prst="foldedCorner">
            <a:avLst/>
          </a:prstGeom>
        </p:spPr>
        <p:style>
          <a:lnRef idx="0">
            <a:schemeClr val="accent1"/>
          </a:lnRef>
          <a:fillRef idx="3">
            <a:schemeClr val="accent1"/>
          </a:fillRef>
          <a:effectRef idx="3">
            <a:schemeClr val="accent1"/>
          </a:effectRef>
          <a:fontRef idx="minor">
            <a:schemeClr val="lt1"/>
          </a:fontRef>
        </p:style>
        <p:txBody>
          <a:bodyPr anchor="ctr"/>
          <a:lstStyle/>
          <a:p>
            <a:pPr>
              <a:defRPr/>
            </a:pPr>
            <a:endPar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a:p>
            <a:pPr>
              <a:defRPr/>
            </a:pPr>
            <a:endPar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defRPr/>
            </a:pP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内容</a:t>
            </a:r>
            <a:r>
              <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 Audit types</a:t>
            </a:r>
          </a:p>
          <a:p>
            <a:pPr marL="285750" indent="-285750">
              <a:spcBef>
                <a:spcPts val="600"/>
              </a:spcBef>
              <a:buFont typeface="Arial" panose="020B0604020202020204" pitchFamily="34" charset="0"/>
              <a:buChar char="•"/>
              <a:defRPr/>
            </a:pP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环保资金使用的合法合规性</a:t>
            </a:r>
            <a:r>
              <a:rPr lang="zh-CN" altLang="en-US"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责任 </a:t>
            </a:r>
            <a:r>
              <a:rPr lang="en-US" altLang="zh-CN" sz="16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F</a:t>
            </a:r>
            <a:r>
              <a:rPr lang="en-US" altLang="zh-CN" sz="1600" b="1" kern="100" dirty="0" smtClean="0">
                <a:latin typeface="Arial" panose="020B0604020202020204" pitchFamily="34" charset="0"/>
                <a:ea typeface="仿宋_GB2312"/>
                <a:cs typeface="Arial" panose="020B0604020202020204" pitchFamily="34" charset="0"/>
              </a:rPr>
              <a:t>inancial </a:t>
            </a:r>
            <a:r>
              <a:rPr lang="en-US" altLang="zh-CN" sz="1600" kern="100" dirty="0">
                <a:latin typeface="Arial" panose="020B0604020202020204" pitchFamily="34" charset="0"/>
                <a:ea typeface="仿宋_GB2312"/>
                <a:cs typeface="Arial" panose="020B0604020202020204" pitchFamily="34" charset="0"/>
              </a:rPr>
              <a:t>audits</a:t>
            </a:r>
            <a:r>
              <a:rPr lang="en-US" altLang="zh-CN" sz="1600" kern="100" dirty="0" smtClean="0">
                <a:latin typeface="Arial" panose="020B0604020202020204" pitchFamily="34" charset="0"/>
                <a:ea typeface="仿宋_GB2312"/>
                <a:cs typeface="Arial" panose="020B0604020202020204" pitchFamily="34" charset="0"/>
              </a:rPr>
              <a:t> </a:t>
            </a:r>
            <a:endParaRPr lang="en-US" altLang="zh-CN" b="1" dirty="0" smtClean="0">
              <a:solidFill>
                <a:srgbClr val="FFFFFF"/>
              </a:solidFill>
              <a:latin typeface="Arial" panose="020B0604020202020204" pitchFamily="34" charset="0"/>
              <a:ea typeface="微软雅黑" panose="020B0503020204020204" pitchFamily="34" charset="-122"/>
              <a:cs typeface="Arial" panose="020B0604020202020204" pitchFamily="34" charset="0"/>
            </a:endParaRPr>
          </a:p>
          <a:p>
            <a:pPr marL="285750" indent="-285750">
              <a:spcBef>
                <a:spcPts val="600"/>
              </a:spcBef>
              <a:buFont typeface="Arial" panose="020B0604020202020204" pitchFamily="34" charset="0"/>
              <a:buChar char="•"/>
              <a:defRPr/>
            </a:pPr>
            <a:r>
              <a:rPr lang="zh-CN" altLang="en-US"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环境保护制度和相关法律法规的执行责任</a:t>
            </a:r>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 </a:t>
            </a:r>
            <a:r>
              <a:rPr lang="en-US" altLang="zh-CN" sz="1600"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Audits </a:t>
            </a: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of compliance with responsibilities to enforce laws, policies</a:t>
            </a:r>
            <a:r>
              <a:rPr lang="en-US" altLang="zh-CN" sz="1600"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 and regulations</a:t>
            </a:r>
          </a:p>
          <a:p>
            <a:pPr marL="285750" indent="-285750">
              <a:spcBef>
                <a:spcPts val="600"/>
              </a:spcBef>
              <a:buFont typeface="Arial" panose="020B0604020202020204" pitchFamily="34" charset="0"/>
              <a:buChar char="•"/>
              <a:defRPr/>
            </a:pPr>
            <a:r>
              <a:rPr lang="zh-CN" altLang="en-US"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环境保护</a:t>
            </a: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目标</a:t>
            </a:r>
            <a:r>
              <a:rPr lang="zh-CN" altLang="en-US"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责任</a:t>
            </a:r>
            <a:r>
              <a:rPr lang="en-US" altLang="zh-CN"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a:t>
            </a:r>
            <a:r>
              <a:rPr lang="zh-CN" altLang="en-US" b="1" dirty="0">
                <a:solidFill>
                  <a:srgbClr val="FFFFFF"/>
                </a:solidFill>
                <a:latin typeface="Arial" panose="020B0604020202020204" pitchFamily="34" charset="0"/>
                <a:ea typeface="微软雅黑" panose="020B0503020204020204" pitchFamily="34" charset="-122"/>
                <a:cs typeface="Arial" panose="020B0604020202020204" pitchFamily="34" charset="0"/>
              </a:rPr>
              <a:t>环境质量的改善</a:t>
            </a:r>
            <a:r>
              <a:rPr lang="zh-CN" altLang="en-US"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绩效</a:t>
            </a:r>
            <a:r>
              <a:rPr lang="en-US" altLang="zh-CN" b="1" dirty="0">
                <a:solidFill>
                  <a:srgbClr val="FFFFFF"/>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 </a:t>
            </a:r>
            <a:r>
              <a:rPr lang="en-US" altLang="zh-CN" sz="1600"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Audits </a:t>
            </a:r>
            <a:r>
              <a:rPr lang="en-US" altLang="zh-CN" sz="1600" dirty="0">
                <a:solidFill>
                  <a:srgbClr val="FFFFFF"/>
                </a:solidFill>
                <a:latin typeface="Arial" panose="020B0604020202020204" pitchFamily="34" charset="0"/>
                <a:ea typeface="微软雅黑" panose="020B0503020204020204" pitchFamily="34" charset="-122"/>
                <a:cs typeface="Arial" panose="020B0604020202020204" pitchFamily="34" charset="0"/>
              </a:rPr>
              <a:t>of</a:t>
            </a:r>
            <a:r>
              <a:rPr lang="en-US" altLang="zh-CN" sz="1600"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 performance in environmental protection</a:t>
            </a:r>
            <a:endPar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96634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txBox="1">
            <a:spLocks noChangeArrowheads="1"/>
          </p:cNvSpPr>
          <p:nvPr/>
        </p:nvSpPr>
        <p:spPr bwMode="auto">
          <a:xfrm>
            <a:off x="1" y="2205038"/>
            <a:ext cx="9036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ts val="600"/>
              </a:spcBef>
            </a:pPr>
            <a:r>
              <a:rPr lang="zh-CN" altLang="en-US" sz="4400" b="1" dirty="0">
                <a:solidFill>
                  <a:srgbClr val="FF0000"/>
                </a:solidFill>
                <a:latin typeface="Arial" pitchFamily="34" charset="0"/>
                <a:ea typeface="华文新魏" pitchFamily="2" charset="-122"/>
                <a:cs typeface="Arial" pitchFamily="34" charset="0"/>
              </a:rPr>
              <a:t>实施</a:t>
            </a:r>
            <a:r>
              <a:rPr lang="zh-CN" altLang="en-US" sz="4400" b="1" dirty="0" smtClean="0">
                <a:solidFill>
                  <a:srgbClr val="FF0000"/>
                </a:solidFill>
                <a:latin typeface="Arial" pitchFamily="34" charset="0"/>
                <a:ea typeface="华文新魏" pitchFamily="2" charset="-122"/>
                <a:cs typeface="Arial" pitchFamily="34" charset="0"/>
              </a:rPr>
              <a:t>中国政府</a:t>
            </a:r>
            <a:r>
              <a:rPr lang="zh-CN" altLang="en-US" sz="4400" b="1" dirty="0">
                <a:solidFill>
                  <a:srgbClr val="FF0000"/>
                </a:solidFill>
                <a:latin typeface="Arial" pitchFamily="34" charset="0"/>
                <a:ea typeface="华文新魏" pitchFamily="2" charset="-122"/>
                <a:cs typeface="Arial" pitchFamily="34" charset="0"/>
              </a:rPr>
              <a:t>环境</a:t>
            </a:r>
            <a:r>
              <a:rPr lang="zh-CN" altLang="en-US" sz="4400" b="1" dirty="0" smtClean="0">
                <a:solidFill>
                  <a:srgbClr val="FF0000"/>
                </a:solidFill>
                <a:latin typeface="Arial" pitchFamily="34" charset="0"/>
                <a:ea typeface="华文新魏" pitchFamily="2" charset="-122"/>
                <a:cs typeface="Arial" pitchFamily="34" charset="0"/>
              </a:rPr>
              <a:t>审计</a:t>
            </a:r>
            <a:endParaRPr lang="en-US" altLang="zh-CN" sz="4400" b="1" dirty="0" smtClean="0">
              <a:solidFill>
                <a:srgbClr val="FF0000"/>
              </a:solidFill>
              <a:latin typeface="Arial" pitchFamily="34" charset="0"/>
              <a:ea typeface="华文新魏" pitchFamily="2" charset="-122"/>
              <a:cs typeface="Arial" pitchFamily="34" charset="0"/>
            </a:endParaRPr>
          </a:p>
          <a:p>
            <a:pPr algn="ctr" eaLnBrk="1" hangingPunct="1">
              <a:spcBef>
                <a:spcPts val="600"/>
              </a:spcBef>
            </a:pPr>
            <a:r>
              <a:rPr lang="zh-CN" altLang="en-US" sz="4400" b="1" dirty="0" smtClean="0">
                <a:solidFill>
                  <a:srgbClr val="FF0000"/>
                </a:solidFill>
                <a:latin typeface="Arial" pitchFamily="34" charset="0"/>
                <a:ea typeface="华文新魏" pitchFamily="2" charset="-122"/>
                <a:cs typeface="Arial" pitchFamily="34" charset="0"/>
              </a:rPr>
              <a:t>路线图与政策建议</a:t>
            </a:r>
            <a:endParaRPr lang="en-US" altLang="zh-CN" sz="4400" b="1" dirty="0" smtClean="0">
              <a:solidFill>
                <a:srgbClr val="FF0000"/>
              </a:solidFill>
              <a:latin typeface="Arial" pitchFamily="34" charset="0"/>
              <a:ea typeface="华文新魏" pitchFamily="2" charset="-122"/>
              <a:cs typeface="Arial" pitchFamily="34" charset="0"/>
            </a:endParaRPr>
          </a:p>
          <a:p>
            <a:pPr algn="ctr" eaLnBrk="1" hangingPunct="1">
              <a:spcBef>
                <a:spcPct val="20000"/>
              </a:spcBef>
            </a:pPr>
            <a:r>
              <a:rPr lang="en-US" altLang="zh-CN" sz="4000" b="1" dirty="0" smtClean="0">
                <a:solidFill>
                  <a:srgbClr val="FF0000"/>
                </a:solidFill>
                <a:latin typeface="Times New Roman" panose="02020603050405020304" pitchFamily="18" charset="0"/>
                <a:ea typeface="华文新魏" pitchFamily="2" charset="-122"/>
                <a:cs typeface="Times New Roman" panose="02020603050405020304" pitchFamily="18" charset="0"/>
              </a:rPr>
              <a:t>Roadmap and Recommendations on Governmental EA</a:t>
            </a:r>
            <a:endPar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endParaRPr>
          </a:p>
        </p:txBody>
      </p:sp>
      <p:sp>
        <p:nvSpPr>
          <p:cNvPr id="3" name="文本占位符 4"/>
          <p:cNvSpPr txBox="1">
            <a:spLocks noChangeArrowheads="1"/>
          </p:cNvSpPr>
          <p:nvPr/>
        </p:nvSpPr>
        <p:spPr bwMode="auto">
          <a:xfrm>
            <a:off x="1331640" y="1340768"/>
            <a:ext cx="640871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4000" b="1" dirty="0" smtClean="0">
                <a:solidFill>
                  <a:srgbClr val="7F7F7F"/>
                </a:solidFill>
                <a:latin typeface="微软雅黑" pitchFamily="34" charset="-122"/>
                <a:ea typeface="微软雅黑" pitchFamily="34" charset="-122"/>
              </a:rPr>
              <a:t>第四部分 </a:t>
            </a:r>
            <a:r>
              <a:rPr lang="en-US" altLang="zh-CN" sz="4000" b="1" dirty="0">
                <a:solidFill>
                  <a:srgbClr val="7F7F7F"/>
                </a:solidFill>
                <a:ea typeface="微软雅黑" pitchFamily="34" charset="-122"/>
                <a:cs typeface="Arial" pitchFamily="34" charset="0"/>
              </a:rPr>
              <a:t>Part </a:t>
            </a:r>
            <a:r>
              <a:rPr lang="en-US" altLang="zh-CN" sz="4000" b="1" dirty="0" smtClean="0">
                <a:solidFill>
                  <a:srgbClr val="7F7F7F"/>
                </a:solidFill>
                <a:ea typeface="微软雅黑" pitchFamily="34" charset="-122"/>
                <a:cs typeface="Arial" pitchFamily="34" charset="0"/>
              </a:rPr>
              <a:t>4</a:t>
            </a:r>
            <a:endParaRPr lang="zh-CN" altLang="en-US" sz="4000" b="1" dirty="0">
              <a:solidFill>
                <a:srgbClr val="7F7F7F"/>
              </a:solidFill>
              <a:ea typeface="微软雅黑" pitchFamily="34" charset="-122"/>
              <a:cs typeface="Arial" pitchFamily="34" charset="0"/>
            </a:endParaRPr>
          </a:p>
        </p:txBody>
      </p:sp>
    </p:spTree>
    <p:extLst>
      <p:ext uri="{BB962C8B-B14F-4D97-AF65-F5344CB8AC3E}">
        <p14:creationId xmlns:p14="http://schemas.microsoft.com/office/powerpoint/2010/main" val="11714499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9158" y="260648"/>
            <a:ext cx="8228794" cy="1928725"/>
          </a:xfrm>
        </p:spPr>
        <p:txBody>
          <a:bodyPr wrap="square">
            <a:spAutoFit/>
          </a:bodyPr>
          <a:lstStyle/>
          <a:p>
            <a:pPr algn="l">
              <a:spcBef>
                <a:spcPts val="0"/>
              </a:spcBef>
            </a:pPr>
            <a:r>
              <a:rPr lang="zh-CN" altLang="en-US" sz="3200" b="1" dirty="0">
                <a:solidFill>
                  <a:srgbClr val="FF0000"/>
                </a:solidFill>
                <a:latin typeface="Times New Roman" pitchFamily="18" charset="0"/>
                <a:ea typeface="黑体" pitchFamily="49" charset="-122"/>
                <a:cs typeface="Times New Roman" pitchFamily="18" charset="0"/>
              </a:rPr>
              <a:t>建议</a:t>
            </a:r>
            <a:r>
              <a:rPr lang="en-US" altLang="zh-CN" sz="3200" b="1" dirty="0">
                <a:solidFill>
                  <a:srgbClr val="FF0000"/>
                </a:solidFill>
                <a:latin typeface="+mn-lt"/>
                <a:ea typeface="黑体" pitchFamily="49" charset="-122"/>
                <a:cs typeface="Times New Roman" pitchFamily="18" charset="0"/>
              </a:rPr>
              <a:t>1</a:t>
            </a:r>
            <a:r>
              <a:rPr lang="zh-CN" altLang="en-US" sz="3200" b="1" dirty="0">
                <a:solidFill>
                  <a:srgbClr val="FF0000"/>
                </a:solidFill>
                <a:latin typeface="Times New Roman" pitchFamily="18" charset="0"/>
                <a:ea typeface="黑体" pitchFamily="49" charset="-122"/>
                <a:cs typeface="Times New Roman" pitchFamily="18" charset="0"/>
              </a:rPr>
              <a:t>：夯实政府环境审计的法律基础</a:t>
            </a:r>
            <a:r>
              <a:rPr lang="en-US" altLang="zh-CN" sz="3200" b="1" dirty="0">
                <a:solidFill>
                  <a:srgbClr val="FF0000"/>
                </a:solidFill>
                <a:latin typeface="Times New Roman" pitchFamily="18" charset="0"/>
                <a:ea typeface="黑体" pitchFamily="49" charset="-122"/>
                <a:cs typeface="Times New Roman" pitchFamily="18" charset="0"/>
              </a:rPr>
              <a:t/>
            </a:r>
            <a:br>
              <a:rPr lang="en-US" altLang="zh-CN" sz="3200" b="1" dirty="0">
                <a:solidFill>
                  <a:srgbClr val="FF0000"/>
                </a:solidFill>
                <a:latin typeface="Times New Roman" pitchFamily="18" charset="0"/>
                <a:ea typeface="黑体" pitchFamily="49" charset="-122"/>
                <a:cs typeface="Times New Roman" pitchFamily="18" charset="0"/>
              </a:rPr>
            </a:br>
            <a:r>
              <a:rPr lang="en-US" altLang="zh-CN" sz="2800" b="1" dirty="0">
                <a:solidFill>
                  <a:srgbClr val="FF0000"/>
                </a:solidFill>
                <a:latin typeface="Calibri" panose="020F0502020204030204" pitchFamily="34" charset="0"/>
                <a:ea typeface="黑体" pitchFamily="49" charset="-122"/>
                <a:cs typeface="Times New Roman" pitchFamily="18" charset="0"/>
              </a:rPr>
              <a:t>Recommendation 1</a:t>
            </a:r>
            <a:r>
              <a:rPr lang="en-US" altLang="zh-CN" sz="2800" b="1" dirty="0" smtClean="0">
                <a:solidFill>
                  <a:srgbClr val="FF0000"/>
                </a:solidFill>
                <a:latin typeface="Calibri" panose="020F0502020204030204" pitchFamily="34" charset="0"/>
                <a:ea typeface="黑体" pitchFamily="49" charset="-122"/>
                <a:cs typeface="Times New Roman" pitchFamily="18" charset="0"/>
              </a:rPr>
              <a:t>: Establish </a:t>
            </a:r>
            <a:r>
              <a:rPr lang="en-US" altLang="zh-CN" sz="2800" b="1" dirty="0">
                <a:solidFill>
                  <a:srgbClr val="FF0000"/>
                </a:solidFill>
                <a:latin typeface="Calibri" panose="020F0502020204030204" pitchFamily="34" charset="0"/>
                <a:ea typeface="黑体" pitchFamily="49" charset="-122"/>
                <a:cs typeface="Times New Roman" pitchFamily="18" charset="0"/>
              </a:rPr>
              <a:t>and improve the legal basis for government environmental audit</a:t>
            </a:r>
            <a:r>
              <a:rPr lang="en-US" altLang="zh-CN" sz="3200" b="1" dirty="0">
                <a:solidFill>
                  <a:srgbClr val="FF0000"/>
                </a:solidFill>
                <a:latin typeface="Times New Roman" pitchFamily="18" charset="0"/>
                <a:ea typeface="黑体" pitchFamily="49" charset="-122"/>
                <a:cs typeface="Times New Roman" pitchFamily="18" charset="0"/>
              </a:rPr>
              <a:t/>
            </a:r>
            <a:br>
              <a:rPr lang="en-US" altLang="zh-CN" sz="3200" b="1" dirty="0">
                <a:solidFill>
                  <a:srgbClr val="FF0000"/>
                </a:solidFill>
                <a:latin typeface="Times New Roman" pitchFamily="18" charset="0"/>
                <a:ea typeface="黑体" pitchFamily="49" charset="-122"/>
                <a:cs typeface="Times New Roman" pitchFamily="18" charset="0"/>
              </a:rPr>
            </a:br>
            <a:endParaRPr lang="zh-CN" altLang="en-US" sz="3200" b="1" dirty="0">
              <a:solidFill>
                <a:srgbClr val="FF0000"/>
              </a:solidFill>
              <a:latin typeface="Times New Roman" pitchFamily="18" charset="0"/>
              <a:ea typeface="黑体" pitchFamily="49" charset="-122"/>
              <a:cs typeface="Times New Roman" pitchFamily="18" charset="0"/>
            </a:endParaRPr>
          </a:p>
        </p:txBody>
      </p:sp>
      <p:sp>
        <p:nvSpPr>
          <p:cNvPr id="6" name="Text Box 10"/>
          <p:cNvSpPr txBox="1">
            <a:spLocks noChangeArrowheads="1"/>
          </p:cNvSpPr>
          <p:nvPr/>
        </p:nvSpPr>
        <p:spPr bwMode="auto">
          <a:xfrm>
            <a:off x="539552" y="2595476"/>
            <a:ext cx="2304256" cy="377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marL="0" indent="0" algn="ct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修改</a:t>
            </a:r>
            <a:r>
              <a:rPr lang="zh-CN" altLang="en-US" sz="2000" b="1" dirty="0">
                <a:latin typeface="Arial" panose="020B0604020202020204" pitchFamily="34" charset="0"/>
                <a:ea typeface="微软雅黑" panose="020B0503020204020204" pitchFamily="34" charset="-122"/>
                <a:cs typeface="Arial" panose="020B0604020202020204" pitchFamily="34" charset="0"/>
              </a:rPr>
              <a:t>审计法、审计条例及相关审计准则</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体系，强调</a:t>
            </a:r>
            <a:r>
              <a:rPr lang="zh-CN" altLang="en-US" sz="2000" b="1" dirty="0">
                <a:latin typeface="Arial" panose="020B0604020202020204" pitchFamily="34" charset="0"/>
                <a:ea typeface="微软雅黑" panose="020B0503020204020204" pitchFamily="34" charset="-122"/>
                <a:cs typeface="Arial" panose="020B0604020202020204" pitchFamily="34" charset="0"/>
              </a:rPr>
              <a:t>政府环境审计的</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重要性。</a:t>
            </a: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marL="0" indent="0" algn="ct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Revise </a:t>
            </a:r>
            <a:r>
              <a:rPr lang="en-US" altLang="zh-CN" sz="2000" b="1" dirty="0">
                <a:latin typeface="Arial" panose="020B0604020202020204" pitchFamily="34" charset="0"/>
                <a:ea typeface="微软雅黑" panose="020B0503020204020204" pitchFamily="34" charset="-122"/>
                <a:cs typeface="Arial" panose="020B0604020202020204" pitchFamily="34" charset="0"/>
              </a:rPr>
              <a:t>China’s existing Audit Law and other relevant auditing guidelines with new </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provisions.</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cxnSp>
        <p:nvCxnSpPr>
          <p:cNvPr id="8" name="直接连接符 7"/>
          <p:cNvCxnSpPr/>
          <p:nvPr/>
        </p:nvCxnSpPr>
        <p:spPr>
          <a:xfrm>
            <a:off x="2843808" y="2461589"/>
            <a:ext cx="0" cy="337424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508103" y="2420888"/>
            <a:ext cx="1" cy="334294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V="1">
            <a:off x="4419603" y="1877629"/>
            <a:ext cx="4728632" cy="52919"/>
          </a:xfrm>
          <a:prstGeom prst="rect">
            <a:avLst/>
          </a:prstGeom>
          <a:ln/>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a:defRPr/>
            </a:pPr>
            <a:endParaRPr lang="zh-CN" altLang="en-US"/>
          </a:p>
        </p:txBody>
      </p:sp>
      <p:sp>
        <p:nvSpPr>
          <p:cNvPr id="15" name="矩形 14"/>
          <p:cNvSpPr/>
          <p:nvPr/>
        </p:nvSpPr>
        <p:spPr>
          <a:xfrm>
            <a:off x="6783918" y="1619903"/>
            <a:ext cx="1956289" cy="512953"/>
          </a:xfrm>
          <a:prstGeom prst="rect">
            <a:avLst/>
          </a:prstGeom>
          <a:solidFill>
            <a:schemeClr val="bg1"/>
          </a:solidFill>
        </p:spPr>
        <p:txBody>
          <a:bodyPr wrap="none" lIns="81272" tIns="40636" rIns="81272" bIns="40636">
            <a:spAutoFit/>
          </a:bodyPr>
          <a:lstStyle/>
          <a:p>
            <a:pPr>
              <a:spcBef>
                <a:spcPct val="50000"/>
              </a:spcBef>
              <a:defRPr/>
            </a:pPr>
            <a:r>
              <a:rPr lang="en-US" altLang="zh-CN" sz="2800" b="1" dirty="0">
                <a:solidFill>
                  <a:schemeClr val="tx1">
                    <a:lumMod val="50000"/>
                    <a:lumOff val="50000"/>
                  </a:schemeClr>
                </a:solidFill>
                <a:latin typeface="Bauhaus 93" panose="04030905020B02020C02" pitchFamily="82" charset="0"/>
                <a:ea typeface="微软雅黑" pitchFamily="34" charset="-122"/>
              </a:rPr>
              <a:t>legal basis </a:t>
            </a:r>
            <a:endParaRPr lang="zh-CN" altLang="en-US" sz="3600" b="1" dirty="0">
              <a:solidFill>
                <a:schemeClr val="tx1">
                  <a:lumMod val="50000"/>
                  <a:lumOff val="50000"/>
                </a:schemeClr>
              </a:solidFill>
              <a:latin typeface="Bauhaus 93" panose="04030905020B02020C02" pitchFamily="82" charset="0"/>
              <a:ea typeface="微软雅黑" pitchFamily="34" charset="-122"/>
            </a:endParaRPr>
          </a:p>
        </p:txBody>
      </p:sp>
      <p:sp>
        <p:nvSpPr>
          <p:cNvPr id="16" name="Text Box 10"/>
          <p:cNvSpPr txBox="1">
            <a:spLocks noChangeArrowheads="1"/>
          </p:cNvSpPr>
          <p:nvPr/>
        </p:nvSpPr>
        <p:spPr bwMode="auto">
          <a:xfrm>
            <a:off x="2987824" y="2580865"/>
            <a:ext cx="2448273" cy="374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marL="0" indent="0" algn="ctr">
              <a:defRPr/>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修改环境保护相关法律法规；结合</a:t>
            </a:r>
            <a:r>
              <a:rPr lang="zh-CN" altLang="en-US" sz="2000" b="1" dirty="0">
                <a:latin typeface="Arial" panose="020B0604020202020204" pitchFamily="34" charset="0"/>
                <a:ea typeface="微软雅黑" panose="020B0503020204020204" pitchFamily="34" charset="-122"/>
                <a:cs typeface="Arial" panose="020B0604020202020204" pitchFamily="34" charset="0"/>
              </a:rPr>
              <a:t>环境审计，保障</a:t>
            </a:r>
            <a:r>
              <a:rPr lang="en-US" altLang="zh-CN" sz="2000" b="1" dirty="0">
                <a:latin typeface="Arial" panose="020B0604020202020204" pitchFamily="34" charset="0"/>
                <a:ea typeface="微软雅黑" panose="020B0503020204020204" pitchFamily="34" charset="-122"/>
                <a:cs typeface="Arial" panose="020B0604020202020204" pitchFamily="34" charset="0"/>
              </a:rPr>
              <a:t>《</a:t>
            </a:r>
            <a:r>
              <a:rPr lang="zh-CN" altLang="en-US" sz="2000" b="1" dirty="0">
                <a:latin typeface="Arial" panose="020B0604020202020204" pitchFamily="34" charset="0"/>
                <a:ea typeface="微软雅黑" panose="020B0503020204020204" pitchFamily="34" charset="-122"/>
                <a:cs typeface="Arial" panose="020B0604020202020204" pitchFamily="34" charset="0"/>
              </a:rPr>
              <a:t>环境保护法</a:t>
            </a:r>
            <a:r>
              <a:rPr lang="en-US" altLang="zh-CN" sz="2000" b="1" dirty="0">
                <a:latin typeface="Arial" panose="020B0604020202020204" pitchFamily="34" charset="0"/>
                <a:ea typeface="微软雅黑" panose="020B0503020204020204" pitchFamily="34" charset="-122"/>
                <a:cs typeface="Arial" panose="020B0604020202020204" pitchFamily="34" charset="0"/>
              </a:rPr>
              <a:t>》</a:t>
            </a:r>
            <a:r>
              <a:rPr lang="zh-CN" altLang="en-US" sz="2000" b="1" dirty="0">
                <a:latin typeface="Arial" panose="020B0604020202020204" pitchFamily="34" charset="0"/>
                <a:ea typeface="微软雅黑" panose="020B0503020204020204" pitchFamily="34" charset="-122"/>
                <a:cs typeface="Arial" panose="020B0604020202020204" pitchFamily="34" charset="0"/>
              </a:rPr>
              <a:t>的实施。</a:t>
            </a: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defRPr/>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marL="0" indent="0" algn="ctr">
              <a:defRPr/>
            </a:pPr>
            <a:endParaRPr lang="en-US" altLang="zh-CN"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defRPr/>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Revise </a:t>
            </a:r>
            <a:r>
              <a:rPr lang="en-US" altLang="zh-CN" sz="2000" b="1" dirty="0">
                <a:latin typeface="Arial" panose="020B0604020202020204" pitchFamily="34" charset="0"/>
                <a:ea typeface="微软雅黑" panose="020B0503020204020204" pitchFamily="34" charset="-122"/>
                <a:cs typeface="Arial" panose="020B0604020202020204" pitchFamily="34" charset="0"/>
              </a:rPr>
              <a:t>existing environmental protection laws and regulations with new </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provisions.</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7" name="Text Box 10"/>
          <p:cNvSpPr txBox="1">
            <a:spLocks noChangeArrowheads="1"/>
          </p:cNvSpPr>
          <p:nvPr/>
        </p:nvSpPr>
        <p:spPr bwMode="auto">
          <a:xfrm>
            <a:off x="5580113" y="2583091"/>
            <a:ext cx="2736303" cy="34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marL="0" indent="0" algn="ctr">
              <a:defRPr/>
            </a:pP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审计署</a:t>
            </a:r>
            <a:r>
              <a:rPr lang="zh-CN" altLang="en-US" sz="2000" b="1" dirty="0">
                <a:latin typeface="Arial" panose="020B0604020202020204" pitchFamily="34" charset="0"/>
                <a:ea typeface="微软雅黑" panose="020B0503020204020204" pitchFamily="34" charset="-122"/>
                <a:cs typeface="Arial" panose="020B0604020202020204" pitchFamily="34" charset="0"/>
              </a:rPr>
              <a:t>和环境保护部加强沟通协作，联合出台</a:t>
            </a:r>
            <a:r>
              <a:rPr lang="en-US" altLang="zh-CN" sz="2000" b="1" dirty="0">
                <a:latin typeface="Arial" panose="020B0604020202020204" pitchFamily="34" charset="0"/>
                <a:ea typeface="微软雅黑" panose="020B0503020204020204" pitchFamily="34" charset="-122"/>
                <a:cs typeface="Arial" panose="020B0604020202020204" pitchFamily="34" charset="0"/>
              </a:rPr>
              <a:t>《</a:t>
            </a:r>
            <a:r>
              <a:rPr lang="zh-CN" altLang="en-US" sz="2000" b="1" dirty="0">
                <a:latin typeface="Arial" panose="020B0604020202020204" pitchFamily="34" charset="0"/>
                <a:ea typeface="微软雅黑" panose="020B0503020204020204" pitchFamily="34" charset="-122"/>
                <a:cs typeface="Arial" panose="020B0604020202020204" pitchFamily="34" charset="0"/>
              </a:rPr>
              <a:t>关于开展政府环境审计的指导</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意见</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a:t>
            </a:r>
            <a:r>
              <a:rPr lang="zh-CN" altLang="en-US" sz="2000" b="1" dirty="0" smtClean="0">
                <a:latin typeface="Arial" panose="020B0604020202020204" pitchFamily="34" charset="0"/>
                <a:ea typeface="微软雅黑" panose="020B0503020204020204" pitchFamily="34" charset="-122"/>
                <a:cs typeface="Arial" panose="020B0604020202020204" pitchFamily="34" charset="0"/>
              </a:rPr>
              <a:t>。</a:t>
            </a: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defRPr/>
            </a:pPr>
            <a:endParaRPr lang="en-US" altLang="zh-CN" sz="2000" b="1" dirty="0" smtClean="0">
              <a:latin typeface="Arial" panose="020B0604020202020204" pitchFamily="34" charset="0"/>
              <a:ea typeface="微软雅黑" panose="020B0503020204020204" pitchFamily="34" charset="-122"/>
              <a:cs typeface="Arial" panose="020B0604020202020204" pitchFamily="34" charset="0"/>
            </a:endParaRPr>
          </a:p>
          <a:p>
            <a:pPr marL="0" indent="0" algn="ctr">
              <a:defRPr/>
            </a:pPr>
            <a:endParaRPr lang="en-US" altLang="zh-CN" sz="2000" b="1" dirty="0">
              <a:latin typeface="Arial" panose="020B0604020202020204" pitchFamily="34" charset="0"/>
              <a:ea typeface="微软雅黑" panose="020B0503020204020204" pitchFamily="34" charset="-122"/>
              <a:cs typeface="Arial" panose="020B0604020202020204" pitchFamily="34" charset="0"/>
            </a:endParaRPr>
          </a:p>
          <a:p>
            <a:pPr marL="0" indent="0" algn="ctr">
              <a:defRPr/>
            </a:pP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Strengthen </a:t>
            </a:r>
            <a:r>
              <a:rPr lang="en-US" altLang="zh-CN" sz="2000" b="1" dirty="0">
                <a:latin typeface="Arial" panose="020B0604020202020204" pitchFamily="34" charset="0"/>
                <a:ea typeface="微软雅黑" panose="020B0503020204020204" pitchFamily="34" charset="-122"/>
                <a:cs typeface="Arial" panose="020B0604020202020204" pitchFamily="34" charset="0"/>
              </a:rPr>
              <a:t>communication and collaboration between </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CNAO </a:t>
            </a:r>
            <a:r>
              <a:rPr lang="en-US" altLang="zh-CN" sz="2000" b="1" dirty="0">
                <a:latin typeface="Arial" panose="020B0604020202020204" pitchFamily="34" charset="0"/>
                <a:ea typeface="微软雅黑" panose="020B0503020204020204" pitchFamily="34" charset="-122"/>
                <a:cs typeface="Arial" panose="020B0604020202020204" pitchFamily="34" charset="0"/>
              </a:rPr>
              <a:t>and </a:t>
            </a:r>
            <a:r>
              <a:rPr lang="en-US" altLang="zh-CN" sz="2000" b="1" dirty="0" smtClean="0">
                <a:latin typeface="Arial" panose="020B0604020202020204" pitchFamily="34" charset="0"/>
                <a:ea typeface="微软雅黑" panose="020B0503020204020204" pitchFamily="34" charset="-122"/>
                <a:cs typeface="Arial" panose="020B0604020202020204" pitchFamily="34" charset="0"/>
              </a:rPr>
              <a:t>MEP.</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968307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6142992"/>
            <a:ext cx="9144000" cy="7150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标题 1"/>
          <p:cNvSpPr txBox="1">
            <a:spLocks/>
          </p:cNvSpPr>
          <p:nvPr/>
        </p:nvSpPr>
        <p:spPr>
          <a:xfrm>
            <a:off x="457256" y="700769"/>
            <a:ext cx="8579239" cy="542774"/>
          </a:xfrm>
          <a:prstGeom prst="rect">
            <a:avLst/>
          </a:prstGeom>
          <a:ln w="6350">
            <a:noFill/>
          </a:ln>
        </p:spPr>
        <p:txBody>
          <a:bodyPr lIns="91431" tIns="45715" rIns="91431" bIns="45715" anchor="ctr">
            <a:noAutofit/>
          </a:bodyPr>
          <a:lstStyle>
            <a:lvl1pPr algn="l" defTabSz="1028700" rtl="0" eaLnBrk="1" latinLnBrk="0" hangingPunct="1">
              <a:spcBef>
                <a:spcPct val="0"/>
              </a:spcBef>
              <a:buNone/>
              <a:defRPr sz="2700" b="1" kern="1200">
                <a:solidFill>
                  <a:srgbClr val="00B0F0"/>
                </a:solidFill>
                <a:latin typeface="微软雅黑" pitchFamily="34" charset="-122"/>
                <a:ea typeface="微软雅黑" pitchFamily="34" charset="-122"/>
                <a:cs typeface="+mj-cs"/>
              </a:defRPr>
            </a:lvl1pPr>
          </a:lstStyle>
          <a:p>
            <a:pPr>
              <a:tabLst>
                <a:tab pos="4705585" algn="l"/>
              </a:tabLst>
              <a:defRPr/>
            </a:pPr>
            <a:r>
              <a:rPr lang="zh-CN" altLang="en-US" sz="3200" dirty="0" smtClean="0">
                <a:solidFill>
                  <a:srgbClr val="FF0000"/>
                </a:solidFill>
                <a:latin typeface="Calibri" panose="020F0502020204030204" pitchFamily="34" charset="0"/>
                <a:ea typeface="黑体" panose="02010609060101010101" pitchFamily="49" charset="-122"/>
              </a:rPr>
              <a:t>建议</a:t>
            </a:r>
            <a:r>
              <a:rPr lang="en-US" altLang="zh-CN" sz="3200" dirty="0" smtClean="0">
                <a:solidFill>
                  <a:srgbClr val="FF0000"/>
                </a:solidFill>
                <a:latin typeface="Calibri" panose="020F0502020204030204" pitchFamily="34" charset="0"/>
                <a:ea typeface="黑体" panose="02010609060101010101" pitchFamily="49" charset="-122"/>
              </a:rPr>
              <a:t>2</a:t>
            </a:r>
            <a:r>
              <a:rPr lang="zh-CN" altLang="en-US" sz="3200" dirty="0" smtClean="0">
                <a:solidFill>
                  <a:srgbClr val="FF0000"/>
                </a:solidFill>
                <a:latin typeface="Calibri" panose="020F0502020204030204" pitchFamily="34" charset="0"/>
                <a:ea typeface="黑体" panose="02010609060101010101" pitchFamily="49" charset="-122"/>
              </a:rPr>
              <a:t>：加强</a:t>
            </a:r>
            <a:r>
              <a:rPr lang="zh-CN" altLang="en-US" sz="3200" dirty="0">
                <a:solidFill>
                  <a:srgbClr val="FF0000"/>
                </a:solidFill>
                <a:latin typeface="Calibri" panose="020F0502020204030204" pitchFamily="34" charset="0"/>
                <a:ea typeface="黑体" panose="02010609060101010101" pitchFamily="49" charset="-122"/>
              </a:rPr>
              <a:t>政府环境审计的能力建设</a:t>
            </a:r>
            <a:endParaRPr lang="en-US" altLang="zh-CN" sz="3200" dirty="0">
              <a:solidFill>
                <a:srgbClr val="FF0000"/>
              </a:solidFill>
              <a:latin typeface="Calibri" panose="020F0502020204030204" pitchFamily="34" charset="0"/>
              <a:ea typeface="黑体" panose="02010609060101010101" pitchFamily="49" charset="-122"/>
            </a:endParaRPr>
          </a:p>
          <a:p>
            <a:pPr>
              <a:tabLst>
                <a:tab pos="4705585" algn="l"/>
              </a:tabLst>
              <a:defRPr/>
            </a:pPr>
            <a:r>
              <a:rPr lang="en-US" altLang="zh-CN" sz="2800" dirty="0" smtClean="0">
                <a:solidFill>
                  <a:srgbClr val="FF0000"/>
                </a:solidFill>
                <a:latin typeface="Calibri" panose="020F0502020204030204" pitchFamily="34" charset="0"/>
                <a:cs typeface="Arial" panose="020B0604020202020204" pitchFamily="34" charset="0"/>
              </a:rPr>
              <a:t>Recommendation </a:t>
            </a:r>
            <a:r>
              <a:rPr lang="en-US" altLang="zh-CN" sz="2800" dirty="0">
                <a:solidFill>
                  <a:srgbClr val="FF0000"/>
                </a:solidFill>
                <a:latin typeface="Calibri" panose="020F0502020204030204" pitchFamily="34" charset="0"/>
                <a:cs typeface="Arial" panose="020B0604020202020204" pitchFamily="34" charset="0"/>
              </a:rPr>
              <a:t>2: Strengthen government environmental audit </a:t>
            </a:r>
            <a:r>
              <a:rPr lang="en-US" altLang="zh-CN" sz="2800" dirty="0" smtClean="0">
                <a:solidFill>
                  <a:srgbClr val="FF0000"/>
                </a:solidFill>
                <a:latin typeface="Calibri" panose="020F0502020204030204" pitchFamily="34" charset="0"/>
                <a:cs typeface="Arial" panose="020B0604020202020204" pitchFamily="34" charset="0"/>
              </a:rPr>
              <a:t>capacity</a:t>
            </a:r>
            <a:endParaRPr lang="en-US" altLang="zh-CN" sz="2800" dirty="0">
              <a:solidFill>
                <a:srgbClr val="FF0000"/>
              </a:solidFill>
              <a:latin typeface="Calibri" panose="020F0502020204030204" pitchFamily="34" charset="0"/>
              <a:cs typeface="Arial" panose="020B0604020202020204" pitchFamily="34" charset="0"/>
            </a:endParaRPr>
          </a:p>
        </p:txBody>
      </p:sp>
      <p:grpSp>
        <p:nvGrpSpPr>
          <p:cNvPr id="13" name="组合 12"/>
          <p:cNvGrpSpPr>
            <a:grpSpLocks/>
          </p:cNvGrpSpPr>
          <p:nvPr/>
        </p:nvGrpSpPr>
        <p:grpSpPr>
          <a:xfrm>
            <a:off x="263482" y="1804171"/>
            <a:ext cx="8773014" cy="4793181"/>
            <a:chOff x="812690" y="1142836"/>
            <a:chExt cx="7310845" cy="3994317"/>
          </a:xfrm>
        </p:grpSpPr>
        <p:sp>
          <p:nvSpPr>
            <p:cNvPr id="14" name="Rounded Rectangle 23"/>
            <p:cNvSpPr/>
            <p:nvPr/>
          </p:nvSpPr>
          <p:spPr>
            <a:xfrm rot="16200000" flipH="1">
              <a:off x="1525589" y="2360613"/>
              <a:ext cx="3952875"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16" name="Rounded Rectangle 23"/>
            <p:cNvSpPr/>
            <p:nvPr/>
          </p:nvSpPr>
          <p:spPr>
            <a:xfrm rot="16200000" flipH="1">
              <a:off x="3305595" y="2360615"/>
              <a:ext cx="3952877"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19" name="Rounded Rectangle 23"/>
            <p:cNvSpPr/>
            <p:nvPr/>
          </p:nvSpPr>
          <p:spPr>
            <a:xfrm rot="16200000" flipH="1">
              <a:off x="-358065" y="2360613"/>
              <a:ext cx="3952875"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20" name="Rektangel 76"/>
            <p:cNvSpPr>
              <a:spLocks noChangeArrowheads="1"/>
            </p:cNvSpPr>
            <p:nvPr/>
          </p:nvSpPr>
          <p:spPr bwMode="auto">
            <a:xfrm>
              <a:off x="957263" y="2030413"/>
              <a:ext cx="1600200"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21" name="Rounded Rectangle 72"/>
            <p:cNvSpPr/>
            <p:nvPr/>
          </p:nvSpPr>
          <p:spPr>
            <a:xfrm rot="16200000" flipH="1">
              <a:off x="59531"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22" name="Rektangel 76"/>
            <p:cNvSpPr>
              <a:spLocks noChangeArrowheads="1"/>
            </p:cNvSpPr>
            <p:nvPr/>
          </p:nvSpPr>
          <p:spPr bwMode="auto">
            <a:xfrm>
              <a:off x="867734" y="2330450"/>
              <a:ext cx="1524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kern="0" dirty="0">
                  <a:solidFill>
                    <a:srgbClr val="262626"/>
                  </a:solidFill>
                  <a:latin typeface="Arial Narrow" pitchFamily="34" charset="0"/>
                  <a:ea typeface="微软雅黑" panose="020B0503020204020204" pitchFamily="34" charset="-122"/>
                </a:rPr>
                <a:t>机构</a:t>
              </a:r>
              <a:r>
                <a:rPr lang="zh-CN" altLang="en-US" b="1" kern="0" dirty="0" smtClean="0">
                  <a:solidFill>
                    <a:srgbClr val="262626"/>
                  </a:solidFill>
                  <a:latin typeface="Arial Narrow" pitchFamily="34" charset="0"/>
                  <a:ea typeface="微软雅黑" panose="020B0503020204020204" pitchFamily="34" charset="-122"/>
                </a:rPr>
                <a:t>建设</a:t>
              </a:r>
              <a:r>
                <a:rPr lang="en-US" altLang="zh-CN" b="1" kern="0" dirty="0" smtClean="0">
                  <a:solidFill>
                    <a:srgbClr val="262626"/>
                  </a:solidFill>
                  <a:latin typeface="Arial Narrow" pitchFamily="34" charset="0"/>
                  <a:ea typeface="微软雅黑" panose="020B0503020204020204" pitchFamily="34" charset="-122"/>
                </a:rPr>
                <a:t>I</a:t>
              </a:r>
              <a:r>
                <a:rPr lang="en-US" b="1" kern="0" dirty="0" smtClean="0">
                  <a:solidFill>
                    <a:srgbClr val="262626"/>
                  </a:solidFill>
                  <a:latin typeface="Arial Narrow" pitchFamily="34" charset="0"/>
                  <a:ea typeface="微软雅黑" panose="020B0503020204020204" pitchFamily="34" charset="-122"/>
                </a:rPr>
                <a:t>nstitution</a:t>
              </a:r>
              <a:endParaRPr lang="da-DK" sz="1600" b="1" kern="0" dirty="0" smtClean="0">
                <a:solidFill>
                  <a:srgbClr val="1E1C11"/>
                </a:solidFill>
                <a:latin typeface="Arial Narrow" pitchFamily="34" charset="0"/>
              </a:endParaRPr>
            </a:p>
          </p:txBody>
        </p:sp>
        <p:sp>
          <p:nvSpPr>
            <p:cNvPr id="23" name="Round Same Side Corner Rectangle 74"/>
            <p:cNvSpPr/>
            <p:nvPr/>
          </p:nvSpPr>
          <p:spPr>
            <a:xfrm>
              <a:off x="812690" y="1142838"/>
              <a:ext cx="1600200" cy="1100156"/>
            </a:xfrm>
            <a:prstGeom prst="round2SameRect">
              <a:avLst>
                <a:gd name="adj1" fmla="val 27778"/>
                <a:gd name="adj2" fmla="val 0"/>
              </a:avLst>
            </a:prstGeom>
            <a:solidFill>
              <a:schemeClr val="accent5">
                <a:lumMod val="75000"/>
              </a:schemeClr>
            </a:solidFill>
            <a:ln w="9525" cap="flat" cmpd="sng" algn="ctr">
              <a:solidFill>
                <a:srgbClr val="0081BE">
                  <a:lumMod val="75000"/>
                </a:srgbClr>
              </a:solidFill>
              <a:prstDash val="solid"/>
            </a:ln>
            <a:effectLst/>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defRPr/>
              </a:pPr>
              <a:endParaRPr lang="nb-NO" sz="1600" b="1" kern="0">
                <a:solidFill>
                  <a:srgbClr val="FFFFFF"/>
                </a:solidFill>
                <a:latin typeface="Arial Narrow" pitchFamily="34" charset="0"/>
              </a:endParaRPr>
            </a:p>
          </p:txBody>
        </p:sp>
        <p:sp>
          <p:nvSpPr>
            <p:cNvPr id="24" name="Rektangel 76"/>
            <p:cNvSpPr>
              <a:spLocks noChangeArrowheads="1"/>
            </p:cNvSpPr>
            <p:nvPr/>
          </p:nvSpPr>
          <p:spPr bwMode="auto">
            <a:xfrm>
              <a:off x="2814639" y="2030413"/>
              <a:ext cx="1600200"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25" name="Rounded Rectangle 81"/>
            <p:cNvSpPr/>
            <p:nvPr/>
          </p:nvSpPr>
          <p:spPr>
            <a:xfrm rot="16200000" flipH="1">
              <a:off x="1930046"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26" name="Rektangel 76"/>
            <p:cNvSpPr>
              <a:spLocks noChangeArrowheads="1"/>
            </p:cNvSpPr>
            <p:nvPr/>
          </p:nvSpPr>
          <p:spPr bwMode="auto">
            <a:xfrm>
              <a:off x="2714478" y="2330450"/>
              <a:ext cx="1524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kern="0" dirty="0" smtClean="0">
                  <a:solidFill>
                    <a:srgbClr val="262626"/>
                  </a:solidFill>
                  <a:latin typeface="Arial Narrow" pitchFamily="34" charset="0"/>
                  <a:ea typeface="微软雅黑" panose="020B0503020204020204" pitchFamily="34" charset="-122"/>
                </a:rPr>
                <a:t>人才队伍</a:t>
              </a:r>
              <a:endParaRPr lang="en-US" altLang="zh-CN" b="1" kern="0" dirty="0" smtClean="0">
                <a:solidFill>
                  <a:srgbClr val="262626"/>
                </a:solidFill>
                <a:latin typeface="Arial Narrow" pitchFamily="34" charset="0"/>
                <a:ea typeface="微软雅黑" panose="020B0503020204020204" pitchFamily="34" charset="-122"/>
              </a:endParaRPr>
            </a:p>
            <a:p>
              <a:pPr algn="ctr"/>
              <a:r>
                <a:rPr lang="en-US" b="1" kern="0" dirty="0" smtClean="0">
                  <a:solidFill>
                    <a:srgbClr val="262626"/>
                  </a:solidFill>
                  <a:latin typeface="Arial Narrow" pitchFamily="34" charset="0"/>
                  <a:ea typeface="微软雅黑" panose="020B0503020204020204" pitchFamily="34" charset="-122"/>
                </a:rPr>
                <a:t>Audit Staff</a:t>
              </a:r>
            </a:p>
          </p:txBody>
        </p:sp>
        <p:sp>
          <p:nvSpPr>
            <p:cNvPr id="27" name="Round Same Side Corner Rectangle 83"/>
            <p:cNvSpPr/>
            <p:nvPr/>
          </p:nvSpPr>
          <p:spPr>
            <a:xfrm>
              <a:off x="2683315" y="1143000"/>
              <a:ext cx="1600200" cy="1100138"/>
            </a:xfrm>
            <a:prstGeom prst="round2SameRect">
              <a:avLst>
                <a:gd name="adj1" fmla="val 27778"/>
                <a:gd name="adj2" fmla="val 0"/>
              </a:avLst>
            </a:prstGeom>
            <a:solidFill>
              <a:srgbClr val="973444"/>
            </a:solidFill>
            <a:ln w="9525" cap="flat" cmpd="sng" algn="ctr">
              <a:solidFill>
                <a:srgbClr val="6C508D"/>
              </a:solidFill>
              <a:prstDash val="solid"/>
            </a:ln>
            <a:effectLst/>
          </p:spPr>
          <p:txBody>
            <a:bodyPr anchor="ctr"/>
            <a:lstStyle/>
            <a:p>
              <a:pPr algn="ctr">
                <a:defRPr/>
              </a:pPr>
              <a:endParaRPr lang="nb-NO" sz="1600" b="1" kern="0" smtClean="0">
                <a:solidFill>
                  <a:srgbClr val="FFFFFF"/>
                </a:solidFill>
                <a:latin typeface="Arial Narrow" pitchFamily="34" charset="0"/>
              </a:endParaRPr>
            </a:p>
          </p:txBody>
        </p:sp>
        <p:sp>
          <p:nvSpPr>
            <p:cNvPr id="28" name="Rektangel 76"/>
            <p:cNvSpPr>
              <a:spLocks noChangeArrowheads="1"/>
            </p:cNvSpPr>
            <p:nvPr/>
          </p:nvSpPr>
          <p:spPr bwMode="auto">
            <a:xfrm>
              <a:off x="4640412" y="2030413"/>
              <a:ext cx="1600200"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29" name="Rounded Rectangle 87"/>
            <p:cNvSpPr/>
            <p:nvPr/>
          </p:nvSpPr>
          <p:spPr>
            <a:xfrm rot="16200000" flipH="1">
              <a:off x="3716403"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30" name="Round Same Side Corner Rectangle 89"/>
            <p:cNvSpPr/>
            <p:nvPr/>
          </p:nvSpPr>
          <p:spPr>
            <a:xfrm>
              <a:off x="4483108" y="1142838"/>
              <a:ext cx="1600200" cy="1100156"/>
            </a:xfrm>
            <a:prstGeom prst="round2SameRect">
              <a:avLst>
                <a:gd name="adj1" fmla="val 27778"/>
                <a:gd name="adj2" fmla="val 0"/>
              </a:avLst>
            </a:prstGeom>
            <a:solidFill>
              <a:schemeClr val="accent6">
                <a:lumMod val="50000"/>
              </a:schemeClr>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defRPr/>
              </a:pPr>
              <a:r>
                <a:rPr lang="zh-CN" altLang="en-US" sz="8800" b="1" kern="0" dirty="0" smtClean="0">
                  <a:solidFill>
                    <a:srgbClr val="FFFFFF"/>
                  </a:solidFill>
                  <a:latin typeface="Arial Narrow" pitchFamily="34" charset="0"/>
                </a:rPr>
                <a:t>￥</a:t>
              </a:r>
              <a:endParaRPr lang="nb-NO" sz="8800" b="1" kern="0" dirty="0">
                <a:solidFill>
                  <a:srgbClr val="FFFFFF"/>
                </a:solidFill>
                <a:latin typeface="Arial Narrow" pitchFamily="34" charset="0"/>
              </a:endParaRPr>
            </a:p>
          </p:txBody>
        </p:sp>
        <p:pic>
          <p:nvPicPr>
            <p:cNvPr id="3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138" y="1223726"/>
              <a:ext cx="104140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23"/>
            <p:cNvSpPr/>
            <p:nvPr/>
          </p:nvSpPr>
          <p:spPr>
            <a:xfrm rot="16200000" flipH="1">
              <a:off x="5188518" y="2360613"/>
              <a:ext cx="3952877"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33" name="Rektangel 76"/>
            <p:cNvSpPr>
              <a:spLocks noChangeArrowheads="1"/>
            </p:cNvSpPr>
            <p:nvPr/>
          </p:nvSpPr>
          <p:spPr bwMode="auto">
            <a:xfrm>
              <a:off x="6523335" y="2030411"/>
              <a:ext cx="1600200" cy="21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34" name="Rounded Rectangle 87"/>
            <p:cNvSpPr/>
            <p:nvPr/>
          </p:nvSpPr>
          <p:spPr>
            <a:xfrm rot="16200000" flipH="1">
              <a:off x="5625603" y="2728117"/>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35" name="Round Same Side Corner Rectangle 89"/>
            <p:cNvSpPr/>
            <p:nvPr/>
          </p:nvSpPr>
          <p:spPr>
            <a:xfrm>
              <a:off x="6378726" y="1142836"/>
              <a:ext cx="1600200" cy="1100156"/>
            </a:xfrm>
            <a:prstGeom prst="round2SameRect">
              <a:avLst>
                <a:gd name="adj1" fmla="val 27778"/>
                <a:gd name="adj2" fmla="val 0"/>
              </a:avLst>
            </a:prstGeom>
            <a:solidFill>
              <a:srgbClr val="FF9900"/>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defRPr/>
              </a:pPr>
              <a:endParaRPr lang="nb-NO" sz="1600" b="1" kern="0">
                <a:solidFill>
                  <a:srgbClr val="FFFFFF"/>
                </a:solidFill>
                <a:latin typeface="Arial Narrow" pitchFamily="34" charset="0"/>
              </a:endParaRPr>
            </a:p>
          </p:txBody>
        </p:sp>
        <p:sp>
          <p:nvSpPr>
            <p:cNvPr id="36" name="Rektangel 76"/>
            <p:cNvSpPr>
              <a:spLocks noChangeArrowheads="1"/>
            </p:cNvSpPr>
            <p:nvPr/>
          </p:nvSpPr>
          <p:spPr bwMode="auto">
            <a:xfrm>
              <a:off x="4494056" y="2337768"/>
              <a:ext cx="1524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kern="0" dirty="0" smtClean="0">
                  <a:solidFill>
                    <a:srgbClr val="262626"/>
                  </a:solidFill>
                  <a:latin typeface="Arial Narrow" pitchFamily="34" charset="0"/>
                  <a:ea typeface="微软雅黑" panose="020B0503020204020204" pitchFamily="34" charset="-122"/>
                </a:rPr>
                <a:t>资金投入</a:t>
              </a:r>
              <a:r>
                <a:rPr lang="en-US" altLang="zh-CN" b="1" kern="0" dirty="0" smtClean="0">
                  <a:solidFill>
                    <a:srgbClr val="262626"/>
                  </a:solidFill>
                  <a:latin typeface="Arial Narrow" pitchFamily="34" charset="0"/>
                  <a:ea typeface="微软雅黑" panose="020B0503020204020204" pitchFamily="34" charset="-122"/>
                </a:rPr>
                <a:t>Investment </a:t>
              </a:r>
              <a:endParaRPr lang="da-DK" b="1" kern="0" dirty="0">
                <a:solidFill>
                  <a:srgbClr val="262626"/>
                </a:solidFill>
                <a:latin typeface="Arial Narrow" pitchFamily="34" charset="0"/>
                <a:ea typeface="微软雅黑" panose="020B0503020204020204" pitchFamily="34" charset="-122"/>
              </a:endParaRPr>
            </a:p>
          </p:txBody>
        </p:sp>
        <p:sp>
          <p:nvSpPr>
            <p:cNvPr id="37" name="Rektangel 76"/>
            <p:cNvSpPr>
              <a:spLocks noChangeArrowheads="1"/>
            </p:cNvSpPr>
            <p:nvPr/>
          </p:nvSpPr>
          <p:spPr bwMode="auto">
            <a:xfrm>
              <a:off x="6437538" y="2303121"/>
              <a:ext cx="1524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kern="0" dirty="0">
                  <a:solidFill>
                    <a:srgbClr val="262626"/>
                  </a:solidFill>
                  <a:latin typeface="Arial Narrow" pitchFamily="34" charset="0"/>
                  <a:ea typeface="微软雅黑" panose="020B0503020204020204" pitchFamily="34" charset="-122"/>
                </a:rPr>
                <a:t>方法</a:t>
              </a:r>
              <a:r>
                <a:rPr lang="zh-CN" altLang="en-US" b="1" kern="0" dirty="0" smtClean="0">
                  <a:solidFill>
                    <a:srgbClr val="262626"/>
                  </a:solidFill>
                  <a:latin typeface="Arial Narrow" pitchFamily="34" charset="0"/>
                  <a:ea typeface="微软雅黑" panose="020B0503020204020204" pitchFamily="34" charset="-122"/>
                </a:rPr>
                <a:t>手段</a:t>
              </a:r>
              <a:r>
                <a:rPr lang="en-US" b="1" kern="0" dirty="0" smtClean="0">
                  <a:solidFill>
                    <a:srgbClr val="262626"/>
                  </a:solidFill>
                  <a:latin typeface="Arial Narrow" pitchFamily="34" charset="0"/>
                  <a:ea typeface="微软雅黑" panose="020B0503020204020204" pitchFamily="34" charset="-122"/>
                </a:rPr>
                <a:t>Methods</a:t>
              </a:r>
              <a:endParaRPr lang="da-DK" b="1" kern="0" dirty="0">
                <a:solidFill>
                  <a:srgbClr val="262626"/>
                </a:solidFill>
                <a:latin typeface="Arial Narrow" pitchFamily="34" charset="0"/>
                <a:ea typeface="微软雅黑" panose="020B0503020204020204" pitchFamily="34" charset="-122"/>
              </a:endParaRPr>
            </a:p>
          </p:txBody>
        </p:sp>
        <p:sp>
          <p:nvSpPr>
            <p:cNvPr id="38" name="文本框 57"/>
            <p:cNvSpPr txBox="1"/>
            <p:nvPr/>
          </p:nvSpPr>
          <p:spPr>
            <a:xfrm>
              <a:off x="867734" y="2974458"/>
              <a:ext cx="1523999" cy="1782539"/>
            </a:xfrm>
            <a:prstGeom prst="rect">
              <a:avLst/>
            </a:prstGeom>
            <a:noFill/>
          </p:spPr>
          <p:txBody>
            <a:bodyPr wrap="square" rtlCol="0">
              <a:spAutoFit/>
            </a:bodyPr>
            <a:lstStyle/>
            <a:p>
              <a:pPr algn="ctr"/>
              <a:r>
                <a:rPr lang="zh-CN" altLang="en-US" sz="1600" b="1" dirty="0" smtClean="0">
                  <a:solidFill>
                    <a:prstClr val="black"/>
                  </a:solidFill>
                  <a:latin typeface="Arial Narrow" pitchFamily="34" charset="0"/>
                  <a:ea typeface="黑体" panose="02010609060101010101" pitchFamily="49" charset="-122"/>
                </a:rPr>
                <a:t>体制改革</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研究中心</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数据库建设</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国际合作</a:t>
              </a:r>
              <a:endParaRPr lang="en-US" altLang="zh-CN" sz="1600" b="1" dirty="0" smtClean="0">
                <a:solidFill>
                  <a:prstClr val="black"/>
                </a:solidFill>
                <a:latin typeface="Arial Narrow" pitchFamily="34" charset="0"/>
                <a:ea typeface="黑体" panose="02010609060101010101" pitchFamily="49" charset="-122"/>
              </a:endParaRPr>
            </a:p>
            <a:p>
              <a:pPr algn="ctr"/>
              <a:endParaRPr lang="en-US" altLang="zh-CN" sz="700" b="1" dirty="0" smtClean="0">
                <a:solidFill>
                  <a:prstClr val="black"/>
                </a:solidFill>
                <a:latin typeface="Arial Narrow" pitchFamily="34" charset="0"/>
                <a:ea typeface="黑体" panose="02010609060101010101" pitchFamily="49" charset="-122"/>
              </a:endParaRPr>
            </a:p>
            <a:p>
              <a:pPr algn="ctr"/>
              <a:r>
                <a:rPr lang="en-US" altLang="zh-CN" sz="1600" b="1" dirty="0" smtClean="0">
                  <a:solidFill>
                    <a:prstClr val="black"/>
                  </a:solidFill>
                  <a:latin typeface="Arial Narrow" pitchFamily="34" charset="0"/>
                  <a:ea typeface="黑体" panose="02010609060101010101" pitchFamily="49" charset="-122"/>
                </a:rPr>
                <a:t>Institutional reform </a:t>
              </a:r>
            </a:p>
            <a:p>
              <a:pPr algn="ctr"/>
              <a:r>
                <a:rPr lang="en-US" altLang="zh-CN" sz="1600" b="1" dirty="0" smtClean="0">
                  <a:solidFill>
                    <a:prstClr val="black"/>
                  </a:solidFill>
                  <a:latin typeface="Arial Narrow" pitchFamily="34" charset="0"/>
                  <a:ea typeface="黑体" panose="02010609060101010101" pitchFamily="49" charset="-122"/>
                </a:rPr>
                <a:t>EA research centre</a:t>
              </a:r>
            </a:p>
            <a:p>
              <a:pPr algn="ctr"/>
              <a:r>
                <a:rPr lang="en-US" altLang="zh-CN" sz="1600" b="1" dirty="0" smtClean="0">
                  <a:solidFill>
                    <a:prstClr val="black"/>
                  </a:solidFill>
                  <a:latin typeface="Arial Narrow" pitchFamily="34" charset="0"/>
                  <a:ea typeface="黑体" panose="02010609060101010101" pitchFamily="49" charset="-122"/>
                </a:rPr>
                <a:t>Improve data</a:t>
              </a:r>
            </a:p>
            <a:p>
              <a:pPr algn="ctr"/>
              <a:r>
                <a:rPr lang="en-US" altLang="zh-CN" sz="1400" b="1" dirty="0" smtClean="0">
                  <a:solidFill>
                    <a:prstClr val="black"/>
                  </a:solidFill>
                  <a:latin typeface="Arial Narrow" pitchFamily="34" charset="0"/>
                  <a:ea typeface="黑体" panose="02010609060101010101" pitchFamily="49" charset="-122"/>
                </a:rPr>
                <a:t>Increase collaboration</a:t>
              </a:r>
            </a:p>
          </p:txBody>
        </p:sp>
        <p:pic>
          <p:nvPicPr>
            <p:cNvPr id="4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473" y="1202059"/>
              <a:ext cx="1138593" cy="88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58"/>
            <p:cNvSpPr txBox="1"/>
            <p:nvPr/>
          </p:nvSpPr>
          <p:spPr>
            <a:xfrm>
              <a:off x="2723923" y="2987158"/>
              <a:ext cx="1590073" cy="1782539"/>
            </a:xfrm>
            <a:prstGeom prst="rect">
              <a:avLst/>
            </a:prstGeom>
            <a:noFill/>
          </p:spPr>
          <p:txBody>
            <a:bodyPr wrap="square" rtlCol="0">
              <a:spAutoFit/>
            </a:bodyPr>
            <a:lstStyle/>
            <a:p>
              <a:pPr algn="ctr"/>
              <a:r>
                <a:rPr lang="zh-CN" altLang="en-US" sz="1600" b="1" dirty="0">
                  <a:solidFill>
                    <a:prstClr val="black"/>
                  </a:solidFill>
                  <a:latin typeface="Arial Narrow" pitchFamily="34" charset="0"/>
                  <a:ea typeface="黑体" panose="02010609060101010101" pitchFamily="49" charset="-122"/>
                </a:rPr>
                <a:t>培训</a:t>
              </a:r>
              <a:r>
                <a:rPr lang="zh-CN" altLang="en-US" sz="1600" b="1" dirty="0" smtClean="0">
                  <a:solidFill>
                    <a:prstClr val="black"/>
                  </a:solidFill>
                  <a:latin typeface="Arial Narrow" pitchFamily="34" charset="0"/>
                  <a:ea typeface="黑体" panose="02010609060101010101" pitchFamily="49" charset="-122"/>
                </a:rPr>
                <a:t>教育</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a:solidFill>
                    <a:prstClr val="black"/>
                  </a:solidFill>
                  <a:latin typeface="Arial Narrow" pitchFamily="34" charset="0"/>
                  <a:ea typeface="黑体" panose="02010609060101010101" pitchFamily="49" charset="-122"/>
                </a:rPr>
                <a:t>资质管理</a:t>
              </a:r>
              <a:r>
                <a:rPr lang="zh-CN" altLang="en-US" sz="1600" b="1" dirty="0" smtClean="0">
                  <a:solidFill>
                    <a:prstClr val="black"/>
                  </a:solidFill>
                  <a:latin typeface="Arial Narrow" pitchFamily="34" charset="0"/>
                  <a:ea typeface="黑体" panose="02010609060101010101" pitchFamily="49" charset="-122"/>
                </a:rPr>
                <a:t>制度</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a:solidFill>
                    <a:prstClr val="black"/>
                  </a:solidFill>
                  <a:latin typeface="Arial Narrow" pitchFamily="34" charset="0"/>
                  <a:ea typeface="黑体" panose="02010609060101010101" pitchFamily="49" charset="-122"/>
                </a:rPr>
                <a:t>专家</a:t>
              </a:r>
              <a:r>
                <a:rPr lang="zh-CN" altLang="en-US" sz="1600" b="1" dirty="0" smtClean="0">
                  <a:solidFill>
                    <a:prstClr val="black"/>
                  </a:solidFill>
                  <a:latin typeface="Arial Narrow" pitchFamily="34" charset="0"/>
                  <a:ea typeface="黑体" panose="02010609060101010101" pitchFamily="49" charset="-122"/>
                </a:rPr>
                <a:t>人才库</a:t>
              </a:r>
              <a:endParaRPr lang="en-US" altLang="zh-CN" sz="1600" b="1" dirty="0" smtClean="0">
                <a:solidFill>
                  <a:prstClr val="black"/>
                </a:solidFill>
                <a:latin typeface="Arial Narrow" pitchFamily="34" charset="0"/>
                <a:ea typeface="黑体" panose="02010609060101010101" pitchFamily="49" charset="-122"/>
              </a:endParaRPr>
            </a:p>
            <a:p>
              <a:pPr algn="ctr"/>
              <a:endParaRPr lang="en-US" altLang="zh-CN" sz="700" b="1" dirty="0" smtClean="0">
                <a:solidFill>
                  <a:prstClr val="black"/>
                </a:solidFill>
                <a:latin typeface="Arial Narrow" pitchFamily="34" charset="0"/>
                <a:ea typeface="黑体" panose="02010609060101010101" pitchFamily="49" charset="-122"/>
              </a:endParaRPr>
            </a:p>
            <a:p>
              <a:pPr algn="ctr"/>
              <a:endParaRPr lang="en-US" altLang="zh-CN" sz="700" b="1" dirty="0">
                <a:solidFill>
                  <a:prstClr val="black"/>
                </a:solidFill>
                <a:latin typeface="Arial Narrow" pitchFamily="34" charset="0"/>
                <a:ea typeface="黑体" panose="02010609060101010101" pitchFamily="49" charset="-122"/>
              </a:endParaRPr>
            </a:p>
            <a:p>
              <a:pPr algn="ctr"/>
              <a:endParaRPr lang="en-US" altLang="zh-CN" sz="700" b="1" dirty="0" smtClean="0">
                <a:solidFill>
                  <a:prstClr val="black"/>
                </a:solidFill>
                <a:latin typeface="Arial Narrow" pitchFamily="34" charset="0"/>
                <a:ea typeface="黑体" panose="02010609060101010101" pitchFamily="49" charset="-122"/>
              </a:endParaRPr>
            </a:p>
            <a:p>
              <a:pPr algn="ctr"/>
              <a:r>
                <a:rPr lang="en-US" altLang="zh-CN" sz="1600" b="1" dirty="0" smtClean="0">
                  <a:solidFill>
                    <a:prstClr val="black"/>
                  </a:solidFill>
                  <a:latin typeface="Arial Narrow" pitchFamily="34" charset="0"/>
                  <a:ea typeface="黑体" panose="02010609060101010101" pitchFamily="49" charset="-122"/>
                </a:rPr>
                <a:t>Training </a:t>
              </a:r>
            </a:p>
            <a:p>
              <a:pPr algn="ctr"/>
              <a:r>
                <a:rPr lang="en-US" altLang="zh-CN" sz="1600" b="1" dirty="0" smtClean="0">
                  <a:solidFill>
                    <a:prstClr val="black"/>
                  </a:solidFill>
                  <a:latin typeface="Arial Narrow" pitchFamily="34" charset="0"/>
                  <a:ea typeface="黑体" panose="02010609060101010101" pitchFamily="49" charset="-122"/>
                </a:rPr>
                <a:t>Education Qualification system</a:t>
              </a:r>
            </a:p>
            <a:p>
              <a:pPr algn="ctr"/>
              <a:r>
                <a:rPr lang="en-US" altLang="zh-CN" sz="1600" b="1" dirty="0" smtClean="0">
                  <a:solidFill>
                    <a:prstClr val="black"/>
                  </a:solidFill>
                  <a:latin typeface="Arial Narrow" pitchFamily="34" charset="0"/>
                  <a:ea typeface="黑体" panose="02010609060101010101" pitchFamily="49" charset="-122"/>
                </a:rPr>
                <a:t>Build expert </a:t>
              </a:r>
              <a:r>
                <a:rPr lang="en-US" altLang="zh-CN" sz="1600" b="1" dirty="0">
                  <a:solidFill>
                    <a:prstClr val="black"/>
                  </a:solidFill>
                  <a:latin typeface="Arial Narrow" pitchFamily="34" charset="0"/>
                  <a:ea typeface="黑体" panose="02010609060101010101" pitchFamily="49" charset="-122"/>
                </a:rPr>
                <a:t>pool</a:t>
              </a:r>
              <a:endParaRPr lang="en-US" altLang="zh-CN" sz="1600" b="1" dirty="0" smtClean="0">
                <a:solidFill>
                  <a:prstClr val="black"/>
                </a:solidFill>
                <a:latin typeface="Arial Narrow" pitchFamily="34" charset="0"/>
                <a:ea typeface="黑体" panose="02010609060101010101" pitchFamily="49" charset="-122"/>
              </a:endParaRPr>
            </a:p>
          </p:txBody>
        </p:sp>
        <p:sp>
          <p:nvSpPr>
            <p:cNvPr id="42" name="文本框 59"/>
            <p:cNvSpPr txBox="1"/>
            <p:nvPr/>
          </p:nvSpPr>
          <p:spPr>
            <a:xfrm>
              <a:off x="4469672" y="2987158"/>
              <a:ext cx="1612463" cy="1808187"/>
            </a:xfrm>
            <a:prstGeom prst="rect">
              <a:avLst/>
            </a:prstGeom>
            <a:noFill/>
          </p:spPr>
          <p:txBody>
            <a:bodyPr wrap="square" rtlCol="0">
              <a:spAutoFit/>
            </a:bodyPr>
            <a:lstStyle/>
            <a:p>
              <a:pPr algn="ctr"/>
              <a:r>
                <a:rPr lang="zh-CN" altLang="en-US" sz="1600" b="1" dirty="0" smtClean="0">
                  <a:solidFill>
                    <a:prstClr val="black"/>
                  </a:solidFill>
                  <a:latin typeface="Arial Narrow" pitchFamily="34" charset="0"/>
                  <a:ea typeface="黑体" panose="02010609060101010101" pitchFamily="49" charset="-122"/>
                </a:rPr>
                <a:t>机构</a:t>
              </a:r>
              <a:r>
                <a:rPr lang="zh-CN" altLang="en-US" sz="1600" b="1" dirty="0">
                  <a:solidFill>
                    <a:prstClr val="black"/>
                  </a:solidFill>
                  <a:latin typeface="Arial Narrow" pitchFamily="34" charset="0"/>
                  <a:ea typeface="黑体" panose="02010609060101010101" pitchFamily="49" charset="-122"/>
                </a:rPr>
                <a:t>能力</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人才培养</a:t>
              </a:r>
              <a:endParaRPr lang="zh-CN" altLang="en-US" sz="1600" b="1" dirty="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交流合作 </a:t>
              </a:r>
              <a:endParaRPr lang="zh-CN" altLang="en-US" sz="1600" b="1" dirty="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信息化能力</a:t>
              </a:r>
              <a:endParaRPr lang="en-US" altLang="zh-CN" sz="1600" b="1" dirty="0" smtClean="0">
                <a:solidFill>
                  <a:prstClr val="black"/>
                </a:solidFill>
                <a:latin typeface="Arial Narrow" pitchFamily="34" charset="0"/>
                <a:ea typeface="黑体" panose="02010609060101010101" pitchFamily="49" charset="-122"/>
              </a:endParaRPr>
            </a:p>
            <a:p>
              <a:pPr algn="ctr"/>
              <a:endParaRPr lang="en-US" altLang="zh-CN" sz="700" b="1" dirty="0" smtClean="0">
                <a:solidFill>
                  <a:prstClr val="black"/>
                </a:solidFill>
                <a:latin typeface="Arial Narrow" pitchFamily="34" charset="0"/>
                <a:ea typeface="黑体" panose="02010609060101010101" pitchFamily="49" charset="-122"/>
              </a:endParaRPr>
            </a:p>
            <a:p>
              <a:pPr algn="ctr"/>
              <a:r>
                <a:rPr lang="en-US" altLang="zh-CN" sz="1600" b="1" dirty="0" smtClean="0">
                  <a:solidFill>
                    <a:prstClr val="black"/>
                  </a:solidFill>
                  <a:latin typeface="Arial Narrow" pitchFamily="34" charset="0"/>
                  <a:ea typeface="黑体" panose="02010609060101010101" pitchFamily="49" charset="-122"/>
                </a:rPr>
                <a:t>Institutional capacity</a:t>
              </a:r>
            </a:p>
            <a:p>
              <a:pPr algn="ctr"/>
              <a:r>
                <a:rPr lang="en-US" altLang="zh-CN" sz="1600" b="1" kern="0" dirty="0" smtClean="0">
                  <a:solidFill>
                    <a:srgbClr val="262626"/>
                  </a:solidFill>
                  <a:latin typeface="Arial Narrow" pitchFamily="34" charset="0"/>
                  <a:ea typeface="微软雅黑" panose="020B0503020204020204" pitchFamily="34" charset="-122"/>
                </a:rPr>
                <a:t>Professional capacity</a:t>
              </a:r>
              <a:endParaRPr lang="en-US" altLang="zh-CN" sz="1600" b="1" dirty="0" smtClean="0">
                <a:solidFill>
                  <a:prstClr val="black"/>
                </a:solidFill>
                <a:latin typeface="Arial Narrow" pitchFamily="34" charset="0"/>
                <a:ea typeface="黑体" panose="02010609060101010101" pitchFamily="49" charset="-122"/>
              </a:endParaRPr>
            </a:p>
            <a:p>
              <a:pPr algn="ctr"/>
              <a:r>
                <a:rPr lang="en-US" altLang="zh-CN" sz="1600" b="1" dirty="0">
                  <a:solidFill>
                    <a:prstClr val="black"/>
                  </a:solidFill>
                  <a:latin typeface="Arial Narrow" pitchFamily="34" charset="0"/>
                  <a:ea typeface="黑体" panose="02010609060101010101" pitchFamily="49" charset="-122"/>
                </a:rPr>
                <a:t> Collaboration</a:t>
              </a:r>
              <a:endParaRPr lang="en-US" altLang="zh-CN" sz="1600" b="1" dirty="0" smtClean="0">
                <a:solidFill>
                  <a:prstClr val="black"/>
                </a:solidFill>
                <a:latin typeface="Arial Narrow" pitchFamily="34" charset="0"/>
                <a:ea typeface="黑体" panose="02010609060101010101" pitchFamily="49" charset="-122"/>
              </a:endParaRPr>
            </a:p>
            <a:p>
              <a:pPr algn="ctr"/>
              <a:r>
                <a:rPr lang="en-US" altLang="zh-CN" sz="1600" b="1" dirty="0" smtClean="0">
                  <a:solidFill>
                    <a:prstClr val="black"/>
                  </a:solidFill>
                  <a:latin typeface="Arial Narrow" pitchFamily="34" charset="0"/>
                  <a:ea typeface="黑体" panose="02010609060101010101" pitchFamily="49" charset="-122"/>
                </a:rPr>
                <a:t>IT</a:t>
              </a:r>
            </a:p>
          </p:txBody>
        </p:sp>
        <p:sp>
          <p:nvSpPr>
            <p:cNvPr id="43" name="文本框 60"/>
            <p:cNvSpPr txBox="1"/>
            <p:nvPr/>
          </p:nvSpPr>
          <p:spPr>
            <a:xfrm>
              <a:off x="6287340" y="3014397"/>
              <a:ext cx="1836194" cy="1808187"/>
            </a:xfrm>
            <a:prstGeom prst="rect">
              <a:avLst/>
            </a:prstGeom>
            <a:noFill/>
          </p:spPr>
          <p:txBody>
            <a:bodyPr wrap="square" rtlCol="0">
              <a:spAutoFit/>
            </a:bodyPr>
            <a:lstStyle/>
            <a:p>
              <a:pPr algn="ctr"/>
              <a:r>
                <a:rPr lang="zh-CN" altLang="en-US" sz="1600" b="1" dirty="0">
                  <a:solidFill>
                    <a:prstClr val="black"/>
                  </a:solidFill>
                  <a:latin typeface="Arial Narrow" pitchFamily="34" charset="0"/>
                  <a:ea typeface="黑体" panose="02010609060101010101" pitchFamily="49" charset="-122"/>
                </a:rPr>
                <a:t>环境绩效</a:t>
              </a:r>
              <a:r>
                <a:rPr lang="zh-CN" altLang="en-US" sz="1600" b="1" dirty="0" smtClean="0">
                  <a:solidFill>
                    <a:prstClr val="black"/>
                  </a:solidFill>
                  <a:latin typeface="Arial Narrow" pitchFamily="34" charset="0"/>
                  <a:ea typeface="黑体" panose="02010609060101010101" pitchFamily="49" charset="-122"/>
                </a:rPr>
                <a:t>评估：</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长延迟环境问题</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跨区域</a:t>
              </a:r>
              <a:r>
                <a:rPr lang="zh-CN" altLang="en-US" sz="1600" b="1" dirty="0">
                  <a:solidFill>
                    <a:prstClr val="black"/>
                  </a:solidFill>
                  <a:latin typeface="Arial Narrow" pitchFamily="34" charset="0"/>
                  <a:ea typeface="黑体" panose="02010609060101010101" pitchFamily="49" charset="-122"/>
                </a:rPr>
                <a:t>污染物</a:t>
              </a:r>
              <a:r>
                <a:rPr lang="zh-CN" altLang="en-US" sz="1600" b="1" dirty="0" smtClean="0">
                  <a:solidFill>
                    <a:prstClr val="black"/>
                  </a:solidFill>
                  <a:latin typeface="Arial Narrow" pitchFamily="34" charset="0"/>
                  <a:ea typeface="黑体" panose="02010609060101010101" pitchFamily="49" charset="-122"/>
                </a:rPr>
                <a:t>流动</a:t>
              </a:r>
              <a:endParaRPr lang="en-US" altLang="zh-CN" sz="1600" b="1" dirty="0" smtClean="0">
                <a:solidFill>
                  <a:prstClr val="black"/>
                </a:solidFill>
                <a:latin typeface="Arial Narrow" pitchFamily="34" charset="0"/>
                <a:ea typeface="黑体" panose="02010609060101010101" pitchFamily="49" charset="-122"/>
              </a:endParaRPr>
            </a:p>
            <a:p>
              <a:pPr algn="ctr"/>
              <a:r>
                <a:rPr lang="zh-CN" altLang="en-US" sz="1600" b="1" dirty="0" smtClean="0">
                  <a:solidFill>
                    <a:prstClr val="black"/>
                  </a:solidFill>
                  <a:latin typeface="Arial Narrow" pitchFamily="34" charset="0"/>
                  <a:ea typeface="黑体" panose="02010609060101010101" pitchFamily="49" charset="-122"/>
                </a:rPr>
                <a:t>复杂正负面影响</a:t>
              </a:r>
              <a:endParaRPr lang="en-US" altLang="zh-CN" sz="1600" b="1" dirty="0" smtClean="0">
                <a:solidFill>
                  <a:prstClr val="black"/>
                </a:solidFill>
                <a:latin typeface="Arial Narrow" pitchFamily="34" charset="0"/>
                <a:ea typeface="黑体" panose="02010609060101010101" pitchFamily="49" charset="-122"/>
              </a:endParaRPr>
            </a:p>
            <a:p>
              <a:pPr algn="ctr"/>
              <a:endParaRPr lang="en-US" altLang="zh-CN" sz="700" b="1" dirty="0" smtClean="0">
                <a:solidFill>
                  <a:prstClr val="black"/>
                </a:solidFill>
                <a:latin typeface="Arial Narrow" pitchFamily="34" charset="0"/>
                <a:ea typeface="黑体" panose="02010609060101010101" pitchFamily="49" charset="-122"/>
              </a:endParaRPr>
            </a:p>
            <a:p>
              <a:pPr algn="ctr"/>
              <a:r>
                <a:rPr lang="en-US" altLang="zh-CN" sz="1600" b="1" dirty="0" smtClean="0">
                  <a:solidFill>
                    <a:prstClr val="black"/>
                  </a:solidFill>
                  <a:latin typeface="Arial Narrow" pitchFamily="34" charset="0"/>
                  <a:ea typeface="黑体" panose="02010609060101010101" pitchFamily="49" charset="-122"/>
                </a:rPr>
                <a:t>Test other assessment methods in addition to formal </a:t>
              </a:r>
              <a:r>
                <a:rPr lang="en-US" altLang="zh-CN" sz="1600" b="1" dirty="0">
                  <a:solidFill>
                    <a:prstClr val="black"/>
                  </a:solidFill>
                  <a:latin typeface="Arial Narrow" pitchFamily="34" charset="0"/>
                  <a:ea typeface="黑体" panose="02010609060101010101" pitchFamily="49" charset="-122"/>
                </a:rPr>
                <a:t>environmental audits</a:t>
              </a:r>
              <a:endParaRPr lang="zh-CN" altLang="en-US" sz="1600" b="1" dirty="0">
                <a:solidFill>
                  <a:prstClr val="black"/>
                </a:solidFill>
                <a:latin typeface="Arial Narrow" pitchFamily="34" charset="0"/>
                <a:ea typeface="黑体" panose="02010609060101010101" pitchFamily="49" charset="-122"/>
              </a:endParaRPr>
            </a:p>
          </p:txBody>
        </p:sp>
      </p:grpSp>
      <p:sp>
        <p:nvSpPr>
          <p:cNvPr id="48" name="Freeform 6"/>
          <p:cNvSpPr>
            <a:spLocks/>
          </p:cNvSpPr>
          <p:nvPr/>
        </p:nvSpPr>
        <p:spPr bwMode="auto">
          <a:xfrm>
            <a:off x="3441995" y="2163411"/>
            <a:ext cx="221072" cy="221072"/>
          </a:xfrm>
          <a:custGeom>
            <a:avLst/>
            <a:gdLst>
              <a:gd name="T0" fmla="*/ 2335 w 2335"/>
              <a:gd name="T1" fmla="*/ 1168 h 2335"/>
              <a:gd name="T2" fmla="*/ 2335 w 2335"/>
              <a:gd name="T3" fmla="*/ 1168 h 2335"/>
              <a:gd name="T4" fmla="*/ 1167 w 2335"/>
              <a:gd name="T5" fmla="*/ 0 h 2335"/>
              <a:gd name="T6" fmla="*/ 0 w 2335"/>
              <a:gd name="T7" fmla="*/ 1168 h 2335"/>
              <a:gd name="T8" fmla="*/ 1167 w 2335"/>
              <a:gd name="T9" fmla="*/ 2335 h 2335"/>
              <a:gd name="T10" fmla="*/ 2335 w 2335"/>
              <a:gd name="T11" fmla="*/ 1168 h 2335"/>
              <a:gd name="T12" fmla="*/ 2335 w 2335"/>
              <a:gd name="T13" fmla="*/ 1168 h 2335"/>
            </a:gdLst>
            <a:ahLst/>
            <a:cxnLst>
              <a:cxn ang="0">
                <a:pos x="T0" y="T1"/>
              </a:cxn>
              <a:cxn ang="0">
                <a:pos x="T2" y="T3"/>
              </a:cxn>
              <a:cxn ang="0">
                <a:pos x="T4" y="T5"/>
              </a:cxn>
              <a:cxn ang="0">
                <a:pos x="T6" y="T7"/>
              </a:cxn>
              <a:cxn ang="0">
                <a:pos x="T8" y="T9"/>
              </a:cxn>
              <a:cxn ang="0">
                <a:pos x="T10" y="T11"/>
              </a:cxn>
              <a:cxn ang="0">
                <a:pos x="T12" y="T13"/>
              </a:cxn>
            </a:cxnLst>
            <a:rect l="0" t="0" r="r" b="b"/>
            <a:pathLst>
              <a:path w="2335" h="2335">
                <a:moveTo>
                  <a:pt x="2335" y="1168"/>
                </a:moveTo>
                <a:lnTo>
                  <a:pt x="2335" y="1168"/>
                </a:lnTo>
                <a:cubicBezTo>
                  <a:pt x="2335" y="523"/>
                  <a:pt x="1812" y="0"/>
                  <a:pt x="1167" y="0"/>
                </a:cubicBezTo>
                <a:cubicBezTo>
                  <a:pt x="522" y="0"/>
                  <a:pt x="0" y="523"/>
                  <a:pt x="0" y="1168"/>
                </a:cubicBezTo>
                <a:cubicBezTo>
                  <a:pt x="0" y="1812"/>
                  <a:pt x="522" y="2335"/>
                  <a:pt x="1167" y="2335"/>
                </a:cubicBezTo>
                <a:cubicBezTo>
                  <a:pt x="1812" y="2335"/>
                  <a:pt x="2335" y="1812"/>
                  <a:pt x="2335" y="1168"/>
                </a:cubicBezTo>
                <a:lnTo>
                  <a:pt x="2335" y="1168"/>
                </a:lnTo>
                <a:close/>
              </a:path>
            </a:pathLst>
          </a:custGeom>
          <a:solidFill>
            <a:schemeClr val="bg1"/>
          </a:solidFill>
          <a:ln w="158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9" name="Freeform 7"/>
          <p:cNvSpPr>
            <a:spLocks/>
          </p:cNvSpPr>
          <p:nvPr/>
        </p:nvSpPr>
        <p:spPr bwMode="auto">
          <a:xfrm>
            <a:off x="3408744" y="2400659"/>
            <a:ext cx="273195" cy="372946"/>
          </a:xfrm>
          <a:custGeom>
            <a:avLst/>
            <a:gdLst>
              <a:gd name="T0" fmla="*/ 2854 w 2883"/>
              <a:gd name="T1" fmla="*/ 2852 h 3940"/>
              <a:gd name="T2" fmla="*/ 2854 w 2883"/>
              <a:gd name="T3" fmla="*/ 2852 h 3940"/>
              <a:gd name="T4" fmla="*/ 1441 w 2883"/>
              <a:gd name="T5" fmla="*/ 0 h 3940"/>
              <a:gd name="T6" fmla="*/ 29 w 2883"/>
              <a:gd name="T7" fmla="*/ 2852 h 3940"/>
              <a:gd name="T8" fmla="*/ 1441 w 2883"/>
              <a:gd name="T9" fmla="*/ 3940 h 3940"/>
              <a:gd name="T10" fmla="*/ 2854 w 2883"/>
              <a:gd name="T11" fmla="*/ 2852 h 3940"/>
            </a:gdLst>
            <a:ahLst/>
            <a:cxnLst>
              <a:cxn ang="0">
                <a:pos x="T0" y="T1"/>
              </a:cxn>
              <a:cxn ang="0">
                <a:pos x="T2" y="T3"/>
              </a:cxn>
              <a:cxn ang="0">
                <a:pos x="T4" y="T5"/>
              </a:cxn>
              <a:cxn ang="0">
                <a:pos x="T6" y="T7"/>
              </a:cxn>
              <a:cxn ang="0">
                <a:pos x="T8" y="T9"/>
              </a:cxn>
              <a:cxn ang="0">
                <a:pos x="T10" y="T11"/>
              </a:cxn>
            </a:cxnLst>
            <a:rect l="0" t="0" r="r" b="b"/>
            <a:pathLst>
              <a:path w="2883" h="3940">
                <a:moveTo>
                  <a:pt x="2854" y="2852"/>
                </a:moveTo>
                <a:lnTo>
                  <a:pt x="2854" y="2852"/>
                </a:lnTo>
                <a:cubicBezTo>
                  <a:pt x="2854" y="2251"/>
                  <a:pt x="2883" y="0"/>
                  <a:pt x="1441" y="0"/>
                </a:cubicBezTo>
                <a:cubicBezTo>
                  <a:pt x="0" y="0"/>
                  <a:pt x="29" y="2251"/>
                  <a:pt x="29" y="2852"/>
                </a:cubicBezTo>
                <a:cubicBezTo>
                  <a:pt x="29" y="3453"/>
                  <a:pt x="141" y="3940"/>
                  <a:pt x="1441" y="3940"/>
                </a:cubicBezTo>
                <a:cubicBezTo>
                  <a:pt x="2808" y="3940"/>
                  <a:pt x="2854" y="3453"/>
                  <a:pt x="2854" y="285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0" name="Freeform 10"/>
          <p:cNvSpPr>
            <a:spLocks/>
          </p:cNvSpPr>
          <p:nvPr/>
        </p:nvSpPr>
        <p:spPr bwMode="auto">
          <a:xfrm>
            <a:off x="3226315" y="2132856"/>
            <a:ext cx="151875" cy="152773"/>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 name="T12" fmla="*/ 1607 w 1607"/>
              <a:gd name="T13" fmla="*/ 804 h 1607"/>
            </a:gdLst>
            <a:ahLst/>
            <a:cxnLst>
              <a:cxn ang="0">
                <a:pos x="T0" y="T1"/>
              </a:cxn>
              <a:cxn ang="0">
                <a:pos x="T2" y="T3"/>
              </a:cxn>
              <a:cxn ang="0">
                <a:pos x="T4" y="T5"/>
              </a:cxn>
              <a:cxn ang="0">
                <a:pos x="T6" y="T7"/>
              </a:cxn>
              <a:cxn ang="0">
                <a:pos x="T8" y="T9"/>
              </a:cxn>
              <a:cxn ang="0">
                <a:pos x="T10" y="T11"/>
              </a:cxn>
              <a:cxn ang="0">
                <a:pos x="T12" y="T13"/>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lnTo>
                  <a:pt x="1607" y="804"/>
                </a:lnTo>
                <a:close/>
              </a:path>
            </a:pathLst>
          </a:custGeom>
          <a:solidFill>
            <a:schemeClr val="bg1"/>
          </a:solidFill>
          <a:ln w="158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1" name="Freeform 11"/>
          <p:cNvSpPr>
            <a:spLocks/>
          </p:cNvSpPr>
          <p:nvPr/>
        </p:nvSpPr>
        <p:spPr bwMode="auto">
          <a:xfrm>
            <a:off x="3203848" y="2296413"/>
            <a:ext cx="187821" cy="257019"/>
          </a:xfrm>
          <a:custGeom>
            <a:avLst/>
            <a:gdLst>
              <a:gd name="T0" fmla="*/ 1963 w 1983"/>
              <a:gd name="T1" fmla="*/ 1962 h 2711"/>
              <a:gd name="T2" fmla="*/ 1963 w 1983"/>
              <a:gd name="T3" fmla="*/ 1962 h 2711"/>
              <a:gd name="T4" fmla="*/ 991 w 1983"/>
              <a:gd name="T5" fmla="*/ 0 h 2711"/>
              <a:gd name="T6" fmla="*/ 19 w 1983"/>
              <a:gd name="T7" fmla="*/ 1962 h 2711"/>
              <a:gd name="T8" fmla="*/ 991 w 1983"/>
              <a:gd name="T9" fmla="*/ 2711 h 2711"/>
              <a:gd name="T10" fmla="*/ 1963 w 1983"/>
              <a:gd name="T11" fmla="*/ 1962 h 2711"/>
            </a:gdLst>
            <a:ahLst/>
            <a:cxnLst>
              <a:cxn ang="0">
                <a:pos x="T0" y="T1"/>
              </a:cxn>
              <a:cxn ang="0">
                <a:pos x="T2" y="T3"/>
              </a:cxn>
              <a:cxn ang="0">
                <a:pos x="T4" y="T5"/>
              </a:cxn>
              <a:cxn ang="0">
                <a:pos x="T6" y="T7"/>
              </a:cxn>
              <a:cxn ang="0">
                <a:pos x="T8" y="T9"/>
              </a:cxn>
              <a:cxn ang="0">
                <a:pos x="T10" y="T11"/>
              </a:cxn>
            </a:cxnLst>
            <a:rect l="0" t="0" r="r" b="b"/>
            <a:pathLst>
              <a:path w="1983" h="2711">
                <a:moveTo>
                  <a:pt x="1963" y="1962"/>
                </a:moveTo>
                <a:lnTo>
                  <a:pt x="1963" y="1962"/>
                </a:lnTo>
                <a:cubicBezTo>
                  <a:pt x="1963" y="1549"/>
                  <a:pt x="1983" y="0"/>
                  <a:pt x="991" y="0"/>
                </a:cubicBezTo>
                <a:cubicBezTo>
                  <a:pt x="0" y="0"/>
                  <a:pt x="19" y="1549"/>
                  <a:pt x="19" y="1962"/>
                </a:cubicBezTo>
                <a:cubicBezTo>
                  <a:pt x="19" y="2375"/>
                  <a:pt x="96" y="2711"/>
                  <a:pt x="991" y="2711"/>
                </a:cubicBezTo>
                <a:cubicBezTo>
                  <a:pt x="1931" y="2711"/>
                  <a:pt x="1963" y="2375"/>
                  <a:pt x="1963" y="196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2" name="Freeform 14"/>
          <p:cNvSpPr>
            <a:spLocks/>
          </p:cNvSpPr>
          <p:nvPr/>
        </p:nvSpPr>
        <p:spPr bwMode="auto">
          <a:xfrm>
            <a:off x="3726872" y="2132856"/>
            <a:ext cx="151875" cy="152773"/>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 name="T12" fmla="*/ 1607 w 1607"/>
              <a:gd name="T13" fmla="*/ 804 h 1607"/>
            </a:gdLst>
            <a:ahLst/>
            <a:cxnLst>
              <a:cxn ang="0">
                <a:pos x="T0" y="T1"/>
              </a:cxn>
              <a:cxn ang="0">
                <a:pos x="T2" y="T3"/>
              </a:cxn>
              <a:cxn ang="0">
                <a:pos x="T4" y="T5"/>
              </a:cxn>
              <a:cxn ang="0">
                <a:pos x="T6" y="T7"/>
              </a:cxn>
              <a:cxn ang="0">
                <a:pos x="T8" y="T9"/>
              </a:cxn>
              <a:cxn ang="0">
                <a:pos x="T10" y="T11"/>
              </a:cxn>
              <a:cxn ang="0">
                <a:pos x="T12" y="T13"/>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lnTo>
                  <a:pt x="1607" y="804"/>
                </a:lnTo>
                <a:close/>
              </a:path>
            </a:pathLst>
          </a:custGeom>
          <a:solidFill>
            <a:schemeClr val="bg1"/>
          </a:solidFill>
          <a:ln w="1588"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3" name="Freeform 15"/>
          <p:cNvSpPr>
            <a:spLocks/>
          </p:cNvSpPr>
          <p:nvPr/>
        </p:nvSpPr>
        <p:spPr bwMode="auto">
          <a:xfrm>
            <a:off x="3704406" y="2296413"/>
            <a:ext cx="187821" cy="257019"/>
          </a:xfrm>
          <a:custGeom>
            <a:avLst/>
            <a:gdLst>
              <a:gd name="T0" fmla="*/ 1964 w 1984"/>
              <a:gd name="T1" fmla="*/ 1962 h 2711"/>
              <a:gd name="T2" fmla="*/ 1964 w 1984"/>
              <a:gd name="T3" fmla="*/ 1962 h 2711"/>
              <a:gd name="T4" fmla="*/ 992 w 1984"/>
              <a:gd name="T5" fmla="*/ 0 h 2711"/>
              <a:gd name="T6" fmla="*/ 20 w 1984"/>
              <a:gd name="T7" fmla="*/ 1962 h 2711"/>
              <a:gd name="T8" fmla="*/ 992 w 1984"/>
              <a:gd name="T9" fmla="*/ 2711 h 2711"/>
              <a:gd name="T10" fmla="*/ 1964 w 1984"/>
              <a:gd name="T11" fmla="*/ 1962 h 2711"/>
            </a:gdLst>
            <a:ahLst/>
            <a:cxnLst>
              <a:cxn ang="0">
                <a:pos x="T0" y="T1"/>
              </a:cxn>
              <a:cxn ang="0">
                <a:pos x="T2" y="T3"/>
              </a:cxn>
              <a:cxn ang="0">
                <a:pos x="T4" y="T5"/>
              </a:cxn>
              <a:cxn ang="0">
                <a:pos x="T6" y="T7"/>
              </a:cxn>
              <a:cxn ang="0">
                <a:pos x="T8" y="T9"/>
              </a:cxn>
              <a:cxn ang="0">
                <a:pos x="T10" y="T11"/>
              </a:cxn>
            </a:cxnLst>
            <a:rect l="0" t="0" r="r" b="b"/>
            <a:pathLst>
              <a:path w="1984" h="2711">
                <a:moveTo>
                  <a:pt x="1964" y="1962"/>
                </a:moveTo>
                <a:lnTo>
                  <a:pt x="1964" y="1962"/>
                </a:lnTo>
                <a:cubicBezTo>
                  <a:pt x="1964" y="1549"/>
                  <a:pt x="1984" y="0"/>
                  <a:pt x="992" y="0"/>
                </a:cubicBezTo>
                <a:cubicBezTo>
                  <a:pt x="0" y="0"/>
                  <a:pt x="20" y="1549"/>
                  <a:pt x="20" y="1962"/>
                </a:cubicBezTo>
                <a:cubicBezTo>
                  <a:pt x="20" y="2375"/>
                  <a:pt x="97" y="2711"/>
                  <a:pt x="992" y="2711"/>
                </a:cubicBezTo>
                <a:cubicBezTo>
                  <a:pt x="1932" y="2711"/>
                  <a:pt x="1964" y="2375"/>
                  <a:pt x="1964" y="196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grpSp>
        <p:nvGrpSpPr>
          <p:cNvPr id="76" name="Group 287"/>
          <p:cNvGrpSpPr>
            <a:grpSpLocks/>
          </p:cNvGrpSpPr>
          <p:nvPr/>
        </p:nvGrpSpPr>
        <p:grpSpPr bwMode="auto">
          <a:xfrm>
            <a:off x="7414689" y="1954418"/>
            <a:ext cx="976312" cy="1114542"/>
            <a:chOff x="0" y="0"/>
            <a:chExt cx="720" cy="865"/>
          </a:xfrm>
        </p:grpSpPr>
        <p:grpSp>
          <p:nvGrpSpPr>
            <p:cNvPr id="77" name="Group 288"/>
            <p:cNvGrpSpPr>
              <a:grpSpLocks/>
            </p:cNvGrpSpPr>
            <p:nvPr/>
          </p:nvGrpSpPr>
          <p:grpSpPr bwMode="auto">
            <a:xfrm>
              <a:off x="216" y="288"/>
              <a:ext cx="288" cy="577"/>
              <a:chOff x="0" y="0"/>
              <a:chExt cx="288" cy="577"/>
            </a:xfrm>
          </p:grpSpPr>
          <p:sp>
            <p:nvSpPr>
              <p:cNvPr id="85" name="Oval 289"/>
              <p:cNvSpPr>
                <a:spLocks noChangeArrowheads="1"/>
              </p:cNvSpPr>
              <p:nvPr/>
            </p:nvSpPr>
            <p:spPr bwMode="auto">
              <a:xfrm>
                <a:off x="0" y="0"/>
                <a:ext cx="288" cy="294"/>
              </a:xfrm>
              <a:prstGeom prst="ellipse">
                <a:avLst/>
              </a:prstGeom>
              <a:solidFill>
                <a:srgbClr val="77777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6" name="未知"/>
              <p:cNvSpPr>
                <a:spLocks/>
              </p:cNvSpPr>
              <p:nvPr/>
            </p:nvSpPr>
            <p:spPr bwMode="auto">
              <a:xfrm>
                <a:off x="26" y="229"/>
                <a:ext cx="235" cy="194"/>
              </a:xfrm>
              <a:custGeom>
                <a:avLst/>
                <a:gdLst>
                  <a:gd name="T0" fmla="*/ 175 w 235"/>
                  <a:gd name="T1" fmla="*/ 193 h 194"/>
                  <a:gd name="T2" fmla="*/ 175 w 235"/>
                  <a:gd name="T3" fmla="*/ 193 h 194"/>
                  <a:gd name="T4" fmla="*/ 182 w 235"/>
                  <a:gd name="T5" fmla="*/ 187 h 194"/>
                  <a:gd name="T6" fmla="*/ 185 w 235"/>
                  <a:gd name="T7" fmla="*/ 162 h 194"/>
                  <a:gd name="T8" fmla="*/ 185 w 235"/>
                  <a:gd name="T9" fmla="*/ 112 h 194"/>
                  <a:gd name="T10" fmla="*/ 190 w 235"/>
                  <a:gd name="T11" fmla="*/ 81 h 194"/>
                  <a:gd name="T12" fmla="*/ 199 w 235"/>
                  <a:gd name="T13" fmla="*/ 57 h 194"/>
                  <a:gd name="T14" fmla="*/ 211 w 235"/>
                  <a:gd name="T15" fmla="*/ 35 h 194"/>
                  <a:gd name="T16" fmla="*/ 234 w 235"/>
                  <a:gd name="T17" fmla="*/ 0 h 194"/>
                  <a:gd name="T18" fmla="*/ 0 w 235"/>
                  <a:gd name="T19" fmla="*/ 0 h 194"/>
                  <a:gd name="T20" fmla="*/ 18 w 235"/>
                  <a:gd name="T21" fmla="*/ 25 h 194"/>
                  <a:gd name="T22" fmla="*/ 35 w 235"/>
                  <a:gd name="T23" fmla="*/ 51 h 194"/>
                  <a:gd name="T24" fmla="*/ 46 w 235"/>
                  <a:gd name="T25" fmla="*/ 81 h 194"/>
                  <a:gd name="T26" fmla="*/ 51 w 235"/>
                  <a:gd name="T27" fmla="*/ 112 h 194"/>
                  <a:gd name="T28" fmla="*/ 53 w 235"/>
                  <a:gd name="T29" fmla="*/ 160 h 194"/>
                  <a:gd name="T30" fmla="*/ 54 w 235"/>
                  <a:gd name="T31" fmla="*/ 183 h 194"/>
                  <a:gd name="T32" fmla="*/ 65 w 235"/>
                  <a:gd name="T33" fmla="*/ 193 h 194"/>
                  <a:gd name="T34" fmla="*/ 175 w 235"/>
                  <a:gd name="T35" fmla="*/ 193 h 194"/>
                  <a:gd name="T36" fmla="*/ 175 w 235"/>
                  <a:gd name="T3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94">
                    <a:moveTo>
                      <a:pt x="175" y="193"/>
                    </a:moveTo>
                    <a:lnTo>
                      <a:pt x="175" y="193"/>
                    </a:lnTo>
                    <a:lnTo>
                      <a:pt x="182" y="187"/>
                    </a:lnTo>
                    <a:lnTo>
                      <a:pt x="185" y="162"/>
                    </a:lnTo>
                    <a:lnTo>
                      <a:pt x="185" y="112"/>
                    </a:lnTo>
                    <a:lnTo>
                      <a:pt x="190" y="81"/>
                    </a:lnTo>
                    <a:lnTo>
                      <a:pt x="199" y="57"/>
                    </a:lnTo>
                    <a:lnTo>
                      <a:pt x="211" y="35"/>
                    </a:lnTo>
                    <a:lnTo>
                      <a:pt x="234" y="0"/>
                    </a:lnTo>
                    <a:lnTo>
                      <a:pt x="0" y="0"/>
                    </a:lnTo>
                    <a:lnTo>
                      <a:pt x="18" y="25"/>
                    </a:lnTo>
                    <a:lnTo>
                      <a:pt x="35" y="51"/>
                    </a:lnTo>
                    <a:lnTo>
                      <a:pt x="46" y="81"/>
                    </a:lnTo>
                    <a:lnTo>
                      <a:pt x="51" y="112"/>
                    </a:lnTo>
                    <a:lnTo>
                      <a:pt x="53" y="160"/>
                    </a:lnTo>
                    <a:lnTo>
                      <a:pt x="54" y="183"/>
                    </a:lnTo>
                    <a:lnTo>
                      <a:pt x="65" y="193"/>
                    </a:lnTo>
                    <a:lnTo>
                      <a:pt x="175" y="193"/>
                    </a:lnTo>
                    <a:close/>
                  </a:path>
                </a:pathLst>
              </a:custGeom>
              <a:solidFill>
                <a:srgbClr val="777777"/>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7" name="未知"/>
              <p:cNvSpPr>
                <a:spLocks/>
              </p:cNvSpPr>
              <p:nvPr/>
            </p:nvSpPr>
            <p:spPr bwMode="auto">
              <a:xfrm>
                <a:off x="38" y="231"/>
                <a:ext cx="213" cy="186"/>
              </a:xfrm>
              <a:custGeom>
                <a:avLst/>
                <a:gdLst>
                  <a:gd name="T0" fmla="*/ 157 w 213"/>
                  <a:gd name="T1" fmla="*/ 185 h 186"/>
                  <a:gd name="T2" fmla="*/ 161 w 213"/>
                  <a:gd name="T3" fmla="*/ 181 h 186"/>
                  <a:gd name="T4" fmla="*/ 164 w 213"/>
                  <a:gd name="T5" fmla="*/ 167 h 186"/>
                  <a:gd name="T6" fmla="*/ 164 w 213"/>
                  <a:gd name="T7" fmla="*/ 132 h 186"/>
                  <a:gd name="T8" fmla="*/ 166 w 213"/>
                  <a:gd name="T9" fmla="*/ 110 h 186"/>
                  <a:gd name="T10" fmla="*/ 168 w 213"/>
                  <a:gd name="T11" fmla="*/ 87 h 186"/>
                  <a:gd name="T12" fmla="*/ 175 w 213"/>
                  <a:gd name="T13" fmla="*/ 67 h 186"/>
                  <a:gd name="T14" fmla="*/ 182 w 213"/>
                  <a:gd name="T15" fmla="*/ 47 h 186"/>
                  <a:gd name="T16" fmla="*/ 212 w 213"/>
                  <a:gd name="T17" fmla="*/ 0 h 186"/>
                  <a:gd name="T18" fmla="*/ 0 w 213"/>
                  <a:gd name="T19" fmla="*/ 0 h 186"/>
                  <a:gd name="T20" fmla="*/ 27 w 213"/>
                  <a:gd name="T21" fmla="*/ 41 h 186"/>
                  <a:gd name="T22" fmla="*/ 39 w 213"/>
                  <a:gd name="T23" fmla="*/ 69 h 186"/>
                  <a:gd name="T24" fmla="*/ 44 w 213"/>
                  <a:gd name="T25" fmla="*/ 91 h 186"/>
                  <a:gd name="T26" fmla="*/ 49 w 213"/>
                  <a:gd name="T27" fmla="*/ 124 h 186"/>
                  <a:gd name="T28" fmla="*/ 49 w 213"/>
                  <a:gd name="T29" fmla="*/ 179 h 186"/>
                  <a:gd name="T30" fmla="*/ 51 w 213"/>
                  <a:gd name="T31" fmla="*/ 181 h 186"/>
                  <a:gd name="T32" fmla="*/ 56 w 213"/>
                  <a:gd name="T33" fmla="*/ 185 h 186"/>
                  <a:gd name="T34" fmla="*/ 157 w 213"/>
                  <a:gd name="T35" fmla="*/ 185 h 186"/>
                  <a:gd name="T36" fmla="*/ 157 w 213"/>
                  <a:gd name="T37" fmla="*/ 1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186">
                    <a:moveTo>
                      <a:pt x="157" y="185"/>
                    </a:moveTo>
                    <a:lnTo>
                      <a:pt x="161" y="181"/>
                    </a:lnTo>
                    <a:lnTo>
                      <a:pt x="164" y="167"/>
                    </a:lnTo>
                    <a:lnTo>
                      <a:pt x="164" y="132"/>
                    </a:lnTo>
                    <a:lnTo>
                      <a:pt x="166" y="110"/>
                    </a:lnTo>
                    <a:lnTo>
                      <a:pt x="168" y="87"/>
                    </a:lnTo>
                    <a:lnTo>
                      <a:pt x="175" y="67"/>
                    </a:lnTo>
                    <a:lnTo>
                      <a:pt x="182" y="47"/>
                    </a:lnTo>
                    <a:lnTo>
                      <a:pt x="212" y="0"/>
                    </a:lnTo>
                    <a:lnTo>
                      <a:pt x="0" y="0"/>
                    </a:lnTo>
                    <a:lnTo>
                      <a:pt x="27" y="41"/>
                    </a:lnTo>
                    <a:lnTo>
                      <a:pt x="39" y="69"/>
                    </a:lnTo>
                    <a:lnTo>
                      <a:pt x="44" y="91"/>
                    </a:lnTo>
                    <a:lnTo>
                      <a:pt x="49" y="124"/>
                    </a:lnTo>
                    <a:lnTo>
                      <a:pt x="49" y="179"/>
                    </a:lnTo>
                    <a:lnTo>
                      <a:pt x="51" y="181"/>
                    </a:lnTo>
                    <a:lnTo>
                      <a:pt x="56" y="185"/>
                    </a:lnTo>
                    <a:lnTo>
                      <a:pt x="157" y="185"/>
                    </a:lnTo>
                    <a:close/>
                  </a:path>
                </a:pathLst>
              </a:custGeom>
              <a:solidFill>
                <a:srgbClr val="EEEE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8" name="Oval 292"/>
              <p:cNvSpPr>
                <a:spLocks noChangeArrowheads="1"/>
              </p:cNvSpPr>
              <p:nvPr/>
            </p:nvSpPr>
            <p:spPr bwMode="auto">
              <a:xfrm>
                <a:off x="9" y="8"/>
                <a:ext cx="270" cy="276"/>
              </a:xfrm>
              <a:prstGeom prst="ellipse">
                <a:avLst/>
              </a:prstGeom>
              <a:solidFill>
                <a:srgbClr val="EEEEEE"/>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9" name="未知"/>
              <p:cNvSpPr>
                <a:spLocks/>
              </p:cNvSpPr>
              <p:nvPr/>
            </p:nvSpPr>
            <p:spPr bwMode="auto">
              <a:xfrm>
                <a:off x="101" y="22"/>
                <a:ext cx="160" cy="383"/>
              </a:xfrm>
              <a:custGeom>
                <a:avLst/>
                <a:gdLst>
                  <a:gd name="T0" fmla="*/ 54 w 160"/>
                  <a:gd name="T1" fmla="*/ 0 h 383"/>
                  <a:gd name="T2" fmla="*/ 67 w 160"/>
                  <a:gd name="T3" fmla="*/ 10 h 383"/>
                  <a:gd name="T4" fmla="*/ 79 w 160"/>
                  <a:gd name="T5" fmla="*/ 21 h 383"/>
                  <a:gd name="T6" fmla="*/ 91 w 160"/>
                  <a:gd name="T7" fmla="*/ 33 h 383"/>
                  <a:gd name="T8" fmla="*/ 101 w 160"/>
                  <a:gd name="T9" fmla="*/ 47 h 383"/>
                  <a:gd name="T10" fmla="*/ 115 w 160"/>
                  <a:gd name="T11" fmla="*/ 77 h 383"/>
                  <a:gd name="T12" fmla="*/ 117 w 160"/>
                  <a:gd name="T13" fmla="*/ 112 h 383"/>
                  <a:gd name="T14" fmla="*/ 105 w 160"/>
                  <a:gd name="T15" fmla="*/ 148 h 383"/>
                  <a:gd name="T16" fmla="*/ 86 w 160"/>
                  <a:gd name="T17" fmla="*/ 179 h 383"/>
                  <a:gd name="T18" fmla="*/ 65 w 160"/>
                  <a:gd name="T19" fmla="*/ 209 h 383"/>
                  <a:gd name="T20" fmla="*/ 49 w 160"/>
                  <a:gd name="T21" fmla="*/ 242 h 383"/>
                  <a:gd name="T22" fmla="*/ 40 w 160"/>
                  <a:gd name="T23" fmla="*/ 270 h 383"/>
                  <a:gd name="T24" fmla="*/ 32 w 160"/>
                  <a:gd name="T25" fmla="*/ 363 h 383"/>
                  <a:gd name="T26" fmla="*/ 0 w 160"/>
                  <a:gd name="T27" fmla="*/ 382 h 383"/>
                  <a:gd name="T28" fmla="*/ 84 w 160"/>
                  <a:gd name="T29" fmla="*/ 382 h 383"/>
                  <a:gd name="T30" fmla="*/ 86 w 160"/>
                  <a:gd name="T31" fmla="*/ 351 h 383"/>
                  <a:gd name="T32" fmla="*/ 88 w 160"/>
                  <a:gd name="T33" fmla="*/ 323 h 383"/>
                  <a:gd name="T34" fmla="*/ 91 w 160"/>
                  <a:gd name="T35" fmla="*/ 290 h 383"/>
                  <a:gd name="T36" fmla="*/ 100 w 160"/>
                  <a:gd name="T37" fmla="*/ 262 h 383"/>
                  <a:gd name="T38" fmla="*/ 126 w 160"/>
                  <a:gd name="T39" fmla="*/ 219 h 383"/>
                  <a:gd name="T40" fmla="*/ 150 w 160"/>
                  <a:gd name="T41" fmla="*/ 179 h 383"/>
                  <a:gd name="T42" fmla="*/ 156 w 160"/>
                  <a:gd name="T43" fmla="*/ 156 h 383"/>
                  <a:gd name="T44" fmla="*/ 159 w 160"/>
                  <a:gd name="T45" fmla="*/ 136 h 383"/>
                  <a:gd name="T46" fmla="*/ 159 w 160"/>
                  <a:gd name="T47" fmla="*/ 112 h 383"/>
                  <a:gd name="T48" fmla="*/ 156 w 160"/>
                  <a:gd name="T49" fmla="*/ 90 h 383"/>
                  <a:gd name="T50" fmla="*/ 149 w 160"/>
                  <a:gd name="T51" fmla="*/ 71 h 383"/>
                  <a:gd name="T52" fmla="*/ 140 w 160"/>
                  <a:gd name="T53" fmla="*/ 55 h 383"/>
                  <a:gd name="T54" fmla="*/ 128 w 160"/>
                  <a:gd name="T55" fmla="*/ 43 h 383"/>
                  <a:gd name="T56" fmla="*/ 115 w 160"/>
                  <a:gd name="T57" fmla="*/ 31 h 383"/>
                  <a:gd name="T58" fmla="*/ 101 w 160"/>
                  <a:gd name="T59" fmla="*/ 21 h 383"/>
                  <a:gd name="T60" fmla="*/ 86 w 160"/>
                  <a:gd name="T61" fmla="*/ 12 h 383"/>
                  <a:gd name="T62" fmla="*/ 70 w 160"/>
                  <a:gd name="T63" fmla="*/ 6 h 383"/>
                  <a:gd name="T64" fmla="*/ 54 w 160"/>
                  <a:gd name="T65" fmla="*/ 0 h 383"/>
                  <a:gd name="T66" fmla="*/ 54 w 160"/>
                  <a:gd name="T6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383">
                    <a:moveTo>
                      <a:pt x="54" y="0"/>
                    </a:moveTo>
                    <a:lnTo>
                      <a:pt x="67" y="10"/>
                    </a:lnTo>
                    <a:lnTo>
                      <a:pt x="79" y="21"/>
                    </a:lnTo>
                    <a:lnTo>
                      <a:pt x="91" y="33"/>
                    </a:lnTo>
                    <a:lnTo>
                      <a:pt x="101" y="47"/>
                    </a:lnTo>
                    <a:lnTo>
                      <a:pt x="115" y="77"/>
                    </a:lnTo>
                    <a:lnTo>
                      <a:pt x="117" y="112"/>
                    </a:lnTo>
                    <a:lnTo>
                      <a:pt x="105" y="148"/>
                    </a:lnTo>
                    <a:lnTo>
                      <a:pt x="86" y="179"/>
                    </a:lnTo>
                    <a:lnTo>
                      <a:pt x="65" y="209"/>
                    </a:lnTo>
                    <a:lnTo>
                      <a:pt x="49" y="242"/>
                    </a:lnTo>
                    <a:lnTo>
                      <a:pt x="40" y="270"/>
                    </a:lnTo>
                    <a:lnTo>
                      <a:pt x="32" y="363"/>
                    </a:lnTo>
                    <a:lnTo>
                      <a:pt x="0" y="382"/>
                    </a:lnTo>
                    <a:lnTo>
                      <a:pt x="84" y="382"/>
                    </a:lnTo>
                    <a:lnTo>
                      <a:pt x="86" y="351"/>
                    </a:lnTo>
                    <a:lnTo>
                      <a:pt x="88" y="323"/>
                    </a:lnTo>
                    <a:lnTo>
                      <a:pt x="91" y="290"/>
                    </a:lnTo>
                    <a:lnTo>
                      <a:pt x="100" y="262"/>
                    </a:lnTo>
                    <a:lnTo>
                      <a:pt x="126" y="219"/>
                    </a:lnTo>
                    <a:lnTo>
                      <a:pt x="150" y="179"/>
                    </a:lnTo>
                    <a:lnTo>
                      <a:pt x="156" y="156"/>
                    </a:lnTo>
                    <a:lnTo>
                      <a:pt x="159" y="136"/>
                    </a:lnTo>
                    <a:lnTo>
                      <a:pt x="159" y="112"/>
                    </a:lnTo>
                    <a:lnTo>
                      <a:pt x="156" y="90"/>
                    </a:lnTo>
                    <a:lnTo>
                      <a:pt x="149" y="71"/>
                    </a:lnTo>
                    <a:lnTo>
                      <a:pt x="140" y="55"/>
                    </a:lnTo>
                    <a:lnTo>
                      <a:pt x="128" y="43"/>
                    </a:lnTo>
                    <a:lnTo>
                      <a:pt x="115" y="31"/>
                    </a:lnTo>
                    <a:lnTo>
                      <a:pt x="101" y="21"/>
                    </a:lnTo>
                    <a:lnTo>
                      <a:pt x="86" y="12"/>
                    </a:lnTo>
                    <a:lnTo>
                      <a:pt x="70" y="6"/>
                    </a:lnTo>
                    <a:lnTo>
                      <a:pt x="54" y="0"/>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0" name="未知"/>
              <p:cNvSpPr>
                <a:spLocks/>
              </p:cNvSpPr>
              <p:nvPr/>
            </p:nvSpPr>
            <p:spPr bwMode="auto">
              <a:xfrm>
                <a:off x="28" y="47"/>
                <a:ext cx="74" cy="307"/>
              </a:xfrm>
              <a:custGeom>
                <a:avLst/>
                <a:gdLst>
                  <a:gd name="T0" fmla="*/ 28 w 74"/>
                  <a:gd name="T1" fmla="*/ 28 h 307"/>
                  <a:gd name="T2" fmla="*/ 44 w 74"/>
                  <a:gd name="T3" fmla="*/ 0 h 307"/>
                  <a:gd name="T4" fmla="*/ 24 w 74"/>
                  <a:gd name="T5" fmla="*/ 26 h 307"/>
                  <a:gd name="T6" fmla="*/ 9 w 74"/>
                  <a:gd name="T7" fmla="*/ 54 h 307"/>
                  <a:gd name="T8" fmla="*/ 3 w 74"/>
                  <a:gd name="T9" fmla="*/ 73 h 307"/>
                  <a:gd name="T10" fmla="*/ 0 w 74"/>
                  <a:gd name="T11" fmla="*/ 95 h 307"/>
                  <a:gd name="T12" fmla="*/ 0 w 74"/>
                  <a:gd name="T13" fmla="*/ 113 h 307"/>
                  <a:gd name="T14" fmla="*/ 3 w 74"/>
                  <a:gd name="T15" fmla="*/ 136 h 307"/>
                  <a:gd name="T16" fmla="*/ 17 w 74"/>
                  <a:gd name="T17" fmla="*/ 164 h 307"/>
                  <a:gd name="T18" fmla="*/ 31 w 74"/>
                  <a:gd name="T19" fmla="*/ 192 h 307"/>
                  <a:gd name="T20" fmla="*/ 49 w 74"/>
                  <a:gd name="T21" fmla="*/ 219 h 307"/>
                  <a:gd name="T22" fmla="*/ 63 w 74"/>
                  <a:gd name="T23" fmla="*/ 249 h 307"/>
                  <a:gd name="T24" fmla="*/ 68 w 74"/>
                  <a:gd name="T25" fmla="*/ 278 h 307"/>
                  <a:gd name="T26" fmla="*/ 73 w 74"/>
                  <a:gd name="T27" fmla="*/ 306 h 307"/>
                  <a:gd name="T28" fmla="*/ 71 w 74"/>
                  <a:gd name="T29" fmla="*/ 265 h 307"/>
                  <a:gd name="T30" fmla="*/ 66 w 74"/>
                  <a:gd name="T31" fmla="*/ 225 h 307"/>
                  <a:gd name="T32" fmla="*/ 54 w 74"/>
                  <a:gd name="T33" fmla="*/ 200 h 307"/>
                  <a:gd name="T34" fmla="*/ 44 w 74"/>
                  <a:gd name="T35" fmla="*/ 176 h 307"/>
                  <a:gd name="T36" fmla="*/ 31 w 74"/>
                  <a:gd name="T37" fmla="*/ 154 h 307"/>
                  <a:gd name="T38" fmla="*/ 21 w 74"/>
                  <a:gd name="T39" fmla="*/ 129 h 307"/>
                  <a:gd name="T40" fmla="*/ 17 w 74"/>
                  <a:gd name="T41" fmla="*/ 111 h 307"/>
                  <a:gd name="T42" fmla="*/ 17 w 74"/>
                  <a:gd name="T43" fmla="*/ 95 h 307"/>
                  <a:gd name="T44" fmla="*/ 17 w 74"/>
                  <a:gd name="T45" fmla="*/ 79 h 307"/>
                  <a:gd name="T46" fmla="*/ 17 w 74"/>
                  <a:gd name="T47" fmla="*/ 63 h 307"/>
                  <a:gd name="T48" fmla="*/ 28 w 74"/>
                  <a:gd name="T49" fmla="*/ 28 h 307"/>
                  <a:gd name="T50" fmla="*/ 28 w 74"/>
                  <a:gd name="T51" fmla="*/ 2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07">
                    <a:moveTo>
                      <a:pt x="28" y="28"/>
                    </a:moveTo>
                    <a:lnTo>
                      <a:pt x="44" y="0"/>
                    </a:lnTo>
                    <a:lnTo>
                      <a:pt x="24" y="26"/>
                    </a:lnTo>
                    <a:lnTo>
                      <a:pt x="9" y="54"/>
                    </a:lnTo>
                    <a:lnTo>
                      <a:pt x="3" y="73"/>
                    </a:lnTo>
                    <a:lnTo>
                      <a:pt x="0" y="95"/>
                    </a:lnTo>
                    <a:lnTo>
                      <a:pt x="0" y="113"/>
                    </a:lnTo>
                    <a:lnTo>
                      <a:pt x="3" y="136"/>
                    </a:lnTo>
                    <a:lnTo>
                      <a:pt x="17" y="164"/>
                    </a:lnTo>
                    <a:lnTo>
                      <a:pt x="31" y="192"/>
                    </a:lnTo>
                    <a:lnTo>
                      <a:pt x="49" y="219"/>
                    </a:lnTo>
                    <a:lnTo>
                      <a:pt x="63" y="249"/>
                    </a:lnTo>
                    <a:lnTo>
                      <a:pt x="68" y="278"/>
                    </a:lnTo>
                    <a:lnTo>
                      <a:pt x="73" y="306"/>
                    </a:lnTo>
                    <a:lnTo>
                      <a:pt x="71" y="265"/>
                    </a:lnTo>
                    <a:lnTo>
                      <a:pt x="66" y="225"/>
                    </a:lnTo>
                    <a:lnTo>
                      <a:pt x="54" y="200"/>
                    </a:lnTo>
                    <a:lnTo>
                      <a:pt x="44" y="176"/>
                    </a:lnTo>
                    <a:lnTo>
                      <a:pt x="31" y="154"/>
                    </a:lnTo>
                    <a:lnTo>
                      <a:pt x="21" y="129"/>
                    </a:lnTo>
                    <a:lnTo>
                      <a:pt x="17" y="111"/>
                    </a:lnTo>
                    <a:lnTo>
                      <a:pt x="17" y="95"/>
                    </a:lnTo>
                    <a:lnTo>
                      <a:pt x="17" y="79"/>
                    </a:lnTo>
                    <a:lnTo>
                      <a:pt x="17" y="63"/>
                    </a:lnTo>
                    <a:lnTo>
                      <a:pt x="28" y="28"/>
                    </a:ln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1" name="未知"/>
              <p:cNvSpPr>
                <a:spLocks/>
              </p:cNvSpPr>
              <p:nvPr/>
            </p:nvSpPr>
            <p:spPr bwMode="auto">
              <a:xfrm>
                <a:off x="89" y="416"/>
                <a:ext cx="113" cy="161"/>
              </a:xfrm>
              <a:custGeom>
                <a:avLst/>
                <a:gdLst>
                  <a:gd name="T0" fmla="*/ 106 w 113"/>
                  <a:gd name="T1" fmla="*/ 0 h 161"/>
                  <a:gd name="T2" fmla="*/ 2 w 113"/>
                  <a:gd name="T3" fmla="*/ 8 h 161"/>
                  <a:gd name="T4" fmla="*/ 7 w 113"/>
                  <a:gd name="T5" fmla="*/ 12 h 161"/>
                  <a:gd name="T6" fmla="*/ 65 w 113"/>
                  <a:gd name="T7" fmla="*/ 8 h 161"/>
                  <a:gd name="T8" fmla="*/ 7 w 113"/>
                  <a:gd name="T9" fmla="*/ 12 h 161"/>
                  <a:gd name="T10" fmla="*/ 16 w 113"/>
                  <a:gd name="T11" fmla="*/ 24 h 161"/>
                  <a:gd name="T12" fmla="*/ 0 w 113"/>
                  <a:gd name="T13" fmla="*/ 40 h 161"/>
                  <a:gd name="T14" fmla="*/ 7 w 113"/>
                  <a:gd name="T15" fmla="*/ 32 h 161"/>
                  <a:gd name="T16" fmla="*/ 65 w 113"/>
                  <a:gd name="T17" fmla="*/ 38 h 161"/>
                  <a:gd name="T18" fmla="*/ 0 w 113"/>
                  <a:gd name="T19" fmla="*/ 40 h 161"/>
                  <a:gd name="T20" fmla="*/ 2 w 113"/>
                  <a:gd name="T21" fmla="*/ 57 h 161"/>
                  <a:gd name="T22" fmla="*/ 7 w 113"/>
                  <a:gd name="T23" fmla="*/ 65 h 161"/>
                  <a:gd name="T24" fmla="*/ 65 w 113"/>
                  <a:gd name="T25" fmla="*/ 57 h 161"/>
                  <a:gd name="T26" fmla="*/ 7 w 113"/>
                  <a:gd name="T27" fmla="*/ 65 h 161"/>
                  <a:gd name="T28" fmla="*/ 14 w 113"/>
                  <a:gd name="T29" fmla="*/ 77 h 161"/>
                  <a:gd name="T30" fmla="*/ 2 w 113"/>
                  <a:gd name="T31" fmla="*/ 93 h 161"/>
                  <a:gd name="T32" fmla="*/ 7 w 113"/>
                  <a:gd name="T33" fmla="*/ 85 h 161"/>
                  <a:gd name="T34" fmla="*/ 65 w 113"/>
                  <a:gd name="T35" fmla="*/ 89 h 161"/>
                  <a:gd name="T36" fmla="*/ 2 w 113"/>
                  <a:gd name="T37" fmla="*/ 93 h 161"/>
                  <a:gd name="T38" fmla="*/ 2 w 113"/>
                  <a:gd name="T39" fmla="*/ 105 h 161"/>
                  <a:gd name="T40" fmla="*/ 7 w 113"/>
                  <a:gd name="T41" fmla="*/ 113 h 161"/>
                  <a:gd name="T42" fmla="*/ 65 w 113"/>
                  <a:gd name="T43" fmla="*/ 107 h 161"/>
                  <a:gd name="T44" fmla="*/ 7 w 113"/>
                  <a:gd name="T45" fmla="*/ 113 h 161"/>
                  <a:gd name="T46" fmla="*/ 12 w 113"/>
                  <a:gd name="T47" fmla="*/ 128 h 161"/>
                  <a:gd name="T48" fmla="*/ 24 w 113"/>
                  <a:gd name="T49" fmla="*/ 138 h 161"/>
                  <a:gd name="T50" fmla="*/ 65 w 113"/>
                  <a:gd name="T51" fmla="*/ 132 h 161"/>
                  <a:gd name="T52" fmla="*/ 24 w 113"/>
                  <a:gd name="T53" fmla="*/ 138 h 161"/>
                  <a:gd name="T54" fmla="*/ 37 w 113"/>
                  <a:gd name="T55" fmla="*/ 146 h 161"/>
                  <a:gd name="T56" fmla="*/ 44 w 113"/>
                  <a:gd name="T57" fmla="*/ 150 h 161"/>
                  <a:gd name="T58" fmla="*/ 65 w 113"/>
                  <a:gd name="T59" fmla="*/ 146 h 161"/>
                  <a:gd name="T60" fmla="*/ 44 w 113"/>
                  <a:gd name="T61" fmla="*/ 150 h 161"/>
                  <a:gd name="T62" fmla="*/ 72 w 113"/>
                  <a:gd name="T63" fmla="*/ 160 h 161"/>
                  <a:gd name="T64" fmla="*/ 94 w 113"/>
                  <a:gd name="T65" fmla="*/ 146 h 161"/>
                  <a:gd name="T66" fmla="*/ 112 w 113"/>
                  <a:gd name="T67" fmla="*/ 119 h 161"/>
                  <a:gd name="T68" fmla="*/ 96 w 113"/>
                  <a:gd name="T69" fmla="*/ 101 h 161"/>
                  <a:gd name="T70" fmla="*/ 112 w 113"/>
                  <a:gd name="T71" fmla="*/ 85 h 161"/>
                  <a:gd name="T72" fmla="*/ 112 w 113"/>
                  <a:gd name="T73" fmla="*/ 71 h 161"/>
                  <a:gd name="T74" fmla="*/ 98 w 113"/>
                  <a:gd name="T75" fmla="*/ 53 h 161"/>
                  <a:gd name="T76" fmla="*/ 112 w 113"/>
                  <a:gd name="T77" fmla="*/ 34 h 161"/>
                  <a:gd name="T78" fmla="*/ 112 w 113"/>
                  <a:gd name="T79" fmla="*/ 18 h 161"/>
                  <a:gd name="T80" fmla="*/ 112 w 113"/>
                  <a:gd name="T81"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 h="161">
                    <a:moveTo>
                      <a:pt x="112" y="6"/>
                    </a:moveTo>
                    <a:lnTo>
                      <a:pt x="106" y="0"/>
                    </a:lnTo>
                    <a:lnTo>
                      <a:pt x="4" y="0"/>
                    </a:lnTo>
                    <a:lnTo>
                      <a:pt x="2" y="8"/>
                    </a:lnTo>
                    <a:lnTo>
                      <a:pt x="2" y="16"/>
                    </a:lnTo>
                    <a:lnTo>
                      <a:pt x="7" y="12"/>
                    </a:lnTo>
                    <a:lnTo>
                      <a:pt x="7" y="8"/>
                    </a:lnTo>
                    <a:lnTo>
                      <a:pt x="65" y="8"/>
                    </a:lnTo>
                    <a:lnTo>
                      <a:pt x="65" y="12"/>
                    </a:lnTo>
                    <a:lnTo>
                      <a:pt x="7" y="12"/>
                    </a:lnTo>
                    <a:lnTo>
                      <a:pt x="2" y="16"/>
                    </a:lnTo>
                    <a:lnTo>
                      <a:pt x="16" y="24"/>
                    </a:lnTo>
                    <a:lnTo>
                      <a:pt x="0" y="32"/>
                    </a:lnTo>
                    <a:lnTo>
                      <a:pt x="0" y="40"/>
                    </a:lnTo>
                    <a:lnTo>
                      <a:pt x="7" y="38"/>
                    </a:lnTo>
                    <a:lnTo>
                      <a:pt x="7" y="32"/>
                    </a:lnTo>
                    <a:lnTo>
                      <a:pt x="65" y="32"/>
                    </a:lnTo>
                    <a:lnTo>
                      <a:pt x="65" y="38"/>
                    </a:lnTo>
                    <a:lnTo>
                      <a:pt x="7" y="38"/>
                    </a:lnTo>
                    <a:lnTo>
                      <a:pt x="0" y="40"/>
                    </a:lnTo>
                    <a:lnTo>
                      <a:pt x="14" y="48"/>
                    </a:lnTo>
                    <a:lnTo>
                      <a:pt x="2" y="57"/>
                    </a:lnTo>
                    <a:lnTo>
                      <a:pt x="2" y="69"/>
                    </a:lnTo>
                    <a:lnTo>
                      <a:pt x="7" y="65"/>
                    </a:lnTo>
                    <a:lnTo>
                      <a:pt x="7" y="57"/>
                    </a:lnTo>
                    <a:lnTo>
                      <a:pt x="65" y="57"/>
                    </a:lnTo>
                    <a:lnTo>
                      <a:pt x="65" y="65"/>
                    </a:lnTo>
                    <a:lnTo>
                      <a:pt x="7" y="65"/>
                    </a:lnTo>
                    <a:lnTo>
                      <a:pt x="2" y="69"/>
                    </a:lnTo>
                    <a:lnTo>
                      <a:pt x="14" y="77"/>
                    </a:lnTo>
                    <a:lnTo>
                      <a:pt x="2" y="85"/>
                    </a:lnTo>
                    <a:lnTo>
                      <a:pt x="2" y="93"/>
                    </a:lnTo>
                    <a:lnTo>
                      <a:pt x="7" y="89"/>
                    </a:lnTo>
                    <a:lnTo>
                      <a:pt x="7" y="85"/>
                    </a:lnTo>
                    <a:lnTo>
                      <a:pt x="65" y="85"/>
                    </a:lnTo>
                    <a:lnTo>
                      <a:pt x="65" y="89"/>
                    </a:lnTo>
                    <a:lnTo>
                      <a:pt x="7" y="89"/>
                    </a:lnTo>
                    <a:lnTo>
                      <a:pt x="2" y="93"/>
                    </a:lnTo>
                    <a:lnTo>
                      <a:pt x="14" y="99"/>
                    </a:lnTo>
                    <a:lnTo>
                      <a:pt x="2" y="105"/>
                    </a:lnTo>
                    <a:lnTo>
                      <a:pt x="2" y="119"/>
                    </a:lnTo>
                    <a:lnTo>
                      <a:pt x="7" y="113"/>
                    </a:lnTo>
                    <a:lnTo>
                      <a:pt x="7" y="107"/>
                    </a:lnTo>
                    <a:lnTo>
                      <a:pt x="65" y="107"/>
                    </a:lnTo>
                    <a:lnTo>
                      <a:pt x="65" y="113"/>
                    </a:lnTo>
                    <a:lnTo>
                      <a:pt x="7" y="113"/>
                    </a:lnTo>
                    <a:lnTo>
                      <a:pt x="2" y="119"/>
                    </a:lnTo>
                    <a:lnTo>
                      <a:pt x="12" y="128"/>
                    </a:lnTo>
                    <a:lnTo>
                      <a:pt x="12" y="146"/>
                    </a:lnTo>
                    <a:lnTo>
                      <a:pt x="24" y="138"/>
                    </a:lnTo>
                    <a:lnTo>
                      <a:pt x="24" y="132"/>
                    </a:lnTo>
                    <a:lnTo>
                      <a:pt x="65" y="132"/>
                    </a:lnTo>
                    <a:lnTo>
                      <a:pt x="65" y="138"/>
                    </a:lnTo>
                    <a:lnTo>
                      <a:pt x="24" y="138"/>
                    </a:lnTo>
                    <a:lnTo>
                      <a:pt x="12" y="146"/>
                    </a:lnTo>
                    <a:lnTo>
                      <a:pt x="37" y="146"/>
                    </a:lnTo>
                    <a:lnTo>
                      <a:pt x="37" y="160"/>
                    </a:lnTo>
                    <a:lnTo>
                      <a:pt x="44" y="150"/>
                    </a:lnTo>
                    <a:lnTo>
                      <a:pt x="44" y="146"/>
                    </a:lnTo>
                    <a:lnTo>
                      <a:pt x="65" y="146"/>
                    </a:lnTo>
                    <a:lnTo>
                      <a:pt x="65" y="150"/>
                    </a:lnTo>
                    <a:lnTo>
                      <a:pt x="44" y="150"/>
                    </a:lnTo>
                    <a:lnTo>
                      <a:pt x="37" y="160"/>
                    </a:lnTo>
                    <a:lnTo>
                      <a:pt x="72" y="160"/>
                    </a:lnTo>
                    <a:lnTo>
                      <a:pt x="72" y="146"/>
                    </a:lnTo>
                    <a:lnTo>
                      <a:pt x="94" y="146"/>
                    </a:lnTo>
                    <a:lnTo>
                      <a:pt x="94" y="128"/>
                    </a:lnTo>
                    <a:lnTo>
                      <a:pt x="112" y="119"/>
                    </a:lnTo>
                    <a:lnTo>
                      <a:pt x="112" y="107"/>
                    </a:lnTo>
                    <a:lnTo>
                      <a:pt x="96" y="101"/>
                    </a:lnTo>
                    <a:lnTo>
                      <a:pt x="112" y="95"/>
                    </a:lnTo>
                    <a:lnTo>
                      <a:pt x="112" y="85"/>
                    </a:lnTo>
                    <a:lnTo>
                      <a:pt x="96" y="79"/>
                    </a:lnTo>
                    <a:lnTo>
                      <a:pt x="112" y="71"/>
                    </a:lnTo>
                    <a:lnTo>
                      <a:pt x="112" y="59"/>
                    </a:lnTo>
                    <a:lnTo>
                      <a:pt x="98" y="53"/>
                    </a:lnTo>
                    <a:lnTo>
                      <a:pt x="112" y="44"/>
                    </a:lnTo>
                    <a:lnTo>
                      <a:pt x="112" y="34"/>
                    </a:lnTo>
                    <a:lnTo>
                      <a:pt x="96" y="26"/>
                    </a:lnTo>
                    <a:lnTo>
                      <a:pt x="112" y="18"/>
                    </a:lnTo>
                    <a:lnTo>
                      <a:pt x="112" y="6"/>
                    </a:ln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
          <p:nvSpPr>
            <p:cNvPr id="78" name="Line 296"/>
            <p:cNvSpPr>
              <a:spLocks noChangeShapeType="1"/>
            </p:cNvSpPr>
            <p:nvPr/>
          </p:nvSpPr>
          <p:spPr bwMode="auto">
            <a:xfrm flipH="1" flipV="1">
              <a:off x="0" y="288"/>
              <a:ext cx="144" cy="72"/>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79" name="Line 297"/>
            <p:cNvSpPr>
              <a:spLocks noChangeShapeType="1"/>
            </p:cNvSpPr>
            <p:nvPr/>
          </p:nvSpPr>
          <p:spPr bwMode="auto">
            <a:xfrm>
              <a:off x="72" y="144"/>
              <a:ext cx="144" cy="144"/>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0" name="Line 298"/>
            <p:cNvSpPr>
              <a:spLocks noChangeShapeType="1"/>
            </p:cNvSpPr>
            <p:nvPr/>
          </p:nvSpPr>
          <p:spPr bwMode="auto">
            <a:xfrm flipV="1">
              <a:off x="360" y="0"/>
              <a:ext cx="0" cy="216"/>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1" name="Line 299"/>
            <p:cNvSpPr>
              <a:spLocks noChangeShapeType="1"/>
            </p:cNvSpPr>
            <p:nvPr/>
          </p:nvSpPr>
          <p:spPr bwMode="auto">
            <a:xfrm flipH="1" flipV="1">
              <a:off x="216" y="72"/>
              <a:ext cx="72" cy="144"/>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2" name="Line 300"/>
            <p:cNvSpPr>
              <a:spLocks noChangeShapeType="1"/>
            </p:cNvSpPr>
            <p:nvPr/>
          </p:nvSpPr>
          <p:spPr bwMode="auto">
            <a:xfrm flipV="1">
              <a:off x="576" y="288"/>
              <a:ext cx="144" cy="72"/>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3" name="Line 301"/>
            <p:cNvSpPr>
              <a:spLocks noChangeShapeType="1"/>
            </p:cNvSpPr>
            <p:nvPr/>
          </p:nvSpPr>
          <p:spPr bwMode="auto">
            <a:xfrm flipH="1">
              <a:off x="504" y="144"/>
              <a:ext cx="144" cy="144"/>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84" name="Line 302"/>
            <p:cNvSpPr>
              <a:spLocks noChangeShapeType="1"/>
            </p:cNvSpPr>
            <p:nvPr/>
          </p:nvSpPr>
          <p:spPr bwMode="auto">
            <a:xfrm flipV="1">
              <a:off x="432" y="72"/>
              <a:ext cx="72" cy="144"/>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pSp>
    </p:spTree>
    <p:extLst>
      <p:ext uri="{BB962C8B-B14F-4D97-AF65-F5344CB8AC3E}">
        <p14:creationId xmlns:p14="http://schemas.microsoft.com/office/powerpoint/2010/main" val="11908443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6142992"/>
            <a:ext cx="9144000" cy="7150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7" name="Rounded Rectangle 23"/>
          <p:cNvSpPr/>
          <p:nvPr/>
        </p:nvSpPr>
        <p:spPr>
          <a:xfrm rot="16200000" flipH="1">
            <a:off x="1425832" y="-947874"/>
            <a:ext cx="6389575" cy="8700876"/>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38" name="Rounded Rectangle 72"/>
          <p:cNvSpPr/>
          <p:nvPr/>
        </p:nvSpPr>
        <p:spPr>
          <a:xfrm rot="16200000" flipH="1">
            <a:off x="1983094" y="-450718"/>
            <a:ext cx="5261913" cy="8700874"/>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algn="ctr">
              <a:defRPr/>
            </a:pPr>
            <a:endParaRPr lang="nb-NO" sz="1600" b="1" kern="0" smtClean="0">
              <a:solidFill>
                <a:srgbClr val="FFFFFF"/>
              </a:solidFill>
              <a:latin typeface="Arial Narrow" pitchFamily="34" charset="0"/>
              <a:ea typeface="ＭＳ Ｐゴシック" pitchFamily="-109" charset="-128"/>
            </a:endParaRPr>
          </a:p>
        </p:txBody>
      </p:sp>
      <p:sp>
        <p:nvSpPr>
          <p:cNvPr id="4" name="矩形 3"/>
          <p:cNvSpPr/>
          <p:nvPr/>
        </p:nvSpPr>
        <p:spPr>
          <a:xfrm flipV="1">
            <a:off x="872032" y="4291344"/>
            <a:ext cx="7689884" cy="332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en-US" sz="2000"/>
          </a:p>
        </p:txBody>
      </p:sp>
      <p:grpSp>
        <p:nvGrpSpPr>
          <p:cNvPr id="5" name="组合 16"/>
          <p:cNvGrpSpPr>
            <a:grpSpLocks/>
          </p:cNvGrpSpPr>
          <p:nvPr/>
        </p:nvGrpSpPr>
        <p:grpSpPr bwMode="auto">
          <a:xfrm>
            <a:off x="5590156" y="4126546"/>
            <a:ext cx="322540" cy="362857"/>
            <a:chOff x="1229020" y="2399280"/>
            <a:chExt cx="692150" cy="692150"/>
          </a:xfrm>
        </p:grpSpPr>
        <p:sp>
          <p:nvSpPr>
            <p:cNvPr id="6" name="椭圆 5"/>
            <p:cNvSpPr/>
            <p:nvPr/>
          </p:nvSpPr>
          <p:spPr>
            <a:xfrm>
              <a:off x="1229020" y="2399280"/>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Impact" pitchFamily="34" charset="0"/>
              </a:endParaRPr>
            </a:p>
          </p:txBody>
        </p:sp>
        <p:sp>
          <p:nvSpPr>
            <p:cNvPr id="7" name="椭圆 6"/>
            <p:cNvSpPr/>
            <p:nvPr/>
          </p:nvSpPr>
          <p:spPr>
            <a:xfrm>
              <a:off x="1304003" y="2474263"/>
              <a:ext cx="542184" cy="542184"/>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latin typeface="Impact" pitchFamily="34" charset="0"/>
              </a:endParaRPr>
            </a:p>
          </p:txBody>
        </p:sp>
      </p:grpSp>
      <p:grpSp>
        <p:nvGrpSpPr>
          <p:cNvPr id="8" name="组合 1"/>
          <p:cNvGrpSpPr>
            <a:grpSpLocks/>
          </p:cNvGrpSpPr>
          <p:nvPr/>
        </p:nvGrpSpPr>
        <p:grpSpPr bwMode="auto">
          <a:xfrm>
            <a:off x="870465" y="4143087"/>
            <a:ext cx="322540" cy="362857"/>
            <a:chOff x="1229020" y="2399280"/>
            <a:chExt cx="692150" cy="692150"/>
          </a:xfrm>
        </p:grpSpPr>
        <p:sp>
          <p:nvSpPr>
            <p:cNvPr id="9" name="椭圆 8"/>
            <p:cNvSpPr/>
            <p:nvPr/>
          </p:nvSpPr>
          <p:spPr>
            <a:xfrm>
              <a:off x="1229020" y="2399280"/>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Impact" pitchFamily="34" charset="0"/>
              </a:endParaRPr>
            </a:p>
          </p:txBody>
        </p:sp>
        <p:sp>
          <p:nvSpPr>
            <p:cNvPr id="10" name="椭圆 9"/>
            <p:cNvSpPr/>
            <p:nvPr/>
          </p:nvSpPr>
          <p:spPr>
            <a:xfrm>
              <a:off x="1304003" y="2474263"/>
              <a:ext cx="542184" cy="542184"/>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latin typeface="Impact" pitchFamily="34" charset="0"/>
              </a:endParaRPr>
            </a:p>
          </p:txBody>
        </p:sp>
      </p:grpSp>
      <p:grpSp>
        <p:nvGrpSpPr>
          <p:cNvPr id="11" name="组合 13"/>
          <p:cNvGrpSpPr>
            <a:grpSpLocks/>
          </p:cNvGrpSpPr>
          <p:nvPr/>
        </p:nvGrpSpPr>
        <p:grpSpPr bwMode="auto">
          <a:xfrm>
            <a:off x="3248344" y="4077072"/>
            <a:ext cx="322540" cy="362857"/>
            <a:chOff x="1229020" y="2399280"/>
            <a:chExt cx="692150" cy="692150"/>
          </a:xfrm>
        </p:grpSpPr>
        <p:sp>
          <p:nvSpPr>
            <p:cNvPr id="12" name="椭圆 11"/>
            <p:cNvSpPr/>
            <p:nvPr/>
          </p:nvSpPr>
          <p:spPr>
            <a:xfrm>
              <a:off x="1229020" y="2399280"/>
              <a:ext cx="692150" cy="692150"/>
            </a:xfrm>
            <a:prstGeom prst="ellipse">
              <a:avLst/>
            </a:prstGeom>
            <a:solidFill>
              <a:schemeClr val="bg1"/>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Impact" pitchFamily="34" charset="0"/>
              </a:endParaRPr>
            </a:p>
          </p:txBody>
        </p:sp>
        <p:sp>
          <p:nvSpPr>
            <p:cNvPr id="13" name="椭圆 12"/>
            <p:cNvSpPr/>
            <p:nvPr/>
          </p:nvSpPr>
          <p:spPr>
            <a:xfrm>
              <a:off x="1304003" y="2474263"/>
              <a:ext cx="542184" cy="542184"/>
            </a:xfrm>
            <a:prstGeom prst="ellipse">
              <a:avLst/>
            </a:pr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latin typeface="Impact" pitchFamily="34" charset="0"/>
              </a:endParaRPr>
            </a:p>
          </p:txBody>
        </p:sp>
      </p:grpSp>
      <p:cxnSp>
        <p:nvCxnSpPr>
          <p:cNvPr id="14" name="肘形连接符 13"/>
          <p:cNvCxnSpPr>
            <a:stCxn id="9" idx="4"/>
            <a:endCxn id="12" idx="4"/>
          </p:cNvCxnSpPr>
          <p:nvPr/>
        </p:nvCxnSpPr>
        <p:spPr>
          <a:xfrm rot="5400000" flipH="1" flipV="1">
            <a:off x="2187667" y="3283997"/>
            <a:ext cx="66015" cy="2377879"/>
          </a:xfrm>
          <a:prstGeom prst="bentConnector3">
            <a:avLst>
              <a:gd name="adj1" fmla="val -329794"/>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12" idx="4"/>
            <a:endCxn id="6" idx="4"/>
          </p:cNvCxnSpPr>
          <p:nvPr/>
        </p:nvCxnSpPr>
        <p:spPr>
          <a:xfrm rot="16200000" flipH="1">
            <a:off x="4555783" y="3293760"/>
            <a:ext cx="49474" cy="2341812"/>
          </a:xfrm>
          <a:prstGeom prst="bentConnector3">
            <a:avLst>
              <a:gd name="adj1" fmla="val 540055"/>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矩形 22"/>
          <p:cNvSpPr>
            <a:spLocks noChangeArrowheads="1"/>
          </p:cNvSpPr>
          <p:nvPr/>
        </p:nvSpPr>
        <p:spPr bwMode="auto">
          <a:xfrm>
            <a:off x="942021" y="4743760"/>
            <a:ext cx="2554370" cy="13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72" tIns="40636" rIns="81272" bIns="40636">
            <a:spAutoFit/>
          </a:bodyPr>
          <a:lstStyle/>
          <a:p>
            <a:r>
              <a:rPr lang="en-US" altLang="zh-CN" sz="1600" dirty="0" smtClean="0">
                <a:solidFill>
                  <a:srgbClr val="00B0F0"/>
                </a:solidFill>
                <a:latin typeface="Arial" panose="020B0604020202020204" pitchFamily="34" charset="0"/>
                <a:ea typeface="微软雅黑" pitchFamily="34" charset="-122"/>
                <a:cs typeface="Arial" panose="020B0604020202020204" pitchFamily="34" charset="0"/>
              </a:rPr>
              <a:t>Undertake strengthening with audit institutions </a:t>
            </a:r>
            <a:r>
              <a:rPr lang="en-US" altLang="zh-CN" sz="1600" dirty="0">
                <a:latin typeface="Arial" panose="020B0604020202020204" pitchFamily="34" charset="0"/>
                <a:ea typeface="微软雅黑" pitchFamily="34" charset="-122"/>
                <a:cs typeface="Arial" panose="020B0604020202020204" pitchFamily="34" charset="0"/>
              </a:rPr>
              <a:t>as lead authority in collaboration with </a:t>
            </a:r>
            <a:r>
              <a:rPr lang="en-US" altLang="zh-CN" sz="1600" dirty="0">
                <a:solidFill>
                  <a:srgbClr val="00B0F0"/>
                </a:solidFill>
                <a:latin typeface="Arial" panose="020B0604020202020204" pitchFamily="34" charset="0"/>
                <a:ea typeface="微软雅黑" pitchFamily="34" charset="-122"/>
                <a:cs typeface="Arial" panose="020B0604020202020204" pitchFamily="34" charset="0"/>
              </a:rPr>
              <a:t>environmental </a:t>
            </a:r>
            <a:r>
              <a:rPr lang="en-US" altLang="zh-CN" sz="1600" dirty="0" smtClean="0">
                <a:solidFill>
                  <a:srgbClr val="00B0F0"/>
                </a:solidFill>
                <a:latin typeface="Arial" panose="020B0604020202020204" pitchFamily="34" charset="0"/>
                <a:ea typeface="微软雅黑" pitchFamily="34" charset="-122"/>
                <a:cs typeface="Arial" panose="020B0604020202020204" pitchFamily="34" charset="0"/>
              </a:rPr>
              <a:t>authorities.</a:t>
            </a:r>
            <a:endParaRPr lang="en-US" altLang="zh-CN" sz="1600" dirty="0">
              <a:latin typeface="Arial" panose="020B0604020202020204" pitchFamily="34" charset="0"/>
              <a:ea typeface="微软雅黑" pitchFamily="34" charset="-122"/>
              <a:cs typeface="Arial" panose="020B0604020202020204" pitchFamily="34" charset="0"/>
            </a:endParaRPr>
          </a:p>
        </p:txBody>
      </p:sp>
      <p:sp>
        <p:nvSpPr>
          <p:cNvPr id="17" name="矩形 23"/>
          <p:cNvSpPr>
            <a:spLocks noChangeArrowheads="1"/>
          </p:cNvSpPr>
          <p:nvPr/>
        </p:nvSpPr>
        <p:spPr bwMode="auto">
          <a:xfrm>
            <a:off x="1115616" y="4378465"/>
            <a:ext cx="2278877" cy="32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en-US" altLang="zh-CN" sz="1600" dirty="0">
                <a:solidFill>
                  <a:srgbClr val="00B0F0"/>
                </a:solidFill>
                <a:latin typeface="微软雅黑" pitchFamily="34" charset="-122"/>
                <a:ea typeface="微软雅黑" pitchFamily="34" charset="-122"/>
              </a:rPr>
              <a:t>In near-term (2 years)</a:t>
            </a:r>
            <a:endParaRPr lang="zh-CN" altLang="en-US" sz="1600" dirty="0">
              <a:solidFill>
                <a:srgbClr val="00B0F0"/>
              </a:solidFill>
            </a:endParaRPr>
          </a:p>
        </p:txBody>
      </p:sp>
      <p:sp>
        <p:nvSpPr>
          <p:cNvPr id="18" name="矩形 26"/>
          <p:cNvSpPr>
            <a:spLocks noChangeArrowheads="1"/>
          </p:cNvSpPr>
          <p:nvPr/>
        </p:nvSpPr>
        <p:spPr bwMode="auto">
          <a:xfrm>
            <a:off x="3419872" y="4378465"/>
            <a:ext cx="2250540" cy="32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en-US" altLang="zh-CN" sz="1600" dirty="0">
                <a:solidFill>
                  <a:srgbClr val="00B0F0"/>
                </a:solidFill>
                <a:latin typeface="微软雅黑" pitchFamily="34" charset="-122"/>
                <a:ea typeface="微软雅黑" pitchFamily="34" charset="-122"/>
              </a:rPr>
              <a:t>I</a:t>
            </a:r>
            <a:r>
              <a:rPr lang="en-US" altLang="zh-CN" sz="1600" dirty="0" smtClean="0">
                <a:solidFill>
                  <a:srgbClr val="00B0F0"/>
                </a:solidFill>
                <a:latin typeface="微软雅黑" pitchFamily="34" charset="-122"/>
                <a:ea typeface="微软雅黑" pitchFamily="34" charset="-122"/>
              </a:rPr>
              <a:t>n </a:t>
            </a:r>
            <a:r>
              <a:rPr lang="en-US" altLang="zh-CN" sz="1600" dirty="0">
                <a:solidFill>
                  <a:srgbClr val="00B0F0"/>
                </a:solidFill>
                <a:latin typeface="微软雅黑" pitchFamily="34" charset="-122"/>
                <a:ea typeface="微软雅黑" pitchFamily="34" charset="-122"/>
              </a:rPr>
              <a:t>mid-term (3-5 years)</a:t>
            </a:r>
            <a:endParaRPr lang="zh-CN" altLang="en-US" sz="1600" dirty="0">
              <a:solidFill>
                <a:srgbClr val="00B0F0"/>
              </a:solidFill>
            </a:endParaRPr>
          </a:p>
        </p:txBody>
      </p:sp>
      <p:sp>
        <p:nvSpPr>
          <p:cNvPr id="19" name="矩形 26"/>
          <p:cNvSpPr>
            <a:spLocks noChangeArrowheads="1"/>
          </p:cNvSpPr>
          <p:nvPr/>
        </p:nvSpPr>
        <p:spPr bwMode="auto">
          <a:xfrm>
            <a:off x="5877570" y="4358002"/>
            <a:ext cx="2912580" cy="32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en-US" altLang="zh-CN" sz="1600" dirty="0">
                <a:solidFill>
                  <a:srgbClr val="00B0F0"/>
                </a:solidFill>
                <a:latin typeface="微软雅黑" pitchFamily="34" charset="-122"/>
                <a:ea typeface="微软雅黑" pitchFamily="34" charset="-122"/>
              </a:rPr>
              <a:t>I</a:t>
            </a:r>
            <a:r>
              <a:rPr lang="en-US" altLang="zh-CN" sz="1600" dirty="0" smtClean="0">
                <a:solidFill>
                  <a:srgbClr val="00B0F0"/>
                </a:solidFill>
                <a:latin typeface="微软雅黑" pitchFamily="34" charset="-122"/>
                <a:ea typeface="微软雅黑" pitchFamily="34" charset="-122"/>
              </a:rPr>
              <a:t>n </a:t>
            </a:r>
            <a:r>
              <a:rPr lang="en-US" altLang="zh-CN" sz="1600" dirty="0">
                <a:solidFill>
                  <a:srgbClr val="00B0F0"/>
                </a:solidFill>
                <a:latin typeface="微软雅黑" pitchFamily="34" charset="-122"/>
                <a:ea typeface="微软雅黑" pitchFamily="34" charset="-122"/>
              </a:rPr>
              <a:t>long-term  (beyond 5 years)</a:t>
            </a:r>
            <a:endParaRPr lang="zh-CN" altLang="en-US" sz="1600" dirty="0">
              <a:solidFill>
                <a:srgbClr val="00B0F0"/>
              </a:solidFill>
            </a:endParaRPr>
          </a:p>
        </p:txBody>
      </p:sp>
      <p:cxnSp>
        <p:nvCxnSpPr>
          <p:cNvPr id="22" name="肘形连接符 21"/>
          <p:cNvCxnSpPr/>
          <p:nvPr/>
        </p:nvCxnSpPr>
        <p:spPr>
          <a:xfrm>
            <a:off x="5742555" y="4385378"/>
            <a:ext cx="2742614" cy="326856"/>
          </a:xfrm>
          <a:prstGeom prst="bentConnector3">
            <a:avLst>
              <a:gd name="adj1" fmla="val -177"/>
            </a:avLst>
          </a:prstGeom>
          <a:ln w="31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477455" y="4755096"/>
            <a:ext cx="2331312" cy="1559393"/>
          </a:xfrm>
          <a:prstGeom prst="rect">
            <a:avLst/>
          </a:prstGeom>
        </p:spPr>
        <p:txBody>
          <a:bodyPr wrap="square" lIns="81272" tIns="40636" rIns="81272" bIns="40636">
            <a:spAutoFit/>
          </a:bodyPr>
          <a:lstStyle/>
          <a:p>
            <a:r>
              <a:rPr lang="en-US" altLang="zh-CN" sz="1600" dirty="0" smtClean="0">
                <a:solidFill>
                  <a:srgbClr val="00B0F0"/>
                </a:solidFill>
                <a:latin typeface="Arial" panose="020B0604020202020204" pitchFamily="34" charset="0"/>
                <a:ea typeface="微软雅黑" pitchFamily="34" charset="-122"/>
                <a:cs typeface="Arial" panose="020B0604020202020204" pitchFamily="34" charset="0"/>
              </a:rPr>
              <a:t>Audit </a:t>
            </a:r>
            <a:r>
              <a:rPr lang="en-US" altLang="zh-CN" sz="1600" dirty="0">
                <a:solidFill>
                  <a:srgbClr val="00B0F0"/>
                </a:solidFill>
                <a:latin typeface="Arial" panose="020B0604020202020204" pitchFamily="34" charset="0"/>
                <a:ea typeface="微软雅黑" pitchFamily="34" charset="-122"/>
                <a:cs typeface="Arial" panose="020B0604020202020204" pitchFamily="34" charset="0"/>
              </a:rPr>
              <a:t>institutions </a:t>
            </a:r>
            <a:r>
              <a:rPr lang="en-US" altLang="zh-CN" sz="1600" dirty="0">
                <a:latin typeface="Arial" panose="020B0604020202020204" pitchFamily="34" charset="0"/>
                <a:ea typeface="微软雅黑" pitchFamily="34" charset="-122"/>
                <a:cs typeface="Arial" panose="020B0604020202020204" pitchFamily="34" charset="0"/>
              </a:rPr>
              <a:t>will assume independent control of</a:t>
            </a:r>
            <a:r>
              <a:rPr lang="en-US" altLang="zh-CN" sz="1600" dirty="0" smtClean="0">
                <a:latin typeface="Arial" panose="020B0604020202020204" pitchFamily="34" charset="0"/>
                <a:ea typeface="微软雅黑" pitchFamily="34" charset="-122"/>
                <a:cs typeface="Arial" panose="020B0604020202020204" pitchFamily="34" charset="0"/>
              </a:rPr>
              <a:t> the strengthened environmental </a:t>
            </a:r>
            <a:r>
              <a:rPr lang="en-US" altLang="zh-CN" sz="1600" dirty="0">
                <a:latin typeface="Arial" panose="020B0604020202020204" pitchFamily="34" charset="0"/>
                <a:ea typeface="微软雅黑" pitchFamily="34" charset="-122"/>
                <a:cs typeface="Arial" panose="020B0604020202020204" pitchFamily="34" charset="0"/>
              </a:rPr>
              <a:t>audit </a:t>
            </a:r>
            <a:r>
              <a:rPr lang="en-US" altLang="zh-CN" sz="1600" dirty="0" smtClean="0">
                <a:latin typeface="Arial" panose="020B0604020202020204" pitchFamily="34" charset="0"/>
                <a:ea typeface="微软雅黑" pitchFamily="34" charset="-122"/>
                <a:cs typeface="Arial" panose="020B0604020202020204" pitchFamily="34" charset="0"/>
              </a:rPr>
              <a:t>systems.</a:t>
            </a:r>
            <a:endParaRPr lang="zh-CN" altLang="en-US" sz="1600" dirty="0">
              <a:latin typeface="Arial" panose="020B0604020202020204" pitchFamily="34" charset="0"/>
              <a:ea typeface="微软雅黑" pitchFamily="34" charset="-122"/>
              <a:cs typeface="Arial" panose="020B0604020202020204" pitchFamily="34" charset="0"/>
            </a:endParaRPr>
          </a:p>
        </p:txBody>
      </p:sp>
      <p:sp>
        <p:nvSpPr>
          <p:cNvPr id="24" name="矩形 23"/>
          <p:cNvSpPr/>
          <p:nvPr/>
        </p:nvSpPr>
        <p:spPr>
          <a:xfrm>
            <a:off x="5767030" y="4743760"/>
            <a:ext cx="2718138" cy="1313172"/>
          </a:xfrm>
          <a:prstGeom prst="rect">
            <a:avLst/>
          </a:prstGeom>
        </p:spPr>
        <p:txBody>
          <a:bodyPr wrap="square" lIns="81272" tIns="40636" rIns="81272" bIns="40636">
            <a:spAutoFit/>
          </a:bodyPr>
          <a:lstStyle/>
          <a:p>
            <a:pPr lvl="0"/>
            <a:r>
              <a:rPr lang="en-US" altLang="zh-CN" sz="1600" dirty="0">
                <a:latin typeface="Arial" panose="020B0604020202020204" pitchFamily="34" charset="0"/>
                <a:ea typeface="微软雅黑" pitchFamily="34" charset="-122"/>
                <a:cs typeface="Arial" panose="020B0604020202020204" pitchFamily="34" charset="0"/>
              </a:rPr>
              <a:t>T</a:t>
            </a:r>
            <a:r>
              <a:rPr lang="en-US" altLang="zh-CN" sz="1600" dirty="0" smtClean="0">
                <a:latin typeface="Arial" panose="020B0604020202020204" pitchFamily="34" charset="0"/>
                <a:ea typeface="微软雅黑" pitchFamily="34" charset="-122"/>
                <a:cs typeface="Arial" panose="020B0604020202020204" pitchFamily="34" charset="0"/>
              </a:rPr>
              <a:t>he </a:t>
            </a:r>
            <a:r>
              <a:rPr lang="en-US" altLang="zh-CN" sz="1600" dirty="0">
                <a:latin typeface="Arial" panose="020B0604020202020204" pitchFamily="34" charset="0"/>
                <a:ea typeface="微软雅黑" pitchFamily="34" charset="-122"/>
                <a:cs typeface="Arial" panose="020B0604020202020204" pitchFamily="34" charset="0"/>
              </a:rPr>
              <a:t>current audit institutions shall be reformed; i.e., the CNAO shall be established as a body of the </a:t>
            </a:r>
            <a:r>
              <a:rPr lang="en-US" altLang="zh-CN" sz="1600" b="1" dirty="0">
                <a:solidFill>
                  <a:srgbClr val="00B0F0"/>
                </a:solidFill>
                <a:latin typeface="Arial" panose="020B0604020202020204" pitchFamily="34" charset="0"/>
                <a:ea typeface="微软雅黑" pitchFamily="34" charset="-122"/>
                <a:cs typeface="Arial" panose="020B0604020202020204" pitchFamily="34" charset="0"/>
              </a:rPr>
              <a:t>National People’s </a:t>
            </a:r>
            <a:r>
              <a:rPr lang="en-US" altLang="zh-CN" sz="1600" b="1" dirty="0" smtClean="0">
                <a:solidFill>
                  <a:srgbClr val="00B0F0"/>
                </a:solidFill>
                <a:latin typeface="Arial" panose="020B0604020202020204" pitchFamily="34" charset="0"/>
                <a:ea typeface="微软雅黑" pitchFamily="34" charset="-122"/>
                <a:cs typeface="Arial" panose="020B0604020202020204" pitchFamily="34" charset="0"/>
              </a:rPr>
              <a:t>Congress</a:t>
            </a:r>
            <a:r>
              <a:rPr lang="en-US" altLang="zh-CN" sz="1600" dirty="0" smtClean="0">
                <a:latin typeface="Arial" panose="020B0604020202020204" pitchFamily="34" charset="0"/>
                <a:ea typeface="微软雅黑" pitchFamily="34" charset="-122"/>
                <a:cs typeface="Arial" panose="020B0604020202020204" pitchFamily="34" charset="0"/>
              </a:rPr>
              <a:t>.</a:t>
            </a:r>
            <a:endParaRPr lang="zh-CN" altLang="zh-CN" sz="1600" dirty="0">
              <a:latin typeface="Arial" panose="020B0604020202020204" pitchFamily="34" charset="0"/>
              <a:ea typeface="微软雅黑" pitchFamily="34" charset="-122"/>
              <a:cs typeface="Arial" panose="020B0604020202020204" pitchFamily="34" charset="0"/>
            </a:endParaRPr>
          </a:p>
        </p:txBody>
      </p:sp>
      <p:cxnSp>
        <p:nvCxnSpPr>
          <p:cNvPr id="25" name="直接连接符 24"/>
          <p:cNvCxnSpPr/>
          <p:nvPr/>
        </p:nvCxnSpPr>
        <p:spPr>
          <a:xfrm flipH="1">
            <a:off x="3461596" y="4369974"/>
            <a:ext cx="5520" cy="191975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780575" y="4369974"/>
            <a:ext cx="5520" cy="191975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1" name="그룹 26"/>
          <p:cNvGrpSpPr>
            <a:grpSpLocks/>
          </p:cNvGrpSpPr>
          <p:nvPr/>
        </p:nvGrpSpPr>
        <p:grpSpPr bwMode="auto">
          <a:xfrm>
            <a:off x="755576" y="1839502"/>
            <a:ext cx="7766992" cy="1701095"/>
            <a:chOff x="-607308" y="2395443"/>
            <a:chExt cx="8343848" cy="2316195"/>
          </a:xfrm>
          <a:effectLst>
            <a:outerShdw blurRad="76200" dist="12700" dir="8100000" sy="-23000" kx="800400" algn="br" rotWithShape="0">
              <a:prstClr val="black">
                <a:alpha val="20000"/>
              </a:prstClr>
            </a:outerShdw>
          </a:effectLst>
        </p:grpSpPr>
        <p:sp>
          <p:nvSpPr>
            <p:cNvPr id="73" name="KMA1D1FEAF"/>
            <p:cNvSpPr>
              <a:spLocks noChangeArrowheads="1"/>
            </p:cNvSpPr>
            <p:nvPr>
              <p:custDataLst>
                <p:tags r:id="rId1"/>
              </p:custDataLst>
            </p:nvPr>
          </p:nvSpPr>
          <p:spPr bwMode="ltGray">
            <a:xfrm>
              <a:off x="4498191" y="2402689"/>
              <a:ext cx="3238349" cy="2308949"/>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72" name="KMA1D1FEAF"/>
            <p:cNvSpPr>
              <a:spLocks noChangeArrowheads="1"/>
            </p:cNvSpPr>
            <p:nvPr>
              <p:custDataLst>
                <p:tags r:id="rId2"/>
              </p:custDataLst>
            </p:nvPr>
          </p:nvSpPr>
          <p:spPr bwMode="ltGray">
            <a:xfrm>
              <a:off x="1819619" y="2395443"/>
              <a:ext cx="3686130" cy="2316194"/>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74" name="KMA1D1FEAF"/>
            <p:cNvSpPr>
              <a:spLocks noChangeArrowheads="1"/>
            </p:cNvSpPr>
            <p:nvPr>
              <p:custDataLst>
                <p:tags r:id="rId3"/>
              </p:custDataLst>
            </p:nvPr>
          </p:nvSpPr>
          <p:spPr bwMode="ltGray">
            <a:xfrm>
              <a:off x="-607308" y="2402689"/>
              <a:ext cx="3506138" cy="2308949"/>
            </a:xfrm>
            <a:prstGeom prst="chevron">
              <a:avLst/>
            </a:prstGeom>
            <a:gradFill flip="none" rotWithShape="1">
              <a:gsLst>
                <a:gs pos="0">
                  <a:srgbClr val="973444">
                    <a:shade val="30000"/>
                    <a:satMod val="115000"/>
                  </a:srgbClr>
                </a:gs>
                <a:gs pos="50000">
                  <a:srgbClr val="973444">
                    <a:shade val="67500"/>
                    <a:satMod val="115000"/>
                  </a:srgbClr>
                </a:gs>
                <a:gs pos="100000">
                  <a:srgbClr val="973444">
                    <a:shade val="100000"/>
                    <a:satMod val="115000"/>
                  </a:srgb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75" name="Text Box 5"/>
            <p:cNvSpPr txBox="1">
              <a:spLocks noChangeArrowheads="1"/>
            </p:cNvSpPr>
            <p:nvPr/>
          </p:nvSpPr>
          <p:spPr bwMode="auto">
            <a:xfrm>
              <a:off x="391098" y="2808256"/>
              <a:ext cx="1948192" cy="131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lvl="0" indent="0"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审计部门倡导，环保部门支持，共同开展工作</a:t>
              </a:r>
            </a:p>
          </p:txBody>
        </p:sp>
        <p:sp>
          <p:nvSpPr>
            <p:cNvPr id="76" name="Text Box 5"/>
            <p:cNvSpPr txBox="1">
              <a:spLocks noChangeArrowheads="1"/>
            </p:cNvSpPr>
            <p:nvPr/>
          </p:nvSpPr>
          <p:spPr bwMode="auto">
            <a:xfrm>
              <a:off x="2789706" y="2579802"/>
              <a:ext cx="2031478" cy="17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indent="0"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审计部门独立开展环境审计工作，建立独立的环境审计制度</a:t>
              </a:r>
            </a:p>
          </p:txBody>
        </p:sp>
        <p:sp>
          <p:nvSpPr>
            <p:cNvPr id="77" name="Text Box 5"/>
            <p:cNvSpPr txBox="1">
              <a:spLocks noChangeArrowheads="1"/>
            </p:cNvSpPr>
            <p:nvPr/>
          </p:nvSpPr>
          <p:spPr bwMode="auto">
            <a:xfrm>
              <a:off x="5162372" y="2510067"/>
              <a:ext cx="1991041" cy="208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lvl="0" indent="0" algn="ctr"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在全国人大会下设立独立的审计署或办公室，独立开展工作</a:t>
              </a:r>
            </a:p>
          </p:txBody>
        </p:sp>
      </p:grpSp>
      <p:sp>
        <p:nvSpPr>
          <p:cNvPr id="78" name="矩形 23"/>
          <p:cNvSpPr>
            <a:spLocks noChangeArrowheads="1"/>
          </p:cNvSpPr>
          <p:nvPr/>
        </p:nvSpPr>
        <p:spPr bwMode="auto">
          <a:xfrm>
            <a:off x="1215580" y="3832703"/>
            <a:ext cx="1443328"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zh-CN" altLang="en-US" b="1" dirty="0" smtClean="0">
                <a:solidFill>
                  <a:schemeClr val="accent1">
                    <a:lumMod val="50000"/>
                  </a:schemeClr>
                </a:solidFill>
              </a:rPr>
              <a:t>近期（</a:t>
            </a:r>
            <a:r>
              <a:rPr lang="en-US" altLang="zh-CN" b="1" dirty="0" smtClean="0">
                <a:solidFill>
                  <a:schemeClr val="accent1">
                    <a:lumMod val="50000"/>
                  </a:schemeClr>
                </a:solidFill>
                <a:latin typeface="Times New Roman" panose="02020603050405020304" pitchFamily="18" charset="0"/>
                <a:cs typeface="Times New Roman" panose="02020603050405020304" pitchFamily="18" charset="0"/>
              </a:rPr>
              <a:t>2</a:t>
            </a:r>
            <a:r>
              <a:rPr lang="zh-CN" altLang="en-US" b="1" dirty="0" smtClean="0">
                <a:solidFill>
                  <a:schemeClr val="accent1">
                    <a:lumMod val="50000"/>
                  </a:schemeClr>
                </a:solidFill>
              </a:rPr>
              <a:t>年）</a:t>
            </a:r>
            <a:endParaRPr lang="zh-CN" altLang="en-US" b="1" dirty="0">
              <a:solidFill>
                <a:schemeClr val="accent1">
                  <a:lumMod val="50000"/>
                </a:schemeClr>
              </a:solidFill>
            </a:endParaRPr>
          </a:p>
        </p:txBody>
      </p:sp>
      <p:sp>
        <p:nvSpPr>
          <p:cNvPr id="79" name="矩形 23"/>
          <p:cNvSpPr>
            <a:spLocks noChangeArrowheads="1"/>
          </p:cNvSpPr>
          <p:nvPr/>
        </p:nvSpPr>
        <p:spPr bwMode="auto">
          <a:xfrm>
            <a:off x="3905454" y="3832703"/>
            <a:ext cx="1630880"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zh-CN" altLang="en-US" b="1" dirty="0">
                <a:solidFill>
                  <a:schemeClr val="accent1">
                    <a:lumMod val="50000"/>
                  </a:schemeClr>
                </a:solidFill>
              </a:rPr>
              <a:t>中</a:t>
            </a:r>
            <a:r>
              <a:rPr lang="zh-CN" altLang="en-US" b="1" dirty="0" smtClean="0">
                <a:solidFill>
                  <a:schemeClr val="accent1">
                    <a:lumMod val="50000"/>
                  </a:schemeClr>
                </a:solidFill>
              </a:rPr>
              <a:t>期（</a:t>
            </a:r>
            <a:r>
              <a:rPr lang="en-US" altLang="zh-CN" b="1" dirty="0" smtClean="0">
                <a:solidFill>
                  <a:schemeClr val="accent1">
                    <a:lumMod val="50000"/>
                  </a:schemeClr>
                </a:solidFill>
                <a:latin typeface="Times New Roman" panose="02020603050405020304" pitchFamily="18" charset="0"/>
                <a:cs typeface="Times New Roman" panose="02020603050405020304" pitchFamily="18" charset="0"/>
              </a:rPr>
              <a:t>3-5</a:t>
            </a:r>
            <a:r>
              <a:rPr lang="zh-CN" altLang="en-US" b="1" dirty="0" smtClean="0">
                <a:solidFill>
                  <a:schemeClr val="accent1">
                    <a:lumMod val="50000"/>
                  </a:schemeClr>
                </a:solidFill>
              </a:rPr>
              <a:t>年）</a:t>
            </a:r>
            <a:endParaRPr lang="zh-CN" altLang="en-US" b="1" dirty="0">
              <a:solidFill>
                <a:schemeClr val="accent1">
                  <a:lumMod val="50000"/>
                </a:schemeClr>
              </a:solidFill>
            </a:endParaRPr>
          </a:p>
        </p:txBody>
      </p:sp>
      <p:sp>
        <p:nvSpPr>
          <p:cNvPr id="80" name="矩形 23"/>
          <p:cNvSpPr>
            <a:spLocks noChangeArrowheads="1"/>
          </p:cNvSpPr>
          <p:nvPr/>
        </p:nvSpPr>
        <p:spPr bwMode="auto">
          <a:xfrm>
            <a:off x="6446700" y="3832703"/>
            <a:ext cx="1675764" cy="3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72" tIns="40636" rIns="81272" bIns="40636">
            <a:spAutoFit/>
          </a:bodyPr>
          <a:lstStyle/>
          <a:p>
            <a:r>
              <a:rPr lang="zh-CN" altLang="en-US" b="1" dirty="0" smtClean="0">
                <a:solidFill>
                  <a:schemeClr val="accent1">
                    <a:lumMod val="50000"/>
                  </a:schemeClr>
                </a:solidFill>
              </a:rPr>
              <a:t>远期（</a:t>
            </a:r>
            <a:r>
              <a:rPr lang="en-US" altLang="zh-CN" b="1" dirty="0" smtClean="0">
                <a:solidFill>
                  <a:schemeClr val="accent1">
                    <a:lumMod val="50000"/>
                  </a:schemeClr>
                </a:solidFill>
                <a:latin typeface="Times New Roman" panose="02020603050405020304" pitchFamily="18" charset="0"/>
                <a:cs typeface="Times New Roman" panose="02020603050405020304" pitchFamily="18" charset="0"/>
              </a:rPr>
              <a:t>5</a:t>
            </a:r>
            <a:r>
              <a:rPr lang="zh-CN" altLang="en-US" b="1" dirty="0" smtClean="0">
                <a:solidFill>
                  <a:schemeClr val="accent1">
                    <a:lumMod val="50000"/>
                  </a:schemeClr>
                </a:solidFill>
              </a:rPr>
              <a:t>年后）</a:t>
            </a:r>
            <a:endParaRPr lang="zh-CN" altLang="en-US" b="1" dirty="0">
              <a:solidFill>
                <a:schemeClr val="accent1">
                  <a:lumMod val="50000"/>
                </a:schemeClr>
              </a:solidFill>
            </a:endParaRPr>
          </a:p>
        </p:txBody>
      </p:sp>
      <p:sp>
        <p:nvSpPr>
          <p:cNvPr id="39" name="Round Same Side Corner Rectangle 74"/>
          <p:cNvSpPr/>
          <p:nvPr/>
        </p:nvSpPr>
        <p:spPr>
          <a:xfrm>
            <a:off x="253269" y="183244"/>
            <a:ext cx="8700875" cy="1517564"/>
          </a:xfrm>
          <a:prstGeom prst="round2SameRect">
            <a:avLst>
              <a:gd name="adj1" fmla="val 27778"/>
              <a:gd name="adj2" fmla="val 0"/>
            </a:avLst>
          </a:prstGeom>
          <a:solidFill>
            <a:srgbClr val="4472C4">
              <a:lumMod val="75000"/>
            </a:srgbClr>
          </a:solidFill>
          <a:ln w="9525" cap="flat" cmpd="sng" algn="ctr">
            <a:solidFill>
              <a:srgbClr val="0081BE">
                <a:lumMod val="75000"/>
              </a:srgbClr>
            </a:solidFill>
            <a:prstDash val="solid"/>
          </a:ln>
          <a:effectLst/>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a:ln>
                <a:noFill/>
              </a:ln>
              <a:solidFill>
                <a:srgbClr val="FFFFFF"/>
              </a:solidFill>
              <a:effectLst/>
              <a:uLnTx/>
              <a:uFillTx/>
              <a:latin typeface="Arial Narrow" pitchFamily="34" charset="0"/>
              <a:ea typeface="ＭＳ Ｐゴシック" pitchFamily="-109" charset="-128"/>
            </a:endParaRPr>
          </a:p>
        </p:txBody>
      </p:sp>
      <p:sp>
        <p:nvSpPr>
          <p:cNvPr id="2" name="标题 1"/>
          <p:cNvSpPr>
            <a:spLocks noGrp="1"/>
          </p:cNvSpPr>
          <p:nvPr>
            <p:ph type="title"/>
          </p:nvPr>
        </p:nvSpPr>
        <p:spPr>
          <a:xfrm>
            <a:off x="2255054" y="314851"/>
            <a:ext cx="6888946" cy="542774"/>
          </a:xfrm>
        </p:spPr>
        <p:txBody>
          <a:bodyPr/>
          <a:lstStyle/>
          <a:p>
            <a:pPr algn="l" defTabSz="1028700">
              <a:tabLst>
                <a:tab pos="4705585" algn="l"/>
              </a:tabLst>
              <a:defRPr/>
            </a:pPr>
            <a:r>
              <a:rPr lang="zh-CN" altLang="en-US" sz="2800" b="1" dirty="0" smtClean="0">
                <a:solidFill>
                  <a:schemeClr val="bg1"/>
                </a:solidFill>
                <a:latin typeface="Calibri" panose="020F0502020204030204" pitchFamily="34" charset="0"/>
                <a:ea typeface="黑体" panose="02010609060101010101" pitchFamily="49" charset="-122"/>
              </a:rPr>
              <a:t>提高政府环境审计的独立性和权威性</a:t>
            </a:r>
            <a:r>
              <a:rPr lang="en-US" altLang="zh-CN" sz="2800" b="1" dirty="0">
                <a:solidFill>
                  <a:schemeClr val="bg1"/>
                </a:solidFill>
                <a:latin typeface="Calibri" panose="020F0502020204030204" pitchFamily="34" charset="0"/>
                <a:ea typeface="黑体" panose="02010609060101010101" pitchFamily="49" charset="-122"/>
              </a:rPr>
              <a:t/>
            </a:r>
            <a:br>
              <a:rPr lang="en-US" altLang="zh-CN" sz="2800" b="1" dirty="0">
                <a:solidFill>
                  <a:schemeClr val="bg1"/>
                </a:solidFill>
                <a:latin typeface="Calibri" panose="020F0502020204030204" pitchFamily="34" charset="0"/>
                <a:ea typeface="黑体" panose="02010609060101010101" pitchFamily="49" charset="-122"/>
              </a:rPr>
            </a:br>
            <a:r>
              <a:rPr lang="en-US" altLang="zh-CN" sz="3200" b="1" dirty="0" smtClean="0">
                <a:solidFill>
                  <a:schemeClr val="bg1"/>
                </a:solidFill>
                <a:latin typeface="Calibri" panose="020F0502020204030204" pitchFamily="34" charset="0"/>
                <a:ea typeface="黑体" panose="02010609060101010101" pitchFamily="49" charset="-122"/>
              </a:rPr>
              <a:t>Improve the independence </a:t>
            </a:r>
            <a:r>
              <a:rPr lang="en-US" altLang="zh-CN" sz="3200" b="1" dirty="0">
                <a:solidFill>
                  <a:schemeClr val="bg1"/>
                </a:solidFill>
                <a:latin typeface="Calibri" panose="020F0502020204030204" pitchFamily="34" charset="0"/>
                <a:ea typeface="黑体" panose="02010609060101010101" pitchFamily="49" charset="-122"/>
              </a:rPr>
              <a:t>of auditing institutes </a:t>
            </a:r>
            <a:r>
              <a:rPr lang="en-US" altLang="zh-CN" sz="2800" b="1" dirty="0">
                <a:solidFill>
                  <a:schemeClr val="bg1"/>
                </a:solidFill>
                <a:latin typeface="Calibri" panose="020F0502020204030204" pitchFamily="34" charset="0"/>
                <a:ea typeface="黑体" panose="02010609060101010101" pitchFamily="49" charset="-122"/>
              </a:rPr>
              <a:t/>
            </a:r>
            <a:br>
              <a:rPr lang="en-US" altLang="zh-CN" sz="2800" b="1" dirty="0">
                <a:solidFill>
                  <a:schemeClr val="bg1"/>
                </a:solidFill>
                <a:latin typeface="Calibri" panose="020F0502020204030204" pitchFamily="34" charset="0"/>
                <a:ea typeface="黑体" panose="02010609060101010101" pitchFamily="49" charset="-122"/>
              </a:rPr>
            </a:br>
            <a:endParaRPr lang="zh-CN" altLang="en-US" sz="2800" b="1" dirty="0">
              <a:solidFill>
                <a:schemeClr val="bg1"/>
              </a:solidFill>
              <a:latin typeface="Calibri" panose="020F0502020204030204" pitchFamily="34" charset="0"/>
              <a:ea typeface="黑体" panose="02010609060101010101" pitchFamily="49" charset="-122"/>
            </a:endParaRPr>
          </a:p>
        </p:txBody>
      </p:sp>
      <p:pic>
        <p:nvPicPr>
          <p:cNvPr id="4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570" y="480202"/>
            <a:ext cx="1508760" cy="77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55383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6142992"/>
            <a:ext cx="9144000" cy="7150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Folded Corner 17"/>
          <p:cNvSpPr/>
          <p:nvPr/>
        </p:nvSpPr>
        <p:spPr>
          <a:xfrm>
            <a:off x="318771" y="2110113"/>
            <a:ext cx="4265550" cy="4415231"/>
          </a:xfrm>
          <a:prstGeom prst="foldedCorne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olded Corner 17"/>
          <p:cNvSpPr/>
          <p:nvPr/>
        </p:nvSpPr>
        <p:spPr>
          <a:xfrm>
            <a:off x="4774673" y="2079367"/>
            <a:ext cx="4045799" cy="4236660"/>
          </a:xfrm>
          <a:prstGeom prst="foldedCorne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标题 1"/>
          <p:cNvSpPr>
            <a:spLocks noGrp="1"/>
          </p:cNvSpPr>
          <p:nvPr>
            <p:ph type="title"/>
          </p:nvPr>
        </p:nvSpPr>
        <p:spPr>
          <a:xfrm>
            <a:off x="438117" y="188639"/>
            <a:ext cx="8228794" cy="1290429"/>
          </a:xfrm>
        </p:spPr>
        <p:txBody>
          <a:bodyPr rtlCol="0">
            <a:noAutofit/>
          </a:bodyPr>
          <a:lstStyle/>
          <a:p>
            <a:pPr algn="l">
              <a:defRPr/>
            </a:pPr>
            <a:r>
              <a:rPr lang="zh-CN" altLang="en-US" sz="2800" b="1" dirty="0" smtClean="0">
                <a:solidFill>
                  <a:srgbClr val="FF0000"/>
                </a:solidFill>
                <a:latin typeface="Calibri" panose="020F0502020204030204" pitchFamily="34" charset="0"/>
                <a:ea typeface="黑体" panose="02010609060101010101" pitchFamily="49" charset="-122"/>
              </a:rPr>
              <a:t>建议</a:t>
            </a:r>
            <a:r>
              <a:rPr lang="en-US" altLang="zh-CN" sz="2800" b="1" dirty="0" smtClean="0">
                <a:solidFill>
                  <a:srgbClr val="FF0000"/>
                </a:solidFill>
                <a:latin typeface="Calibri" panose="020F0502020204030204" pitchFamily="34" charset="0"/>
                <a:ea typeface="黑体" panose="02010609060101010101" pitchFamily="49" charset="-122"/>
              </a:rPr>
              <a:t>3</a:t>
            </a:r>
            <a:r>
              <a:rPr lang="zh-CN" altLang="en-US" sz="2800" b="1" dirty="0" smtClean="0">
                <a:solidFill>
                  <a:srgbClr val="FF0000"/>
                </a:solidFill>
                <a:latin typeface="Calibri" panose="020F0502020204030204" pitchFamily="34" charset="0"/>
                <a:ea typeface="黑体" panose="02010609060101010101" pitchFamily="49" charset="-122"/>
              </a:rPr>
              <a:t>：</a:t>
            </a:r>
            <a:r>
              <a:rPr lang="zh-CN" altLang="zh-CN" sz="2800" b="1" dirty="0">
                <a:solidFill>
                  <a:srgbClr val="FF0000"/>
                </a:solidFill>
                <a:latin typeface="Calibri" panose="020F0502020204030204" pitchFamily="34" charset="0"/>
                <a:ea typeface="黑体" panose="02010609060101010101" pitchFamily="49" charset="-122"/>
              </a:rPr>
              <a:t>加强政府环境审计技术规范体系建设</a:t>
            </a:r>
            <a:r>
              <a:rPr lang="zh-CN" altLang="en-US" sz="2800" b="1" dirty="0">
                <a:solidFill>
                  <a:srgbClr val="FF0000"/>
                </a:solidFill>
                <a:latin typeface="Calibri" panose="020F0502020204030204" pitchFamily="34" charset="0"/>
                <a:ea typeface="黑体" panose="02010609060101010101" pitchFamily="49" charset="-122"/>
              </a:rPr>
              <a:t/>
            </a:r>
            <a:br>
              <a:rPr lang="zh-CN" altLang="en-US" sz="2800" b="1" dirty="0">
                <a:solidFill>
                  <a:srgbClr val="FF0000"/>
                </a:solidFill>
                <a:latin typeface="Calibri" panose="020F0502020204030204" pitchFamily="34" charset="0"/>
                <a:ea typeface="黑体" panose="02010609060101010101" pitchFamily="49" charset="-122"/>
              </a:rPr>
            </a:br>
            <a:r>
              <a:rPr lang="en-US" altLang="zh-CN" sz="2600" b="1" dirty="0" smtClean="0">
                <a:solidFill>
                  <a:srgbClr val="FF0000"/>
                </a:solidFill>
                <a:latin typeface="Calibri" panose="020F0502020204030204" pitchFamily="34" charset="0"/>
                <a:ea typeface="黑体" panose="02010609060101010101" pitchFamily="49" charset="-122"/>
              </a:rPr>
              <a:t>Recommendation 3: </a:t>
            </a:r>
            <a:r>
              <a:rPr lang="en-US" altLang="zh-CN" sz="2600" b="1" dirty="0">
                <a:solidFill>
                  <a:srgbClr val="FF0000"/>
                </a:solidFill>
                <a:latin typeface="Calibri" panose="020F0502020204030204" pitchFamily="34" charset="0"/>
                <a:ea typeface="黑体" panose="02010609060101010101" pitchFamily="49" charset="-122"/>
              </a:rPr>
              <a:t>Improve technical guidelines and standards for government environmental audit systems</a:t>
            </a:r>
            <a:r>
              <a:rPr lang="en-US" altLang="zh-CN" sz="2600" dirty="0" smtClean="0">
                <a:solidFill>
                  <a:srgbClr val="FF0000"/>
                </a:solidFill>
              </a:rPr>
              <a:t/>
            </a:r>
            <a:br>
              <a:rPr lang="en-US" altLang="zh-CN" sz="2600" dirty="0" smtClean="0">
                <a:solidFill>
                  <a:srgbClr val="FF0000"/>
                </a:solidFill>
              </a:rPr>
            </a:br>
            <a:endParaRPr lang="zh-CN" altLang="en-US" sz="2600" dirty="0">
              <a:solidFill>
                <a:srgbClr val="FF0000"/>
              </a:solidFill>
            </a:endParaRPr>
          </a:p>
        </p:txBody>
      </p:sp>
      <p:sp>
        <p:nvSpPr>
          <p:cNvPr id="36" name="矩形 35"/>
          <p:cNvSpPr/>
          <p:nvPr/>
        </p:nvSpPr>
        <p:spPr>
          <a:xfrm>
            <a:off x="438117" y="1253370"/>
            <a:ext cx="7232952" cy="451398"/>
          </a:xfrm>
          <a:prstGeom prst="rect">
            <a:avLst/>
          </a:prstGeom>
        </p:spPr>
        <p:txBody>
          <a:bodyPr lIns="81272" tIns="40636" rIns="81272" bIns="40636">
            <a:spAutoFit/>
          </a:bodyPr>
          <a:lstStyle/>
          <a:p>
            <a:pPr>
              <a:lnSpc>
                <a:spcPct val="150000"/>
              </a:lnSpc>
              <a:defRPr/>
            </a:pPr>
            <a:r>
              <a:rPr lang="en-US" altLang="zh-CN" sz="1600" dirty="0">
                <a:solidFill>
                  <a:srgbClr val="00B0F0"/>
                </a:solidFill>
                <a:latin typeface="微软雅黑" pitchFamily="34" charset="-122"/>
                <a:ea typeface="微软雅黑" pitchFamily="34" charset="-122"/>
              </a:rPr>
              <a:t> </a:t>
            </a:r>
            <a:endParaRPr lang="zh-CN" altLang="en-US" sz="1600" dirty="0">
              <a:solidFill>
                <a:srgbClr val="00B0F0"/>
              </a:solidFill>
              <a:latin typeface="微软雅黑" pitchFamily="34" charset="-122"/>
              <a:ea typeface="微软雅黑" pitchFamily="34" charset="-122"/>
            </a:endParaRPr>
          </a:p>
        </p:txBody>
      </p:sp>
      <p:sp>
        <p:nvSpPr>
          <p:cNvPr id="37" name="矩形 36"/>
          <p:cNvSpPr/>
          <p:nvPr/>
        </p:nvSpPr>
        <p:spPr>
          <a:xfrm>
            <a:off x="318770" y="2100528"/>
            <a:ext cx="4265550" cy="4375549"/>
          </a:xfrm>
          <a:prstGeom prst="rect">
            <a:avLst/>
          </a:prstGeom>
        </p:spPr>
        <p:txBody>
          <a:bodyPr wrap="square" lIns="81272" tIns="40636" rIns="81272" bIns="40636">
            <a:spAutoFit/>
          </a:bodyPr>
          <a:lstStyle/>
          <a:p>
            <a:pPr marL="253975" indent="-253975">
              <a:lnSpc>
                <a:spcPct val="150000"/>
              </a:lnSpc>
              <a:buFont typeface="Wingdings" panose="05000000000000000000" pitchFamily="2" charset="2"/>
              <a:buChar char="p"/>
            </a:pP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zh-CN" altLang="en-US" b="1" dirty="0">
                <a:solidFill>
                  <a:schemeClr val="bg1"/>
                </a:solidFill>
                <a:latin typeface="微软雅黑" panose="020B0503020204020204" pitchFamily="34" charset="-122"/>
                <a:ea typeface="微软雅黑" panose="020B0503020204020204" pitchFamily="34" charset="-122"/>
                <a:cs typeface="Times New Roman"/>
              </a:rPr>
              <a:t>政府环境审计准则体系</a:t>
            </a: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en-US" altLang="zh-CN" sz="1600" i="1" dirty="0">
                <a:solidFill>
                  <a:schemeClr val="bg1"/>
                </a:solidFill>
                <a:latin typeface="Times New Roman" panose="02020603050405020304" pitchFamily="18" charset="0"/>
                <a:ea typeface="微软雅黑" pitchFamily="34" charset="-122"/>
                <a:cs typeface="Times New Roman" panose="02020603050405020304" pitchFamily="18" charset="0"/>
              </a:rPr>
              <a:t>Government Environmental Audit Standards System</a:t>
            </a:r>
          </a:p>
          <a:p>
            <a:pPr marL="253975" indent="-253975">
              <a:lnSpc>
                <a:spcPct val="150000"/>
              </a:lnSpc>
              <a:buFont typeface="Wingdings" panose="05000000000000000000" pitchFamily="2" charset="2"/>
              <a:buChar char="p"/>
            </a:pP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zh-CN" altLang="en-US" b="1" dirty="0">
                <a:solidFill>
                  <a:schemeClr val="bg1"/>
                </a:solidFill>
                <a:latin typeface="微软雅黑" panose="020B0503020204020204" pitchFamily="34" charset="-122"/>
                <a:ea typeface="微软雅黑" panose="020B0503020204020204" pitchFamily="34" charset="-122"/>
                <a:cs typeface="Times New Roman"/>
              </a:rPr>
              <a:t>政府专项环境审计技术规范（操作手册）</a:t>
            </a: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en-US" altLang="zh-CN" sz="1600" i="1" dirty="0">
                <a:solidFill>
                  <a:schemeClr val="bg1"/>
                </a:solidFill>
                <a:latin typeface="Times New Roman"/>
                <a:cs typeface="Times New Roman"/>
              </a:rPr>
              <a:t>Technical </a:t>
            </a:r>
            <a:r>
              <a:rPr lang="en-US" altLang="zh-CN" sz="1600" i="1" dirty="0">
                <a:solidFill>
                  <a:schemeClr val="bg1"/>
                </a:solidFill>
                <a:latin typeface="Times New Roman"/>
                <a:ea typeface="宋体"/>
                <a:cs typeface="Times New Roman"/>
              </a:rPr>
              <a:t>Guidelines on Environmental Audit of Government Programs </a:t>
            </a:r>
            <a:r>
              <a:rPr lang="en-US" altLang="zh-CN" sz="1600" dirty="0">
                <a:solidFill>
                  <a:schemeClr val="bg1"/>
                </a:solidFill>
                <a:latin typeface="Times New Roman"/>
                <a:ea typeface="宋体"/>
                <a:cs typeface="Times New Roman"/>
              </a:rPr>
              <a:t>(Operational Manual)</a:t>
            </a:r>
            <a:endParaRPr lang="en-US" altLang="zh-CN" sz="1600" dirty="0">
              <a:solidFill>
                <a:schemeClr val="bg1"/>
              </a:solidFill>
              <a:latin typeface="Palatino"/>
              <a:ea typeface="宋体"/>
              <a:cs typeface="Times New Roman"/>
            </a:endParaRPr>
          </a:p>
          <a:p>
            <a:pPr marL="253975" indent="-253975">
              <a:lnSpc>
                <a:spcPct val="150000"/>
              </a:lnSpc>
              <a:buFont typeface="Wingdings" panose="05000000000000000000" pitchFamily="2" charset="2"/>
              <a:buChar char="p"/>
            </a:pP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zh-CN" altLang="en-US" b="1" dirty="0">
                <a:solidFill>
                  <a:schemeClr val="bg1"/>
                </a:solidFill>
                <a:latin typeface="微软雅黑" panose="020B0503020204020204" pitchFamily="34" charset="-122"/>
                <a:ea typeface="微软雅黑" panose="020B0503020204020204" pitchFamily="34" charset="-122"/>
                <a:cs typeface="Times New Roman"/>
              </a:rPr>
              <a:t>领导干部离任环境审计技术规范（操作手册）</a:t>
            </a: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en-US" altLang="zh-CN" sz="1600" i="1" dirty="0">
                <a:solidFill>
                  <a:schemeClr val="bg1"/>
                </a:solidFill>
                <a:latin typeface="Times New Roman"/>
                <a:cs typeface="Times New Roman"/>
              </a:rPr>
              <a:t>Technical </a:t>
            </a:r>
            <a:r>
              <a:rPr lang="en-US" altLang="zh-CN" sz="1600" i="1" dirty="0">
                <a:solidFill>
                  <a:schemeClr val="bg1"/>
                </a:solidFill>
                <a:latin typeface="Times New Roman"/>
                <a:ea typeface="宋体"/>
                <a:cs typeface="Times New Roman"/>
              </a:rPr>
              <a:t>Guidelines on Environmental Performance Evaluation (Audit)of Leading Officials after Leaving their Posts </a:t>
            </a:r>
            <a:r>
              <a:rPr lang="en-US" altLang="zh-CN" sz="1600" dirty="0">
                <a:solidFill>
                  <a:schemeClr val="bg1"/>
                </a:solidFill>
                <a:latin typeface="Times New Roman"/>
                <a:ea typeface="宋体"/>
                <a:cs typeface="Times New Roman"/>
              </a:rPr>
              <a:t>(Operational Manual</a:t>
            </a:r>
            <a:r>
              <a:rPr lang="en-US" altLang="zh-CN" sz="1600" dirty="0" smtClean="0">
                <a:solidFill>
                  <a:schemeClr val="bg1"/>
                </a:solidFill>
                <a:latin typeface="Times New Roman"/>
                <a:ea typeface="宋体"/>
                <a:cs typeface="Times New Roman"/>
              </a:rPr>
              <a:t>)</a:t>
            </a:r>
            <a:endParaRPr lang="zh-CN" altLang="en-US" sz="1400" dirty="0">
              <a:solidFill>
                <a:schemeClr val="bg1"/>
              </a:solidFill>
              <a:latin typeface="微软雅黑" pitchFamily="34" charset="-122"/>
              <a:ea typeface="微软雅黑" pitchFamily="34" charset="-122"/>
            </a:endParaRPr>
          </a:p>
        </p:txBody>
      </p:sp>
      <p:sp>
        <p:nvSpPr>
          <p:cNvPr id="47" name="矩形 46"/>
          <p:cNvSpPr/>
          <p:nvPr/>
        </p:nvSpPr>
        <p:spPr>
          <a:xfrm>
            <a:off x="4742441" y="2100528"/>
            <a:ext cx="3946335" cy="3867717"/>
          </a:xfrm>
          <a:prstGeom prst="rect">
            <a:avLst/>
          </a:prstGeom>
        </p:spPr>
        <p:txBody>
          <a:bodyPr wrap="square" lIns="81272" tIns="40636" rIns="81272" bIns="40636">
            <a:spAutoFit/>
          </a:bodyPr>
          <a:lstStyle/>
          <a:p>
            <a:pPr marL="253975" indent="-253975">
              <a:lnSpc>
                <a:spcPct val="150000"/>
              </a:lnSpc>
              <a:buFont typeface="Wingdings" panose="05000000000000000000" pitchFamily="2" charset="2"/>
              <a:buChar char="p"/>
            </a:pP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zh-CN" altLang="en-US" b="1" dirty="0">
                <a:solidFill>
                  <a:schemeClr val="bg1"/>
                </a:solidFill>
                <a:latin typeface="微软雅黑" panose="020B0503020204020204" pitchFamily="34" charset="-122"/>
                <a:ea typeface="微软雅黑" panose="020B0503020204020204" pitchFamily="34" charset="-122"/>
                <a:cs typeface="Times New Roman"/>
              </a:rPr>
              <a:t>政府专项环境审计评价指标体系及应用方法</a:t>
            </a: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en-US" altLang="zh-CN" sz="1600" i="1" dirty="0">
                <a:solidFill>
                  <a:schemeClr val="bg1"/>
                </a:solidFill>
                <a:latin typeface="Times New Roman"/>
                <a:cs typeface="Times New Roman"/>
              </a:rPr>
              <a:t>Environmental </a:t>
            </a:r>
            <a:r>
              <a:rPr lang="en-US" altLang="zh-CN" sz="1600" i="1" dirty="0">
                <a:solidFill>
                  <a:schemeClr val="bg1"/>
                </a:solidFill>
                <a:latin typeface="Times New Roman"/>
                <a:ea typeface="宋体"/>
                <a:cs typeface="Times New Roman"/>
              </a:rPr>
              <a:t>Indicator System and Application Methods for Audit of Government Programs</a:t>
            </a:r>
            <a:endParaRPr lang="en-US" altLang="zh-CN" sz="1600" dirty="0">
              <a:solidFill>
                <a:schemeClr val="bg1"/>
              </a:solidFill>
              <a:latin typeface="Palatino"/>
              <a:ea typeface="宋体"/>
              <a:cs typeface="Times New Roman"/>
            </a:endParaRPr>
          </a:p>
          <a:p>
            <a:pPr marL="253975" indent="-253975">
              <a:lnSpc>
                <a:spcPct val="150000"/>
              </a:lnSpc>
              <a:buFont typeface="Wingdings" panose="05000000000000000000" pitchFamily="2" charset="2"/>
              <a:buChar char="p"/>
            </a:pP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zh-CN" altLang="en-US" b="1" dirty="0">
                <a:solidFill>
                  <a:schemeClr val="bg1"/>
                </a:solidFill>
                <a:latin typeface="微软雅黑" panose="020B0503020204020204" pitchFamily="34" charset="-122"/>
                <a:ea typeface="微软雅黑" panose="020B0503020204020204" pitchFamily="34" charset="-122"/>
                <a:cs typeface="Times New Roman"/>
              </a:rPr>
              <a:t>领导干部离任环境审计评价指标体系及应用方法</a:t>
            </a:r>
            <a:r>
              <a:rPr lang="en-US" altLang="zh-CN" b="1" dirty="0">
                <a:solidFill>
                  <a:schemeClr val="bg1"/>
                </a:solidFill>
                <a:latin typeface="微软雅黑" panose="020B0503020204020204" pitchFamily="34" charset="-122"/>
                <a:ea typeface="微软雅黑" panose="020B0503020204020204" pitchFamily="34" charset="-122"/>
                <a:cs typeface="Times New Roman"/>
              </a:rPr>
              <a:t>》</a:t>
            </a:r>
            <a:r>
              <a:rPr lang="en-US" altLang="zh-CN" sz="1600" i="1" dirty="0">
                <a:solidFill>
                  <a:schemeClr val="bg1"/>
                </a:solidFill>
                <a:latin typeface="Times New Roman"/>
                <a:cs typeface="Times New Roman"/>
              </a:rPr>
              <a:t>Environmental </a:t>
            </a:r>
            <a:r>
              <a:rPr lang="en-US" altLang="zh-CN" sz="1600" i="1" dirty="0">
                <a:solidFill>
                  <a:schemeClr val="bg1"/>
                </a:solidFill>
                <a:latin typeface="Times New Roman"/>
                <a:ea typeface="宋体"/>
                <a:cs typeface="Times New Roman"/>
              </a:rPr>
              <a:t>Audit Indicator System and Application Methods for Performance Evaluations (Audits) of Leading Officials after Leaving their Posts</a:t>
            </a:r>
            <a:endParaRPr lang="zh-CN" altLang="zh-CN" sz="1600" dirty="0">
              <a:solidFill>
                <a:schemeClr val="bg1"/>
              </a:solidFill>
              <a:latin typeface="Palatino"/>
              <a:ea typeface="宋体"/>
              <a:cs typeface="Times New Roman"/>
            </a:endParaRPr>
          </a:p>
          <a:p>
            <a:pPr marL="253975" indent="-253975">
              <a:lnSpc>
                <a:spcPct val="150000"/>
              </a:lnSpc>
              <a:buFont typeface="Arial" pitchFamily="34" charset="0"/>
              <a:buChar char="•"/>
            </a:pPr>
            <a:endParaRPr lang="zh-CN" altLang="en-US" sz="1200" dirty="0">
              <a:latin typeface="微软雅黑" pitchFamily="34" charset="-122"/>
              <a:ea typeface="微软雅黑" pitchFamily="34" charset="-122"/>
            </a:endParaRPr>
          </a:p>
        </p:txBody>
      </p:sp>
      <p:grpSp>
        <p:nvGrpSpPr>
          <p:cNvPr id="16" name="组合 15"/>
          <p:cNvGrpSpPr/>
          <p:nvPr/>
        </p:nvGrpSpPr>
        <p:grpSpPr>
          <a:xfrm>
            <a:off x="0" y="1695454"/>
            <a:ext cx="7812360" cy="77362"/>
            <a:chOff x="0" y="836712"/>
            <a:chExt cx="7812360" cy="77362"/>
          </a:xfrm>
        </p:grpSpPr>
        <p:cxnSp>
          <p:nvCxnSpPr>
            <p:cNvPr id="17" name="直接连接符 16"/>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7267890" y="1408331"/>
            <a:ext cx="1420886" cy="512953"/>
          </a:xfrm>
          <a:prstGeom prst="rect">
            <a:avLst/>
          </a:prstGeom>
          <a:solidFill>
            <a:schemeClr val="bg1"/>
          </a:solidFill>
        </p:spPr>
        <p:txBody>
          <a:bodyPr wrap="none" lIns="81272" tIns="40636" rIns="81272" bIns="40636">
            <a:spAutoFit/>
          </a:bodyPr>
          <a:lstStyle/>
          <a:p>
            <a:pPr>
              <a:spcBef>
                <a:spcPct val="50000"/>
              </a:spcBef>
              <a:defRPr/>
            </a:pPr>
            <a:r>
              <a:rPr lang="en-US" altLang="zh-CN" sz="2800" b="1" dirty="0" smtClean="0">
                <a:solidFill>
                  <a:schemeClr val="tx1">
                    <a:lumMod val="50000"/>
                    <a:lumOff val="50000"/>
                  </a:schemeClr>
                </a:solidFill>
                <a:latin typeface="Bauhaus 93" panose="04030905020B02020C02" pitchFamily="82" charset="0"/>
                <a:ea typeface="微软雅黑" pitchFamily="34" charset="-122"/>
              </a:rPr>
              <a:t>develop</a:t>
            </a:r>
            <a:endParaRPr lang="zh-CN" altLang="en-US" sz="2800" b="1" dirty="0">
              <a:solidFill>
                <a:schemeClr val="tx1">
                  <a:lumMod val="50000"/>
                  <a:lumOff val="50000"/>
                </a:schemeClr>
              </a:solidFill>
              <a:latin typeface="Bauhaus 93" panose="04030905020B02020C02" pitchFamily="82" charset="0"/>
              <a:ea typeface="微软雅黑" pitchFamily="34" charset="-122"/>
            </a:endParaRPr>
          </a:p>
        </p:txBody>
      </p:sp>
    </p:spTree>
    <p:extLst>
      <p:ext uri="{BB962C8B-B14F-4D97-AF65-F5344CB8AC3E}">
        <p14:creationId xmlns:p14="http://schemas.microsoft.com/office/powerpoint/2010/main" val="9085127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285820" y="2039947"/>
            <a:ext cx="4286180" cy="373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1" tIns="45715" rIns="91431" bIns="45715">
            <a:spAutoFit/>
          </a:bodyPr>
          <a:lstStyle/>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环境</a:t>
            </a:r>
            <a:r>
              <a:rPr lang="zh-CN" altLang="en-US" sz="2000" b="1" dirty="0">
                <a:latin typeface="微软雅黑" pitchFamily="34" charset="-122"/>
                <a:ea typeface="微软雅黑" pitchFamily="34" charset="-122"/>
              </a:rPr>
              <a:t>绩效</a:t>
            </a:r>
            <a:r>
              <a:rPr lang="zh-CN" altLang="en-US" sz="2000" b="1" dirty="0" smtClean="0">
                <a:latin typeface="微软雅黑" pitchFamily="34" charset="-122"/>
                <a:ea typeface="微软雅黑" pitchFamily="34" charset="-122"/>
              </a:rPr>
              <a:t>评估</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污染</a:t>
            </a:r>
            <a:r>
              <a:rPr lang="zh-CN" altLang="en-US" sz="2000" b="1" dirty="0">
                <a:latin typeface="微软雅黑" pitchFamily="34" charset="-122"/>
                <a:ea typeface="微软雅黑" pitchFamily="34" charset="-122"/>
              </a:rPr>
              <a:t>减排目标</a:t>
            </a:r>
            <a:r>
              <a:rPr lang="zh-CN" altLang="en-US" sz="2000" b="1" dirty="0" smtClean="0">
                <a:latin typeface="微软雅黑" pitchFamily="34" charset="-122"/>
                <a:ea typeface="微软雅黑" pitchFamily="34" charset="-122"/>
              </a:rPr>
              <a:t>考核</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地方</a:t>
            </a:r>
            <a:r>
              <a:rPr lang="zh-CN" altLang="en-US" sz="2000" b="1" dirty="0">
                <a:latin typeface="微软雅黑" pitchFamily="34" charset="-122"/>
                <a:ea typeface="微软雅黑" pitchFamily="34" charset="-122"/>
              </a:rPr>
              <a:t>党政领导环境绩效考核</a:t>
            </a:r>
            <a:r>
              <a:rPr lang="zh-CN" altLang="en-US" sz="2000" b="1" dirty="0" smtClean="0">
                <a:latin typeface="微软雅黑" pitchFamily="34" charset="-122"/>
                <a:ea typeface="微软雅黑" pitchFamily="34" charset="-122"/>
              </a:rPr>
              <a:t>制度</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领导干部</a:t>
            </a:r>
            <a:r>
              <a:rPr lang="zh-CN" altLang="en-US" sz="2000" b="1" dirty="0">
                <a:latin typeface="微软雅黑" pitchFamily="34" charset="-122"/>
                <a:ea typeface="微软雅黑" pitchFamily="34" charset="-122"/>
              </a:rPr>
              <a:t>经济责任</a:t>
            </a:r>
            <a:r>
              <a:rPr lang="zh-CN" altLang="en-US" sz="2000" b="1" dirty="0" smtClean="0">
                <a:latin typeface="微软雅黑" pitchFamily="34" charset="-122"/>
                <a:ea typeface="微软雅黑" pitchFamily="34" charset="-122"/>
              </a:rPr>
              <a:t>审计</a:t>
            </a:r>
            <a:endParaRPr lang="en-US" altLang="zh-CN" sz="2000" b="1" dirty="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政府</a:t>
            </a:r>
            <a:r>
              <a:rPr lang="zh-CN" altLang="en-US" sz="2000" b="1" dirty="0">
                <a:latin typeface="微软雅黑" pitchFamily="34" charset="-122"/>
                <a:ea typeface="微软雅黑" pitchFamily="34" charset="-122"/>
              </a:rPr>
              <a:t>向同级人大报告制度 </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责任</a:t>
            </a:r>
            <a:r>
              <a:rPr lang="zh-CN" altLang="en-US" sz="2000" b="1" dirty="0">
                <a:latin typeface="微软雅黑" pitchFamily="34" charset="-122"/>
                <a:ea typeface="微软雅黑" pitchFamily="34" charset="-122"/>
              </a:rPr>
              <a:t>追究</a:t>
            </a:r>
            <a:r>
              <a:rPr lang="zh-CN" altLang="en-US" sz="2000" b="1" dirty="0" smtClean="0">
                <a:latin typeface="微软雅黑" pitchFamily="34" charset="-122"/>
                <a:ea typeface="微软雅黑" pitchFamily="34" charset="-122"/>
              </a:rPr>
              <a:t>制度</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环境</a:t>
            </a:r>
            <a:r>
              <a:rPr lang="zh-CN" altLang="en-US" sz="2000" b="1" dirty="0">
                <a:latin typeface="微软雅黑" pitchFamily="34" charset="-122"/>
                <a:ea typeface="微软雅黑" pitchFamily="34" charset="-122"/>
              </a:rPr>
              <a:t>信息公开</a:t>
            </a:r>
            <a:r>
              <a:rPr lang="zh-CN" altLang="en-US" sz="2000" b="1" dirty="0" smtClean="0">
                <a:latin typeface="微软雅黑" pitchFamily="34" charset="-122"/>
                <a:ea typeface="微软雅黑" pitchFamily="34" charset="-122"/>
              </a:rPr>
              <a:t>制度</a:t>
            </a:r>
            <a:endParaRPr lang="en-US" altLang="zh-CN" sz="2000" b="1" dirty="0" smtClean="0">
              <a:latin typeface="微软雅黑" pitchFamily="34" charset="-122"/>
              <a:ea typeface="微软雅黑" pitchFamily="34" charset="-122"/>
            </a:endParaRPr>
          </a:p>
          <a:p>
            <a:pPr marL="539025" indent="-342900">
              <a:lnSpc>
                <a:spcPct val="150000"/>
              </a:lnSpc>
              <a:buClr>
                <a:srgbClr val="FF0000"/>
              </a:buClr>
              <a:buFont typeface="Wingdings" panose="05000000000000000000" pitchFamily="2" charset="2"/>
              <a:buChar char="l"/>
              <a:defRPr/>
            </a:pPr>
            <a:r>
              <a:rPr lang="zh-CN" altLang="en-US" sz="2000" b="1" dirty="0" smtClean="0">
                <a:latin typeface="微软雅黑" pitchFamily="34" charset="-122"/>
                <a:ea typeface="微软雅黑" pitchFamily="34" charset="-122"/>
              </a:rPr>
              <a:t>公众参与制度</a:t>
            </a:r>
            <a:endParaRPr lang="zh-CN" altLang="en-US" sz="2000" b="1" dirty="0">
              <a:latin typeface="微软雅黑" pitchFamily="34" charset="-122"/>
              <a:ea typeface="微软雅黑" pitchFamily="34" charset="-122"/>
            </a:endParaRPr>
          </a:p>
        </p:txBody>
      </p:sp>
      <p:sp>
        <p:nvSpPr>
          <p:cNvPr id="2" name="标题 1"/>
          <p:cNvSpPr>
            <a:spLocks noGrp="1"/>
          </p:cNvSpPr>
          <p:nvPr>
            <p:ph type="title"/>
          </p:nvPr>
        </p:nvSpPr>
        <p:spPr>
          <a:xfrm>
            <a:off x="287532" y="319734"/>
            <a:ext cx="9374511" cy="1084145"/>
          </a:xfrm>
        </p:spPr>
        <p:txBody>
          <a:bodyPr lIns="81272" tIns="40636" rIns="81272" bIns="40636" rtlCol="0">
            <a:noAutofit/>
          </a:bodyPr>
          <a:lstStyle/>
          <a:p>
            <a:pPr algn="l">
              <a:defRPr/>
            </a:pPr>
            <a:r>
              <a:rPr lang="zh-CN" altLang="en-US" sz="2800" b="1" dirty="0" smtClean="0">
                <a:solidFill>
                  <a:srgbClr val="FF0000"/>
                </a:solidFill>
                <a:latin typeface="Times New Roman" pitchFamily="18" charset="0"/>
                <a:ea typeface="黑体" pitchFamily="49" charset="-122"/>
                <a:cs typeface="Times New Roman" pitchFamily="18" charset="0"/>
              </a:rPr>
              <a:t>建议</a:t>
            </a:r>
            <a:r>
              <a:rPr lang="en-US" altLang="zh-CN" sz="2800" b="1" dirty="0" smtClean="0">
                <a:solidFill>
                  <a:srgbClr val="FF0000"/>
                </a:solidFill>
                <a:latin typeface="+mn-lt"/>
                <a:ea typeface="黑体" pitchFamily="49" charset="-122"/>
                <a:cs typeface="Times New Roman" pitchFamily="18" charset="0"/>
              </a:rPr>
              <a:t>4</a:t>
            </a:r>
            <a:r>
              <a:rPr lang="zh-CN" altLang="en-US" sz="2800" b="1" dirty="0" smtClean="0">
                <a:solidFill>
                  <a:srgbClr val="FF0000"/>
                </a:solidFill>
                <a:latin typeface="Times New Roman" pitchFamily="18" charset="0"/>
                <a:ea typeface="黑体" pitchFamily="49" charset="-122"/>
                <a:cs typeface="Times New Roman" pitchFamily="18" charset="0"/>
              </a:rPr>
              <a:t>：</a:t>
            </a:r>
            <a:r>
              <a:rPr lang="zh-CN" altLang="zh-CN" sz="2800" b="1" dirty="0" smtClean="0">
                <a:solidFill>
                  <a:srgbClr val="FF0000"/>
                </a:solidFill>
                <a:latin typeface="Times New Roman" pitchFamily="18" charset="0"/>
                <a:ea typeface="黑体" pitchFamily="49" charset="-122"/>
                <a:cs typeface="Times New Roman" pitchFamily="18" charset="0"/>
              </a:rPr>
              <a:t>加强</a:t>
            </a:r>
            <a:r>
              <a:rPr lang="zh-CN" altLang="zh-CN" sz="2800" b="1" dirty="0">
                <a:solidFill>
                  <a:srgbClr val="FF0000"/>
                </a:solidFill>
                <a:latin typeface="Times New Roman" pitchFamily="18" charset="0"/>
                <a:ea typeface="黑体" pitchFamily="49" charset="-122"/>
                <a:cs typeface="Times New Roman" pitchFamily="18" charset="0"/>
              </a:rPr>
              <a:t>政府环境审计与相关制度的</a:t>
            </a:r>
            <a:r>
              <a:rPr lang="zh-CN" altLang="zh-CN" sz="2800" b="1" dirty="0" smtClean="0">
                <a:solidFill>
                  <a:srgbClr val="FF0000"/>
                </a:solidFill>
                <a:latin typeface="Times New Roman" pitchFamily="18" charset="0"/>
                <a:ea typeface="黑体" pitchFamily="49" charset="-122"/>
                <a:cs typeface="Times New Roman" pitchFamily="18" charset="0"/>
              </a:rPr>
              <a:t>协调</a:t>
            </a:r>
            <a:r>
              <a:rPr lang="en-US" altLang="zh-CN" sz="2800" b="1" dirty="0" smtClean="0">
                <a:solidFill>
                  <a:srgbClr val="FF0000"/>
                </a:solidFill>
                <a:latin typeface="Times New Roman" pitchFamily="18" charset="0"/>
                <a:ea typeface="黑体" pitchFamily="49" charset="-122"/>
                <a:cs typeface="Times New Roman" pitchFamily="18" charset="0"/>
              </a:rPr>
              <a:t/>
            </a:r>
            <a:br>
              <a:rPr lang="en-US" altLang="zh-CN" sz="2800" b="1" dirty="0" smtClean="0">
                <a:solidFill>
                  <a:srgbClr val="FF0000"/>
                </a:solidFill>
                <a:latin typeface="Times New Roman" pitchFamily="18" charset="0"/>
                <a:ea typeface="黑体" pitchFamily="49" charset="-122"/>
                <a:cs typeface="Times New Roman" pitchFamily="18" charset="0"/>
              </a:rPr>
            </a:br>
            <a:r>
              <a:rPr lang="en-US" altLang="zh-CN" sz="2200" b="1" dirty="0" smtClean="0">
                <a:solidFill>
                  <a:srgbClr val="FF0000"/>
                </a:solidFill>
                <a:latin typeface="Calibri" panose="020F0502020204030204" pitchFamily="34" charset="0"/>
                <a:ea typeface="黑体" pitchFamily="49" charset="-122"/>
                <a:cs typeface="Times New Roman" pitchFamily="18" charset="0"/>
              </a:rPr>
              <a:t>Recommendation 4: </a:t>
            </a:r>
            <a:r>
              <a:rPr lang="en-US" altLang="zh-CN" sz="2200" b="1" dirty="0">
                <a:solidFill>
                  <a:srgbClr val="FF0000"/>
                </a:solidFill>
                <a:latin typeface="Calibri" panose="020F0502020204030204" pitchFamily="34" charset="0"/>
                <a:ea typeface="黑体" pitchFamily="49" charset="-122"/>
                <a:cs typeface="Times New Roman" pitchFamily="18" charset="0"/>
              </a:rPr>
              <a:t>Strengthen coordination between government environmental audit systems and other environmental evaluation </a:t>
            </a:r>
            <a:r>
              <a:rPr lang="en-US" altLang="zh-CN" sz="2200" b="1" dirty="0" smtClean="0">
                <a:solidFill>
                  <a:srgbClr val="FF0000"/>
                </a:solidFill>
                <a:latin typeface="+mn-lt"/>
                <a:ea typeface="黑体" pitchFamily="49" charset="-122"/>
                <a:cs typeface="Times New Roman" pitchFamily="18" charset="0"/>
              </a:rPr>
              <a:t>systems</a:t>
            </a:r>
            <a:endParaRPr lang="zh-CN" altLang="en-US" sz="2800" b="1" dirty="0">
              <a:solidFill>
                <a:srgbClr val="FF0000"/>
              </a:solidFill>
              <a:latin typeface="Times New Roman" pitchFamily="18" charset="0"/>
              <a:ea typeface="黑体" pitchFamily="49" charset="-122"/>
              <a:cs typeface="Times New Roman" pitchFamily="18" charset="0"/>
            </a:endParaRPr>
          </a:p>
        </p:txBody>
      </p:sp>
      <p:sp>
        <p:nvSpPr>
          <p:cNvPr id="4" name="矩形 3"/>
          <p:cNvSpPr/>
          <p:nvPr/>
        </p:nvSpPr>
        <p:spPr>
          <a:xfrm>
            <a:off x="4572000" y="2039937"/>
            <a:ext cx="4320480" cy="3970318"/>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Environmental </a:t>
            </a:r>
            <a:r>
              <a:rPr lang="en-US" altLang="zh-CN" b="1" dirty="0">
                <a:latin typeface="Arial" panose="020B0604020202020204" pitchFamily="34" charset="0"/>
                <a:ea typeface="微软雅黑" pitchFamily="34" charset="-122"/>
                <a:cs typeface="Arial" panose="020B0604020202020204" pitchFamily="34" charset="0"/>
              </a:rPr>
              <a:t>performance </a:t>
            </a:r>
            <a:r>
              <a:rPr lang="en-US" altLang="zh-CN" b="1" dirty="0" smtClean="0">
                <a:latin typeface="Arial" panose="020B0604020202020204" pitchFamily="34" charset="0"/>
                <a:ea typeface="微软雅黑" pitchFamily="34" charset="-122"/>
                <a:cs typeface="Arial" panose="020B0604020202020204" pitchFamily="34" charset="0"/>
              </a:rPr>
              <a:t>evaluations</a:t>
            </a:r>
          </a:p>
          <a:p>
            <a:pPr marL="285750" indent="-285750">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Pollution </a:t>
            </a:r>
            <a:r>
              <a:rPr lang="en-US" altLang="zh-CN" b="1" dirty="0">
                <a:latin typeface="Arial" panose="020B0604020202020204" pitchFamily="34" charset="0"/>
                <a:ea typeface="微软雅黑" pitchFamily="34" charset="-122"/>
                <a:cs typeface="Arial" panose="020B0604020202020204" pitchFamily="34" charset="0"/>
              </a:rPr>
              <a:t>emission reduction targets </a:t>
            </a:r>
            <a:r>
              <a:rPr lang="en-US" altLang="zh-CN" b="1" dirty="0" smtClean="0">
                <a:latin typeface="Arial" panose="020B0604020202020204" pitchFamily="34" charset="0"/>
                <a:ea typeface="微软雅黑" pitchFamily="34" charset="-122"/>
                <a:cs typeface="Arial" panose="020B0604020202020204" pitchFamily="34" charset="0"/>
              </a:rPr>
              <a:t>evaluation</a:t>
            </a:r>
          </a:p>
          <a:p>
            <a:pPr marL="238125" lvl="1" indent="-238125">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The </a:t>
            </a:r>
            <a:r>
              <a:rPr lang="en-US" altLang="zh-CN" b="1" dirty="0">
                <a:latin typeface="Arial" panose="020B0604020202020204" pitchFamily="34" charset="0"/>
                <a:ea typeface="微软雅黑" pitchFamily="34" charset="-122"/>
                <a:cs typeface="Arial" panose="020B0604020202020204" pitchFamily="34" charset="0"/>
              </a:rPr>
              <a:t>environmental status reporting </a:t>
            </a:r>
            <a:r>
              <a:rPr lang="en-US" altLang="zh-CN" b="1" dirty="0" smtClean="0">
                <a:latin typeface="Arial" panose="020B0604020202020204" pitchFamily="34" charset="0"/>
                <a:ea typeface="微软雅黑" pitchFamily="34" charset="-122"/>
                <a:cs typeface="Arial" panose="020B0604020202020204" pitchFamily="34" charset="0"/>
              </a:rPr>
              <a:t>system  </a:t>
            </a:r>
          </a:p>
          <a:p>
            <a:pPr marL="238125" lvl="1" indent="-238125">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Accountability systems </a:t>
            </a:r>
          </a:p>
          <a:p>
            <a:pPr marL="238125" lvl="1" indent="-238125">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Environmental </a:t>
            </a:r>
            <a:r>
              <a:rPr lang="en-US" altLang="zh-CN" b="1" dirty="0">
                <a:latin typeface="Arial" panose="020B0604020202020204" pitchFamily="34" charset="0"/>
                <a:ea typeface="微软雅黑" pitchFamily="34" charset="-122"/>
                <a:cs typeface="Arial" panose="020B0604020202020204" pitchFamily="34" charset="0"/>
              </a:rPr>
              <a:t>information disclosure </a:t>
            </a:r>
            <a:r>
              <a:rPr lang="en-US" altLang="zh-CN" b="1" dirty="0" smtClean="0">
                <a:latin typeface="Arial" panose="020B0604020202020204" pitchFamily="34" charset="0"/>
                <a:ea typeface="微软雅黑" pitchFamily="34" charset="-122"/>
                <a:cs typeface="Arial" panose="020B0604020202020204" pitchFamily="34" charset="0"/>
              </a:rPr>
              <a:t>systems</a:t>
            </a:r>
          </a:p>
          <a:p>
            <a:pPr marL="238125" lvl="1" indent="-238125">
              <a:lnSpc>
                <a:spcPct val="140000"/>
              </a:lnSpc>
              <a:buFont typeface="Arial" panose="020B0604020202020204" pitchFamily="34" charset="0"/>
              <a:buChar char="•"/>
            </a:pPr>
            <a:r>
              <a:rPr lang="en-US" altLang="zh-CN" b="1" dirty="0" smtClean="0">
                <a:latin typeface="Arial" panose="020B0604020202020204" pitchFamily="34" charset="0"/>
                <a:ea typeface="微软雅黑" pitchFamily="34" charset="-122"/>
                <a:cs typeface="Arial" panose="020B0604020202020204" pitchFamily="34" charset="0"/>
              </a:rPr>
              <a:t>Public </a:t>
            </a:r>
            <a:r>
              <a:rPr lang="en-US" altLang="zh-CN" b="1" dirty="0">
                <a:latin typeface="Arial" panose="020B0604020202020204" pitchFamily="34" charset="0"/>
                <a:ea typeface="微软雅黑" pitchFamily="34" charset="-122"/>
                <a:cs typeface="Arial" panose="020B0604020202020204" pitchFamily="34" charset="0"/>
              </a:rPr>
              <a:t>consultation </a:t>
            </a:r>
            <a:r>
              <a:rPr lang="en-US" altLang="zh-CN" b="1" dirty="0" smtClean="0">
                <a:latin typeface="Arial" panose="020B0604020202020204" pitchFamily="34" charset="0"/>
                <a:ea typeface="微软雅黑" pitchFamily="34" charset="-122"/>
                <a:cs typeface="Arial" panose="020B0604020202020204" pitchFamily="34" charset="0"/>
              </a:rPr>
              <a:t>systems </a:t>
            </a:r>
            <a:endParaRPr lang="zh-CN" altLang="en-US" b="1" dirty="0">
              <a:latin typeface="Arial" panose="020B0604020202020204" pitchFamily="34" charset="0"/>
              <a:cs typeface="Arial" panose="020B0604020202020204" pitchFamily="34" charset="0"/>
            </a:endParaRPr>
          </a:p>
        </p:txBody>
      </p:sp>
      <p:sp>
        <p:nvSpPr>
          <p:cNvPr id="6" name="矩形 5"/>
          <p:cNvSpPr/>
          <p:nvPr/>
        </p:nvSpPr>
        <p:spPr>
          <a:xfrm flipV="1">
            <a:off x="4419603" y="1681719"/>
            <a:ext cx="4728632" cy="52919"/>
          </a:xfrm>
          <a:prstGeom prst="rect">
            <a:avLst/>
          </a:prstGeom>
          <a:ln/>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a:defRPr/>
            </a:pPr>
            <a:endParaRPr lang="zh-CN" altLang="en-US">
              <a:solidFill>
                <a:srgbClr val="00B0F0"/>
              </a:solidFill>
            </a:endParaRPr>
          </a:p>
        </p:txBody>
      </p:sp>
      <p:sp>
        <p:nvSpPr>
          <p:cNvPr id="7" name="矩形 6"/>
          <p:cNvSpPr/>
          <p:nvPr/>
        </p:nvSpPr>
        <p:spPr>
          <a:xfrm>
            <a:off x="6372200" y="1403879"/>
            <a:ext cx="2217579" cy="512953"/>
          </a:xfrm>
          <a:prstGeom prst="rect">
            <a:avLst/>
          </a:prstGeom>
          <a:solidFill>
            <a:schemeClr val="bg1"/>
          </a:solidFill>
        </p:spPr>
        <p:txBody>
          <a:bodyPr wrap="none" lIns="81272" tIns="40636" rIns="81272" bIns="40636">
            <a:spAutoFit/>
          </a:bodyPr>
          <a:lstStyle/>
          <a:p>
            <a:pPr>
              <a:spcBef>
                <a:spcPct val="50000"/>
              </a:spcBef>
              <a:defRPr/>
            </a:pPr>
            <a:r>
              <a:rPr lang="en-US" altLang="zh-CN" sz="2800" b="1" dirty="0">
                <a:solidFill>
                  <a:schemeClr val="tx1">
                    <a:lumMod val="50000"/>
                    <a:lumOff val="50000"/>
                  </a:schemeClr>
                </a:solidFill>
                <a:latin typeface="Bauhaus 93" panose="04030905020B02020C02" pitchFamily="82" charset="0"/>
                <a:ea typeface="微软雅黑" pitchFamily="34" charset="-122"/>
              </a:rPr>
              <a:t>coordination</a:t>
            </a:r>
            <a:endParaRPr lang="zh-CN" altLang="en-US" sz="3600" b="1" dirty="0">
              <a:solidFill>
                <a:schemeClr val="tx1">
                  <a:lumMod val="50000"/>
                  <a:lumOff val="50000"/>
                </a:schemeClr>
              </a:solidFill>
              <a:latin typeface="Bauhaus 93" panose="04030905020B02020C02" pitchFamily="82" charset="0"/>
              <a:ea typeface="微软雅黑" pitchFamily="34" charset="-122"/>
            </a:endParaRPr>
          </a:p>
        </p:txBody>
      </p:sp>
    </p:spTree>
    <p:extLst>
      <p:ext uri="{BB962C8B-B14F-4D97-AF65-F5344CB8AC3E}">
        <p14:creationId xmlns:p14="http://schemas.microsoft.com/office/powerpoint/2010/main" val="380782943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2850" y="188640"/>
            <a:ext cx="8568928" cy="542774"/>
          </a:xfrm>
        </p:spPr>
        <p:txBody>
          <a:bodyPr rtlCol="0">
            <a:noAutofit/>
          </a:bodyPr>
          <a:lstStyle/>
          <a:p>
            <a:pPr algn="l">
              <a:defRPr/>
            </a:pPr>
            <a:r>
              <a:rPr lang="zh-CN" altLang="en-US" sz="2800" b="1" dirty="0" smtClean="0">
                <a:solidFill>
                  <a:srgbClr val="FF0000"/>
                </a:solidFill>
                <a:latin typeface="Calibri" panose="020F0502020204030204" pitchFamily="34" charset="0"/>
                <a:ea typeface="黑体" panose="02010609060101010101" pitchFamily="49" charset="-122"/>
              </a:rPr>
              <a:t>建议</a:t>
            </a:r>
            <a:r>
              <a:rPr lang="en-US" altLang="zh-CN" sz="2800" b="1" dirty="0" smtClean="0">
                <a:solidFill>
                  <a:srgbClr val="FF0000"/>
                </a:solidFill>
                <a:latin typeface="Calibri" panose="020F0502020204030204" pitchFamily="34" charset="0"/>
                <a:ea typeface="黑体" panose="02010609060101010101" pitchFamily="49" charset="-122"/>
              </a:rPr>
              <a:t>5</a:t>
            </a:r>
            <a:r>
              <a:rPr lang="zh-CN" altLang="en-US" sz="2800" b="1" dirty="0" smtClean="0">
                <a:solidFill>
                  <a:srgbClr val="FF0000"/>
                </a:solidFill>
                <a:latin typeface="Calibri" panose="020F0502020204030204" pitchFamily="34" charset="0"/>
                <a:ea typeface="黑体" panose="02010609060101010101" pitchFamily="49" charset="-122"/>
              </a:rPr>
              <a:t>：</a:t>
            </a:r>
            <a:r>
              <a:rPr lang="zh-CN" altLang="zh-CN" sz="2800" b="1" dirty="0">
                <a:solidFill>
                  <a:srgbClr val="FF0000"/>
                </a:solidFill>
                <a:latin typeface="Calibri" panose="020F0502020204030204" pitchFamily="34" charset="0"/>
                <a:ea typeface="黑体" panose="02010609060101010101" pitchFamily="49" charset="-122"/>
              </a:rPr>
              <a:t>启动政府环境审计试点，积累经验，分步</a:t>
            </a:r>
            <a:r>
              <a:rPr lang="zh-CN" altLang="zh-CN" sz="2800" b="1" dirty="0" smtClean="0">
                <a:solidFill>
                  <a:srgbClr val="FF0000"/>
                </a:solidFill>
                <a:latin typeface="Calibri" panose="020F0502020204030204" pitchFamily="34" charset="0"/>
                <a:ea typeface="黑体" panose="02010609060101010101" pitchFamily="49" charset="-122"/>
              </a:rPr>
              <a:t>推进</a:t>
            </a:r>
            <a:r>
              <a:rPr lang="en-US" altLang="zh-CN" sz="2800" b="1" dirty="0" smtClean="0">
                <a:solidFill>
                  <a:srgbClr val="FF0000"/>
                </a:solidFill>
                <a:latin typeface="Calibri" panose="020F0502020204030204" pitchFamily="34" charset="0"/>
                <a:ea typeface="黑体" panose="02010609060101010101" pitchFamily="49" charset="-122"/>
              </a:rPr>
              <a:t/>
            </a:r>
            <a:br>
              <a:rPr lang="en-US" altLang="zh-CN" sz="2800" b="1" dirty="0" smtClean="0">
                <a:solidFill>
                  <a:srgbClr val="FF0000"/>
                </a:solidFill>
                <a:latin typeface="Calibri" panose="020F0502020204030204" pitchFamily="34" charset="0"/>
                <a:ea typeface="黑体" panose="02010609060101010101" pitchFamily="49" charset="-122"/>
              </a:rPr>
            </a:br>
            <a:r>
              <a:rPr lang="en-US" altLang="zh-CN" sz="2600" b="1" dirty="0" smtClean="0">
                <a:solidFill>
                  <a:srgbClr val="FF0000"/>
                </a:solidFill>
                <a:latin typeface="Calibri" panose="020F0502020204030204" pitchFamily="34" charset="0"/>
                <a:ea typeface="黑体" panose="02010609060101010101" pitchFamily="49" charset="-122"/>
              </a:rPr>
              <a:t>Recommendation 5: </a:t>
            </a:r>
            <a:r>
              <a:rPr lang="en-US" altLang="zh-CN" sz="2600" b="1" dirty="0">
                <a:solidFill>
                  <a:srgbClr val="FF0000"/>
                </a:solidFill>
                <a:latin typeface="Calibri" panose="020F0502020204030204" pitchFamily="34" charset="0"/>
                <a:ea typeface="黑体" panose="02010609060101010101" pitchFamily="49" charset="-122"/>
              </a:rPr>
              <a:t>Initiate a series of pilot audits to gain experience with strengthened audit systems and gradually promote government environmental audit</a:t>
            </a:r>
            <a:br>
              <a:rPr lang="en-US" altLang="zh-CN" sz="2600" b="1" dirty="0">
                <a:solidFill>
                  <a:srgbClr val="FF0000"/>
                </a:solidFill>
                <a:latin typeface="Calibri" panose="020F0502020204030204" pitchFamily="34" charset="0"/>
                <a:ea typeface="黑体" panose="02010609060101010101" pitchFamily="49" charset="-122"/>
              </a:rPr>
            </a:br>
            <a:r>
              <a:rPr lang="zh-CN" altLang="zh-CN" sz="2400" dirty="0">
                <a:solidFill>
                  <a:srgbClr val="FF0000"/>
                </a:solidFill>
              </a:rPr>
              <a:t/>
            </a:r>
            <a:br>
              <a:rPr lang="zh-CN" altLang="zh-CN" sz="2400" dirty="0">
                <a:solidFill>
                  <a:srgbClr val="FF0000"/>
                </a:solidFill>
              </a:rPr>
            </a:br>
            <a:endParaRPr lang="zh-CN" altLang="en-US" sz="2400" dirty="0">
              <a:solidFill>
                <a:srgbClr val="FF0000"/>
              </a:solidFill>
            </a:endParaRPr>
          </a:p>
        </p:txBody>
      </p:sp>
      <p:sp>
        <p:nvSpPr>
          <p:cNvPr id="42" name="矩形 41"/>
          <p:cNvSpPr/>
          <p:nvPr/>
        </p:nvSpPr>
        <p:spPr>
          <a:xfrm flipV="1">
            <a:off x="342699" y="2060848"/>
            <a:ext cx="8519079" cy="43845"/>
          </a:xfrm>
          <a:prstGeom prst="rect">
            <a:avLst/>
          </a:prstGeom>
          <a:ln/>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a:defRPr/>
            </a:pPr>
            <a:endParaRPr lang="zh-CN" altLang="en-US" b="1"/>
          </a:p>
        </p:txBody>
      </p:sp>
      <p:sp>
        <p:nvSpPr>
          <p:cNvPr id="4109" name="TextBox 42"/>
          <p:cNvSpPr txBox="1">
            <a:spLocks noChangeArrowheads="1"/>
          </p:cNvSpPr>
          <p:nvPr/>
        </p:nvSpPr>
        <p:spPr bwMode="auto">
          <a:xfrm>
            <a:off x="543935" y="1873865"/>
            <a:ext cx="1675440" cy="461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sz="2000">
                <a:solidFill>
                  <a:schemeClr val="tx1"/>
                </a:solidFill>
                <a:latin typeface="Calibri" pitchFamily="34" charset="0"/>
                <a:ea typeface="宋体" charset="-122"/>
              </a:defRPr>
            </a:lvl1pPr>
            <a:lvl2pPr marL="742950" indent="-285750" eaLnBrk="0" hangingPunct="0">
              <a:defRPr sz="2000">
                <a:solidFill>
                  <a:schemeClr val="tx1"/>
                </a:solidFill>
                <a:latin typeface="Calibri" pitchFamily="34" charset="0"/>
                <a:ea typeface="宋体" charset="-122"/>
              </a:defRPr>
            </a:lvl2pPr>
            <a:lvl3pPr marL="1143000" indent="-228600" eaLnBrk="0" hangingPunct="0">
              <a:defRPr sz="2000">
                <a:solidFill>
                  <a:schemeClr val="tx1"/>
                </a:solidFill>
                <a:latin typeface="Calibri" pitchFamily="34" charset="0"/>
                <a:ea typeface="宋体" charset="-122"/>
              </a:defRPr>
            </a:lvl3pPr>
            <a:lvl4pPr marL="1600200" indent="-228600" eaLnBrk="0" hangingPunct="0">
              <a:defRPr sz="2000">
                <a:solidFill>
                  <a:schemeClr val="tx1"/>
                </a:solidFill>
                <a:latin typeface="Calibri" pitchFamily="34" charset="0"/>
                <a:ea typeface="宋体" charset="-122"/>
              </a:defRPr>
            </a:lvl4pPr>
            <a:lvl5pPr eaLnBrk="0" hangingPunct="0">
              <a:defRPr sz="2000">
                <a:solidFill>
                  <a:schemeClr val="tx1"/>
                </a:solidFill>
                <a:latin typeface="Calibri" pitchFamily="34" charset="0"/>
                <a:ea typeface="宋体" charset="-122"/>
              </a:defRPr>
            </a:lvl5pPr>
            <a:lvl6pPr marL="2514600" indent="-228600" defTabSz="1028700" eaLnBrk="0" fontAlgn="base" hangingPunct="0">
              <a:spcBef>
                <a:spcPct val="0"/>
              </a:spcBef>
              <a:spcAft>
                <a:spcPct val="0"/>
              </a:spcAft>
              <a:defRPr sz="2000">
                <a:solidFill>
                  <a:schemeClr val="tx1"/>
                </a:solidFill>
                <a:latin typeface="Calibri" pitchFamily="34" charset="0"/>
                <a:ea typeface="宋体" charset="-122"/>
              </a:defRPr>
            </a:lvl6pPr>
            <a:lvl7pPr marL="2971800" indent="-228600" defTabSz="1028700" eaLnBrk="0" fontAlgn="base" hangingPunct="0">
              <a:spcBef>
                <a:spcPct val="0"/>
              </a:spcBef>
              <a:spcAft>
                <a:spcPct val="0"/>
              </a:spcAft>
              <a:defRPr sz="2000">
                <a:solidFill>
                  <a:schemeClr val="tx1"/>
                </a:solidFill>
                <a:latin typeface="Calibri" pitchFamily="34" charset="0"/>
                <a:ea typeface="宋体" charset="-122"/>
              </a:defRPr>
            </a:lvl7pPr>
            <a:lvl8pPr marL="3429000" indent="-228600" defTabSz="1028700" eaLnBrk="0" fontAlgn="base" hangingPunct="0">
              <a:spcBef>
                <a:spcPct val="0"/>
              </a:spcBef>
              <a:spcAft>
                <a:spcPct val="0"/>
              </a:spcAft>
              <a:defRPr sz="2000">
                <a:solidFill>
                  <a:schemeClr val="tx1"/>
                </a:solidFill>
                <a:latin typeface="Calibri" pitchFamily="34" charset="0"/>
                <a:ea typeface="宋体" charset="-122"/>
              </a:defRPr>
            </a:lvl8pPr>
            <a:lvl9pPr marL="3886200" indent="-228600" defTabSz="1028700" eaLnBrk="0" fontAlgn="base" hangingPunct="0">
              <a:spcBef>
                <a:spcPct val="0"/>
              </a:spcBef>
              <a:spcAft>
                <a:spcPct val="0"/>
              </a:spcAft>
              <a:defRPr sz="2000">
                <a:solidFill>
                  <a:schemeClr val="tx1"/>
                </a:solidFill>
                <a:latin typeface="Calibri" pitchFamily="34" charset="0"/>
                <a:ea typeface="宋体" charset="-122"/>
              </a:defRPr>
            </a:lvl9pPr>
          </a:lstStyle>
          <a:p>
            <a:pPr eaLnBrk="1" hangingPunct="1"/>
            <a:r>
              <a:rPr lang="en-US" altLang="zh-CN" sz="2400" dirty="0">
                <a:solidFill>
                  <a:schemeClr val="accent1">
                    <a:lumMod val="75000"/>
                  </a:schemeClr>
                </a:solidFill>
                <a:latin typeface="Impact" pitchFamily="34" charset="0"/>
              </a:rPr>
              <a:t>pilot audits </a:t>
            </a:r>
          </a:p>
        </p:txBody>
      </p:sp>
      <p:grpSp>
        <p:nvGrpSpPr>
          <p:cNvPr id="3" name="组合 2"/>
          <p:cNvGrpSpPr/>
          <p:nvPr/>
        </p:nvGrpSpPr>
        <p:grpSpPr>
          <a:xfrm>
            <a:off x="501302" y="2721080"/>
            <a:ext cx="8031137" cy="923945"/>
            <a:chOff x="501302" y="2721080"/>
            <a:chExt cx="8031137" cy="923945"/>
          </a:xfrm>
        </p:grpSpPr>
        <p:sp>
          <p:nvSpPr>
            <p:cNvPr id="4" name="L 形 3"/>
            <p:cNvSpPr/>
            <p:nvPr/>
          </p:nvSpPr>
          <p:spPr>
            <a:xfrm rot="5400000">
              <a:off x="804020" y="2430477"/>
              <a:ext cx="911830" cy="1517265"/>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L 形 6"/>
            <p:cNvSpPr/>
            <p:nvPr/>
          </p:nvSpPr>
          <p:spPr>
            <a:xfrm rot="5400000">
              <a:off x="3002509" y="2430476"/>
              <a:ext cx="911830" cy="1517265"/>
            </a:xfrm>
            <a:prstGeom prst="corner">
              <a:avLst>
                <a:gd name="adj1" fmla="val 16120"/>
                <a:gd name="adj2" fmla="val 1611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L 形 12"/>
            <p:cNvSpPr/>
            <p:nvPr/>
          </p:nvSpPr>
          <p:spPr>
            <a:xfrm rot="5400000">
              <a:off x="5162750" y="2418362"/>
              <a:ext cx="911830" cy="1517265"/>
            </a:xfrm>
            <a:prstGeom prst="corner">
              <a:avLst>
                <a:gd name="adj1" fmla="val 16120"/>
                <a:gd name="adj2" fmla="val 16110"/>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L 形 15"/>
            <p:cNvSpPr/>
            <p:nvPr/>
          </p:nvSpPr>
          <p:spPr>
            <a:xfrm rot="5400000">
              <a:off x="7317892" y="2430476"/>
              <a:ext cx="911830" cy="1517265"/>
            </a:xfrm>
            <a:prstGeom prst="corner">
              <a:avLst>
                <a:gd name="adj1" fmla="val 16120"/>
                <a:gd name="adj2" fmla="val 1611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sp>
        <p:nvSpPr>
          <p:cNvPr id="39" name="Text Box 7"/>
          <p:cNvSpPr txBox="1">
            <a:spLocks noChangeArrowheads="1"/>
          </p:cNvSpPr>
          <p:nvPr/>
        </p:nvSpPr>
        <p:spPr bwMode="auto">
          <a:xfrm>
            <a:off x="543935" y="3052677"/>
            <a:ext cx="1786615" cy="2754398"/>
          </a:xfrm>
          <a:prstGeom prst="rect">
            <a:avLst/>
          </a:prstGeom>
          <a:solidFill>
            <a:schemeClr val="bg2">
              <a:lumMod val="90000"/>
            </a:schemeClr>
          </a:solidFill>
          <a:ln>
            <a:noFill/>
          </a:ln>
          <a:extLst/>
        </p:spPr>
        <p:txBody>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cs typeface="Times New Roman" pitchFamily="18" charset="0"/>
              </a:rPr>
              <a:t>在</a:t>
            </a:r>
            <a:r>
              <a:rPr lang="zh-CN" altLang="en-US" b="1" dirty="0">
                <a:latin typeface="微软雅黑" panose="020B0503020204020204" pitchFamily="34" charset="-122"/>
                <a:ea typeface="微软雅黑" panose="020B0503020204020204" pitchFamily="34" charset="-122"/>
                <a:cs typeface="Times New Roman" pitchFamily="18" charset="0"/>
              </a:rPr>
              <a:t>省、市、县不同层次开展领导干部离任环境审计</a:t>
            </a:r>
            <a:r>
              <a:rPr lang="zh-CN" altLang="en-US" b="1" dirty="0" smtClean="0">
                <a:latin typeface="微软雅黑" panose="020B0503020204020204" pitchFamily="34" charset="-122"/>
                <a:ea typeface="微软雅黑" panose="020B0503020204020204" pitchFamily="34" charset="-122"/>
                <a:cs typeface="Times New Roman" pitchFamily="18" charset="0"/>
              </a:rPr>
              <a:t>试点</a:t>
            </a:r>
            <a:endParaRPr lang="en-US" altLang="zh-CN" b="1" dirty="0" smtClean="0">
              <a:latin typeface="微软雅黑" panose="020B0503020204020204" pitchFamily="34" charset="-122"/>
              <a:ea typeface="微软雅黑" panose="020B0503020204020204" pitchFamily="34" charset="-122"/>
              <a:cs typeface="Times New Roman" pitchFamily="18" charset="0"/>
            </a:endParaRPr>
          </a:p>
          <a:p>
            <a:pPr lvl="0">
              <a:defRPr/>
            </a:pPr>
            <a:r>
              <a:rPr lang="en-GB" altLang="zh-CN" sz="1600" dirty="0" smtClean="0">
                <a:latin typeface="Arial" panose="020B0604020202020204" pitchFamily="34" charset="0"/>
                <a:cs typeface="Arial" panose="020B0604020202020204" pitchFamily="34" charset="0"/>
              </a:rPr>
              <a:t>Implement </a:t>
            </a:r>
            <a:r>
              <a:rPr lang="en-GB" altLang="zh-CN" sz="1600" dirty="0">
                <a:latin typeface="Arial" panose="020B0604020202020204" pitchFamily="34" charset="0"/>
                <a:cs typeface="Arial" panose="020B0604020202020204" pitchFamily="34" charset="0"/>
              </a:rPr>
              <a:t>pilot </a:t>
            </a:r>
            <a:r>
              <a:rPr lang="en-GB" altLang="zh-CN" sz="1600" dirty="0" smtClean="0">
                <a:latin typeface="Arial" panose="020B0604020202020204" pitchFamily="34" charset="0"/>
                <a:cs typeface="Arial" panose="020B0604020202020204" pitchFamily="34" charset="0"/>
              </a:rPr>
              <a:t>at </a:t>
            </a:r>
            <a:r>
              <a:rPr lang="en-GB" altLang="zh-CN" sz="1600" dirty="0">
                <a:latin typeface="Arial" panose="020B0604020202020204" pitchFamily="34" charset="0"/>
                <a:cs typeface="Arial" panose="020B0604020202020204" pitchFamily="34" charset="0"/>
              </a:rPr>
              <a:t>levels of province, municipality and county </a:t>
            </a:r>
            <a:r>
              <a:rPr lang="en-GB" altLang="zh-CN" sz="1600" dirty="0" smtClean="0">
                <a:latin typeface="Arial" panose="020B0604020202020204" pitchFamily="34" charset="0"/>
                <a:cs typeface="Arial" panose="020B0604020202020204" pitchFamily="34" charset="0"/>
              </a:rPr>
              <a:t>governments.</a:t>
            </a:r>
            <a:endParaRPr lang="zh-CN" altLang="zh-CN" sz="1600" dirty="0" smtClean="0">
              <a:latin typeface="Arial" panose="020B0604020202020204" pitchFamily="34" charset="0"/>
              <a:cs typeface="Arial" panose="020B0604020202020204" pitchFamily="34" charset="0"/>
            </a:endParaRPr>
          </a:p>
          <a:p>
            <a:pPr fontAlgn="auto">
              <a:spcBef>
                <a:spcPts val="0"/>
              </a:spcBef>
              <a:spcAft>
                <a:spcPts val="0"/>
              </a:spcAft>
              <a:defRPr/>
            </a:pPr>
            <a:endParaRPr lang="zh-CN" b="1" dirty="0">
              <a:latin typeface="微软雅黑" panose="020B0503020204020204" pitchFamily="34" charset="-122"/>
              <a:ea typeface="微软雅黑" panose="020B0503020204020204" pitchFamily="34" charset="-122"/>
              <a:cs typeface="Times New Roman" pitchFamily="18" charset="0"/>
            </a:endParaRPr>
          </a:p>
        </p:txBody>
      </p:sp>
      <p:sp>
        <p:nvSpPr>
          <p:cNvPr id="40" name="Text Box 8"/>
          <p:cNvSpPr txBox="1">
            <a:spLocks noChangeArrowheads="1"/>
          </p:cNvSpPr>
          <p:nvPr/>
        </p:nvSpPr>
        <p:spPr bwMode="auto">
          <a:xfrm>
            <a:off x="2748264" y="3071642"/>
            <a:ext cx="1853973" cy="2740110"/>
          </a:xfrm>
          <a:prstGeom prst="rect">
            <a:avLst/>
          </a:prstGeom>
          <a:solidFill>
            <a:schemeClr val="accent4">
              <a:lumMod val="60000"/>
              <a:lumOff val="40000"/>
            </a:schemeClr>
          </a:solidFill>
          <a:ln>
            <a:noFill/>
          </a:ln>
          <a:extLst/>
        </p:spPr>
        <p:txBody>
          <a:bodyPr/>
          <a:lstStyle/>
          <a:p>
            <a:pPr algn="just"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开展</a:t>
            </a:r>
            <a:r>
              <a:rPr lang="zh-CN" altLang="en-US" b="1" dirty="0">
                <a:latin typeface="微软雅黑" panose="020B0503020204020204" pitchFamily="34" charset="-122"/>
                <a:ea typeface="微软雅黑" panose="020B0503020204020204" pitchFamily="34" charset="-122"/>
              </a:rPr>
              <a:t>专项性环境审计</a:t>
            </a:r>
            <a:r>
              <a:rPr lang="zh-CN" altLang="en-US" b="1" dirty="0" smtClean="0">
                <a:latin typeface="微软雅黑" panose="020B0503020204020204" pitchFamily="34" charset="-122"/>
                <a:ea typeface="微软雅黑" panose="020B0503020204020204" pitchFamily="34" charset="-122"/>
              </a:rPr>
              <a:t>试点</a:t>
            </a:r>
            <a:endParaRPr lang="en-US" altLang="zh-CN" b="1"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GB" altLang="zh-CN" sz="1600" dirty="0" smtClean="0">
                <a:latin typeface="Arial" panose="020B0604020202020204" pitchFamily="34" charset="0"/>
                <a:cs typeface="Arial" panose="020B0604020202020204" pitchFamily="34" charset="0"/>
              </a:rPr>
              <a:t>Conduct special </a:t>
            </a:r>
            <a:r>
              <a:rPr lang="en-GB" altLang="zh-CN" sz="1600" dirty="0">
                <a:latin typeface="Arial" panose="020B0604020202020204" pitchFamily="34" charset="0"/>
                <a:cs typeface="Arial" panose="020B0604020202020204" pitchFamily="34" charset="0"/>
              </a:rPr>
              <a:t>environmental audit pilots for key environmental protection </a:t>
            </a:r>
            <a:r>
              <a:rPr lang="en-GB" altLang="zh-CN" sz="1600" dirty="0" smtClean="0">
                <a:latin typeface="Arial" panose="020B0604020202020204" pitchFamily="34" charset="0"/>
                <a:cs typeface="Arial" panose="020B0604020202020204" pitchFamily="34" charset="0"/>
              </a:rPr>
              <a:t>tasks. </a:t>
            </a:r>
          </a:p>
          <a:p>
            <a:pPr marL="285750" indent="-285750" algn="just" fontAlgn="auto">
              <a:spcBef>
                <a:spcPts val="0"/>
              </a:spcBef>
              <a:spcAft>
                <a:spcPts val="0"/>
              </a:spcAft>
              <a:buFont typeface="Arial" panose="020B0604020202020204" pitchFamily="34" charset="0"/>
              <a:buChar char="•"/>
              <a:defRPr/>
            </a:pPr>
            <a:r>
              <a:rPr lang="zh-CN" altLang="en-US" sz="1600" b="1" dirty="0" smtClean="0">
                <a:latin typeface="Arial" panose="020B0604020202020204" pitchFamily="34" charset="0"/>
                <a:ea typeface="微软雅黑" panose="020B0503020204020204" pitchFamily="34" charset="-122"/>
                <a:cs typeface="Arial" panose="020B0604020202020204" pitchFamily="34" charset="0"/>
              </a:rPr>
              <a:t>水     </a:t>
            </a:r>
            <a:r>
              <a:rPr lang="en-GB" altLang="zh-CN" sz="1600" dirty="0" smtClean="0"/>
              <a:t>water </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285750" indent="-285750" algn="just" fontAlgn="auto">
              <a:spcBef>
                <a:spcPts val="0"/>
              </a:spcBef>
              <a:spcAft>
                <a:spcPts val="0"/>
              </a:spcAft>
              <a:buFont typeface="Arial" panose="020B0604020202020204" pitchFamily="34" charset="0"/>
              <a:buChar char="•"/>
              <a:defRPr/>
            </a:pPr>
            <a:r>
              <a:rPr lang="zh-CN" altLang="en-US" sz="1600" b="1" dirty="0" smtClean="0">
                <a:latin typeface="Arial" panose="020B0604020202020204" pitchFamily="34" charset="0"/>
                <a:ea typeface="微软雅黑" panose="020B0503020204020204" pitchFamily="34" charset="-122"/>
                <a:cs typeface="Arial" panose="020B0604020202020204" pitchFamily="34" charset="0"/>
              </a:rPr>
              <a:t>大气  </a:t>
            </a:r>
            <a:r>
              <a:rPr lang="en-GB" altLang="zh-CN" sz="1600" dirty="0" smtClean="0"/>
              <a:t>air</a:t>
            </a:r>
            <a:endParaRPr lang="en-US" altLang="zh-CN" sz="1600" b="1" dirty="0" smtClean="0">
              <a:latin typeface="Arial" panose="020B0604020202020204" pitchFamily="34" charset="0"/>
              <a:ea typeface="微软雅黑" panose="020B0503020204020204" pitchFamily="34" charset="-122"/>
              <a:cs typeface="Arial" panose="020B0604020202020204" pitchFamily="34" charset="0"/>
            </a:endParaRPr>
          </a:p>
          <a:p>
            <a:pPr marL="285750" indent="-285750" algn="just" fontAlgn="auto">
              <a:spcBef>
                <a:spcPts val="0"/>
              </a:spcBef>
              <a:spcAft>
                <a:spcPts val="0"/>
              </a:spcAft>
              <a:buFont typeface="Arial" panose="020B0604020202020204" pitchFamily="34" charset="0"/>
              <a:buChar char="•"/>
              <a:defRPr/>
            </a:pPr>
            <a:r>
              <a:rPr lang="zh-CN" altLang="en-US" sz="1600" b="1" dirty="0" smtClean="0">
                <a:latin typeface="Arial" panose="020B0604020202020204" pitchFamily="34" charset="0"/>
                <a:ea typeface="微软雅黑" panose="020B0503020204020204" pitchFamily="34" charset="-122"/>
                <a:cs typeface="Arial" panose="020B0604020202020204" pitchFamily="34" charset="0"/>
              </a:rPr>
              <a:t>土壤  </a:t>
            </a:r>
            <a:r>
              <a:rPr lang="en-GB" altLang="zh-CN" sz="1600" dirty="0" smtClean="0"/>
              <a:t>soil </a:t>
            </a:r>
            <a:endParaRPr lang="en-US" altLang="zh-CN"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43" name="Text Box 9"/>
          <p:cNvSpPr txBox="1">
            <a:spLocks noChangeArrowheads="1"/>
          </p:cNvSpPr>
          <p:nvPr/>
        </p:nvSpPr>
        <p:spPr bwMode="auto">
          <a:xfrm>
            <a:off x="5004048" y="3052678"/>
            <a:ext cx="1800200" cy="2759075"/>
          </a:xfrm>
          <a:prstGeom prst="rect">
            <a:avLst/>
          </a:prstGeom>
          <a:solidFill>
            <a:schemeClr val="accent3">
              <a:lumMod val="60000"/>
              <a:lumOff val="40000"/>
            </a:schemeClr>
          </a:solidFill>
          <a:ln>
            <a:noFill/>
          </a:ln>
          <a:extLst/>
        </p:spPr>
        <p:txBody>
          <a:bodyPr/>
          <a:lstStyle/>
          <a:p>
            <a:pPr algn="just"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制定加强</a:t>
            </a:r>
            <a:r>
              <a:rPr lang="zh-CN" altLang="en-US" b="1" dirty="0">
                <a:latin typeface="微软雅黑" panose="020B0503020204020204" pitchFamily="34" charset="-122"/>
                <a:ea typeface="微软雅黑" panose="020B0503020204020204" pitchFamily="34" charset="-122"/>
              </a:rPr>
              <a:t>政府环境审计制度进一步推动的指导意见或</a:t>
            </a:r>
            <a:r>
              <a:rPr lang="zh-CN" altLang="en-US" b="1" dirty="0" smtClean="0">
                <a:latin typeface="微软雅黑" panose="020B0503020204020204" pitchFamily="34" charset="-122"/>
                <a:ea typeface="微软雅黑" panose="020B0503020204020204" pitchFamily="34" charset="-122"/>
              </a:rPr>
              <a:t>议程</a:t>
            </a:r>
            <a:endParaRPr lang="en-US" altLang="zh-CN" b="1" dirty="0" smtClean="0">
              <a:latin typeface="微软雅黑" panose="020B0503020204020204" pitchFamily="34" charset="-122"/>
              <a:ea typeface="微软雅黑" panose="020B0503020204020204" pitchFamily="34" charset="-122"/>
            </a:endParaRPr>
          </a:p>
          <a:p>
            <a:pPr fontAlgn="auto">
              <a:spcBef>
                <a:spcPts val="0"/>
              </a:spcBef>
              <a:spcAft>
                <a:spcPts val="0"/>
              </a:spcAft>
              <a:defRPr/>
            </a:pPr>
            <a:r>
              <a:rPr lang="en-GB" altLang="zh-CN" sz="1600" dirty="0">
                <a:latin typeface="Arial" panose="020B0604020202020204" pitchFamily="34" charset="0"/>
                <a:cs typeface="Arial" panose="020B0604020202020204" pitchFamily="34" charset="0"/>
              </a:rPr>
              <a:t>Develop an agenda of issues related to strengthening of government audit </a:t>
            </a:r>
            <a:r>
              <a:rPr lang="en-GB" altLang="zh-CN" sz="1600" dirty="0" smtClean="0">
                <a:latin typeface="Arial" panose="020B0604020202020204" pitchFamily="34" charset="0"/>
                <a:cs typeface="Arial" panose="020B0604020202020204" pitchFamily="34" charset="0"/>
              </a:rPr>
              <a:t>systems. </a:t>
            </a:r>
            <a:endParaRPr lang="en-US" altLang="zh-CN" sz="1600" b="1" dirty="0">
              <a:latin typeface="Arial" panose="020B0604020202020204" pitchFamily="34" charset="0"/>
              <a:ea typeface="微软雅黑" panose="020B0503020204020204" pitchFamily="34" charset="-122"/>
              <a:cs typeface="Arial" panose="020B0604020202020204" pitchFamily="34" charset="0"/>
            </a:endParaRPr>
          </a:p>
        </p:txBody>
      </p:sp>
      <p:sp>
        <p:nvSpPr>
          <p:cNvPr id="44" name="Text Box 9"/>
          <p:cNvSpPr txBox="1">
            <a:spLocks noChangeArrowheads="1"/>
          </p:cNvSpPr>
          <p:nvPr/>
        </p:nvSpPr>
        <p:spPr bwMode="auto">
          <a:xfrm>
            <a:off x="7124701" y="3052677"/>
            <a:ext cx="1719754" cy="2759075"/>
          </a:xfrm>
          <a:prstGeom prst="rect">
            <a:avLst/>
          </a:prstGeom>
          <a:solidFill>
            <a:schemeClr val="accent5">
              <a:lumMod val="60000"/>
              <a:lumOff val="40000"/>
            </a:schemeClr>
          </a:solidFill>
          <a:ln>
            <a:noFill/>
          </a:ln>
          <a:extLst/>
        </p:spPr>
        <p:txBody>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cs typeface="Times New Roman" pitchFamily="18" charset="0"/>
              </a:rPr>
              <a:t>国</a:t>
            </a:r>
            <a:r>
              <a:rPr lang="zh-CN" altLang="en-US" b="1" dirty="0">
                <a:latin typeface="微软雅黑" panose="020B0503020204020204" pitchFamily="34" charset="-122"/>
                <a:ea typeface="微软雅黑" panose="020B0503020204020204" pitchFamily="34" charset="-122"/>
                <a:cs typeface="Times New Roman" pitchFamily="18" charset="0"/>
              </a:rPr>
              <a:t>合</a:t>
            </a:r>
            <a:r>
              <a:rPr lang="zh-CN" altLang="en-US" b="1" dirty="0" smtClean="0">
                <a:latin typeface="微软雅黑" panose="020B0503020204020204" pitchFamily="34" charset="-122"/>
                <a:ea typeface="微软雅黑" panose="020B0503020204020204" pitchFamily="34" charset="-122"/>
                <a:cs typeface="Times New Roman" pitchFamily="18" charset="0"/>
              </a:rPr>
              <a:t>会下一步</a:t>
            </a:r>
            <a:r>
              <a:rPr lang="zh-CN" altLang="en-US" b="1" dirty="0">
                <a:latin typeface="微软雅黑" panose="020B0503020204020204" pitchFamily="34" charset="-122"/>
                <a:ea typeface="微软雅黑" panose="020B0503020204020204" pitchFamily="34" charset="-122"/>
                <a:cs typeface="Times New Roman" pitchFamily="18" charset="0"/>
              </a:rPr>
              <a:t>设立政府环境审计政策</a:t>
            </a:r>
            <a:r>
              <a:rPr lang="zh-CN" altLang="en-US" b="1" dirty="0" smtClean="0">
                <a:latin typeface="微软雅黑" panose="020B0503020204020204" pitchFamily="34" charset="-122"/>
                <a:ea typeface="微软雅黑" panose="020B0503020204020204" pitchFamily="34" charset="-122"/>
                <a:cs typeface="Times New Roman" pitchFamily="18" charset="0"/>
              </a:rPr>
              <a:t>示范</a:t>
            </a:r>
            <a:endParaRPr lang="en-US" altLang="zh-CN" b="1" dirty="0" smtClean="0">
              <a:latin typeface="微软雅黑" panose="020B0503020204020204" pitchFamily="34" charset="-122"/>
              <a:ea typeface="微软雅黑" panose="020B0503020204020204" pitchFamily="34" charset="-122"/>
              <a:cs typeface="Times New Roman" pitchFamily="18" charset="0"/>
            </a:endParaRPr>
          </a:p>
          <a:p>
            <a:pPr fontAlgn="auto">
              <a:spcBef>
                <a:spcPts val="0"/>
              </a:spcBef>
              <a:spcAft>
                <a:spcPts val="0"/>
              </a:spcAft>
              <a:defRPr/>
            </a:pPr>
            <a:endParaRPr lang="en-US" altLang="zh-CN" b="1" dirty="0" smtClean="0">
              <a:latin typeface="微软雅黑" panose="020B0503020204020204" pitchFamily="34" charset="-122"/>
              <a:ea typeface="微软雅黑" panose="020B0503020204020204" pitchFamily="34" charset="-122"/>
              <a:cs typeface="Times New Roman" pitchFamily="18" charset="0"/>
            </a:endParaRPr>
          </a:p>
          <a:p>
            <a:pPr lvl="0">
              <a:defRPr/>
            </a:pPr>
            <a:r>
              <a:rPr lang="en-US" altLang="zh-CN" sz="1600" dirty="0" smtClean="0">
                <a:latin typeface="Arial" panose="020B0604020202020204" pitchFamily="34" charset="0"/>
                <a:cs typeface="Arial" panose="020B0604020202020204" pitchFamily="34" charset="0"/>
              </a:rPr>
              <a:t>Continue to work with CCICED to </a:t>
            </a:r>
            <a:r>
              <a:rPr lang="en-GB" altLang="zh-CN" sz="1600" dirty="0" smtClean="0">
                <a:latin typeface="Arial" panose="020B0604020202020204" pitchFamily="34" charset="0"/>
                <a:cs typeface="Arial" panose="020B0604020202020204" pitchFamily="34" charset="0"/>
              </a:rPr>
              <a:t>strengthen of </a:t>
            </a:r>
            <a:r>
              <a:rPr lang="en-US" altLang="zh-CN" sz="1600" dirty="0" smtClean="0">
                <a:latin typeface="Arial" panose="020B0604020202020204" pitchFamily="34" charset="0"/>
                <a:cs typeface="Arial" panose="020B0604020202020204" pitchFamily="34" charset="0"/>
              </a:rPr>
              <a:t>EA</a:t>
            </a:r>
            <a:r>
              <a:rPr lang="en-GB" altLang="zh-CN" sz="1600" dirty="0" smtClean="0">
                <a:latin typeface="Arial" panose="020B0604020202020204" pitchFamily="34" charset="0"/>
                <a:cs typeface="Arial" panose="020B0604020202020204" pitchFamily="34" charset="0"/>
              </a:rPr>
              <a:t> through pilots.</a:t>
            </a:r>
            <a:endParaRPr lang="zh-CN" altLang="zh-CN" sz="1600" dirty="0" smtClean="0">
              <a:latin typeface="Arial" panose="020B0604020202020204" pitchFamily="34" charset="0"/>
              <a:cs typeface="Arial" panose="020B0604020202020204" pitchFamily="34" charset="0"/>
            </a:endParaRPr>
          </a:p>
          <a:p>
            <a:pPr fontAlgn="auto">
              <a:spcBef>
                <a:spcPts val="0"/>
              </a:spcBef>
              <a:spcAft>
                <a:spcPts val="0"/>
              </a:spcAft>
              <a:defRPr/>
            </a:pP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925017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0" y="6142992"/>
            <a:ext cx="9144000" cy="7150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8" name="직사각형 17"/>
          <p:cNvSpPr/>
          <p:nvPr/>
        </p:nvSpPr>
        <p:spPr>
          <a:xfrm>
            <a:off x="5382616" y="1338549"/>
            <a:ext cx="2315422" cy="1500198"/>
          </a:xfrm>
          <a:prstGeom prst="rect">
            <a:avLst/>
          </a:prstGeom>
          <a:gradFill>
            <a:gsLst>
              <a:gs pos="0">
                <a:schemeClr val="bg2">
                  <a:lumMod val="20000"/>
                  <a:lumOff val="80000"/>
                </a:schemeClr>
              </a:gs>
              <a:gs pos="50000">
                <a:schemeClr val="bg1">
                  <a:lumMod val="85000"/>
                  <a:alpha val="2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b="1">
              <a:solidFill>
                <a:srgbClr val="FFFFFF"/>
              </a:solidFill>
            </a:endParaRPr>
          </a:p>
        </p:txBody>
      </p:sp>
      <p:sp>
        <p:nvSpPr>
          <p:cNvPr id="87" name="직사각형 17"/>
          <p:cNvSpPr/>
          <p:nvPr/>
        </p:nvSpPr>
        <p:spPr>
          <a:xfrm>
            <a:off x="2876056" y="1347260"/>
            <a:ext cx="2506560" cy="1500198"/>
          </a:xfrm>
          <a:prstGeom prst="rect">
            <a:avLst/>
          </a:prstGeom>
          <a:gradFill>
            <a:gsLst>
              <a:gs pos="0">
                <a:schemeClr val="bg2">
                  <a:lumMod val="20000"/>
                  <a:lumOff val="80000"/>
                </a:schemeClr>
              </a:gs>
              <a:gs pos="50000">
                <a:schemeClr val="bg1">
                  <a:lumMod val="85000"/>
                  <a:alpha val="2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b="1">
              <a:solidFill>
                <a:srgbClr val="FFFFFF"/>
              </a:solidFill>
            </a:endParaRPr>
          </a:p>
        </p:txBody>
      </p:sp>
      <p:sp>
        <p:nvSpPr>
          <p:cNvPr id="86" name="직사각형 17"/>
          <p:cNvSpPr/>
          <p:nvPr/>
        </p:nvSpPr>
        <p:spPr>
          <a:xfrm>
            <a:off x="329258" y="1364258"/>
            <a:ext cx="2546797" cy="1500198"/>
          </a:xfrm>
          <a:prstGeom prst="rect">
            <a:avLst/>
          </a:prstGeom>
          <a:gradFill>
            <a:gsLst>
              <a:gs pos="0">
                <a:schemeClr val="bg2">
                  <a:lumMod val="20000"/>
                  <a:lumOff val="80000"/>
                </a:schemeClr>
              </a:gs>
              <a:gs pos="50000">
                <a:schemeClr val="bg1">
                  <a:lumMod val="85000"/>
                  <a:alpha val="2000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b="1">
              <a:solidFill>
                <a:srgbClr val="FFFFFF"/>
              </a:solidFill>
            </a:endParaRPr>
          </a:p>
        </p:txBody>
      </p:sp>
      <p:grpSp>
        <p:nvGrpSpPr>
          <p:cNvPr id="75" name="Group 7"/>
          <p:cNvGrpSpPr>
            <a:grpSpLocks/>
          </p:cNvGrpSpPr>
          <p:nvPr/>
        </p:nvGrpSpPr>
        <p:grpSpPr bwMode="auto">
          <a:xfrm>
            <a:off x="7332216" y="1916832"/>
            <a:ext cx="1848296" cy="1951841"/>
            <a:chOff x="2706" y="762"/>
            <a:chExt cx="1232" cy="1232"/>
          </a:xfrm>
        </p:grpSpPr>
        <p:sp>
          <p:nvSpPr>
            <p:cNvPr id="76" name="Freeform 8"/>
            <p:cNvSpPr>
              <a:spLocks noEditPoints="1"/>
            </p:cNvSpPr>
            <p:nvPr/>
          </p:nvSpPr>
          <p:spPr bwMode="auto">
            <a:xfrm>
              <a:off x="3138" y="1194"/>
              <a:ext cx="368" cy="368"/>
            </a:xfrm>
            <a:custGeom>
              <a:avLst/>
              <a:gdLst>
                <a:gd name="T0" fmla="*/ 0 w 368"/>
                <a:gd name="T1" fmla="*/ 184 h 368"/>
                <a:gd name="T2" fmla="*/ 4 w 368"/>
                <a:gd name="T3" fmla="*/ 222 h 368"/>
                <a:gd name="T4" fmla="*/ 14 w 368"/>
                <a:gd name="T5" fmla="*/ 256 h 368"/>
                <a:gd name="T6" fmla="*/ 32 w 368"/>
                <a:gd name="T7" fmla="*/ 286 h 368"/>
                <a:gd name="T8" fmla="*/ 54 w 368"/>
                <a:gd name="T9" fmla="*/ 314 h 368"/>
                <a:gd name="T10" fmla="*/ 82 w 368"/>
                <a:gd name="T11" fmla="*/ 336 h 368"/>
                <a:gd name="T12" fmla="*/ 112 w 368"/>
                <a:gd name="T13" fmla="*/ 354 h 368"/>
                <a:gd name="T14" fmla="*/ 146 w 368"/>
                <a:gd name="T15" fmla="*/ 364 h 368"/>
                <a:gd name="T16" fmla="*/ 184 w 368"/>
                <a:gd name="T17" fmla="*/ 368 h 368"/>
                <a:gd name="T18" fmla="*/ 202 w 368"/>
                <a:gd name="T19" fmla="*/ 368 h 368"/>
                <a:gd name="T20" fmla="*/ 238 w 368"/>
                <a:gd name="T21" fmla="*/ 360 h 368"/>
                <a:gd name="T22" fmla="*/ 272 w 368"/>
                <a:gd name="T23" fmla="*/ 346 h 368"/>
                <a:gd name="T24" fmla="*/ 300 w 368"/>
                <a:gd name="T25" fmla="*/ 326 h 368"/>
                <a:gd name="T26" fmla="*/ 326 w 368"/>
                <a:gd name="T27" fmla="*/ 300 h 368"/>
                <a:gd name="T28" fmla="*/ 346 w 368"/>
                <a:gd name="T29" fmla="*/ 272 h 368"/>
                <a:gd name="T30" fmla="*/ 360 w 368"/>
                <a:gd name="T31" fmla="*/ 238 h 368"/>
                <a:gd name="T32" fmla="*/ 368 w 368"/>
                <a:gd name="T33" fmla="*/ 202 h 368"/>
                <a:gd name="T34" fmla="*/ 368 w 368"/>
                <a:gd name="T35" fmla="*/ 184 h 368"/>
                <a:gd name="T36" fmla="*/ 364 w 368"/>
                <a:gd name="T37" fmla="*/ 146 h 368"/>
                <a:gd name="T38" fmla="*/ 354 w 368"/>
                <a:gd name="T39" fmla="*/ 112 h 368"/>
                <a:gd name="T40" fmla="*/ 336 w 368"/>
                <a:gd name="T41" fmla="*/ 82 h 368"/>
                <a:gd name="T42" fmla="*/ 314 w 368"/>
                <a:gd name="T43" fmla="*/ 54 h 368"/>
                <a:gd name="T44" fmla="*/ 286 w 368"/>
                <a:gd name="T45" fmla="*/ 32 h 368"/>
                <a:gd name="T46" fmla="*/ 256 w 368"/>
                <a:gd name="T47" fmla="*/ 14 h 368"/>
                <a:gd name="T48" fmla="*/ 222 w 368"/>
                <a:gd name="T49" fmla="*/ 4 h 368"/>
                <a:gd name="T50" fmla="*/ 184 w 368"/>
                <a:gd name="T51" fmla="*/ 0 h 368"/>
                <a:gd name="T52" fmla="*/ 166 w 368"/>
                <a:gd name="T53" fmla="*/ 0 h 368"/>
                <a:gd name="T54" fmla="*/ 130 w 368"/>
                <a:gd name="T55" fmla="*/ 8 h 368"/>
                <a:gd name="T56" fmla="*/ 96 w 368"/>
                <a:gd name="T57" fmla="*/ 22 h 368"/>
                <a:gd name="T58" fmla="*/ 68 w 368"/>
                <a:gd name="T59" fmla="*/ 42 h 368"/>
                <a:gd name="T60" fmla="*/ 42 w 368"/>
                <a:gd name="T61" fmla="*/ 68 h 368"/>
                <a:gd name="T62" fmla="*/ 22 w 368"/>
                <a:gd name="T63" fmla="*/ 96 h 368"/>
                <a:gd name="T64" fmla="*/ 8 w 368"/>
                <a:gd name="T65" fmla="*/ 130 h 368"/>
                <a:gd name="T66" fmla="*/ 0 w 368"/>
                <a:gd name="T67" fmla="*/ 166 h 368"/>
                <a:gd name="T68" fmla="*/ 0 w 368"/>
                <a:gd name="T69" fmla="*/ 184 h 368"/>
                <a:gd name="T70" fmla="*/ 80 w 368"/>
                <a:gd name="T71" fmla="*/ 184 h 368"/>
                <a:gd name="T72" fmla="*/ 88 w 368"/>
                <a:gd name="T73" fmla="*/ 144 h 368"/>
                <a:gd name="T74" fmla="*/ 110 w 368"/>
                <a:gd name="T75" fmla="*/ 110 h 368"/>
                <a:gd name="T76" fmla="*/ 144 w 368"/>
                <a:gd name="T77" fmla="*/ 88 h 368"/>
                <a:gd name="T78" fmla="*/ 184 w 368"/>
                <a:gd name="T79" fmla="*/ 80 h 368"/>
                <a:gd name="T80" fmla="*/ 204 w 368"/>
                <a:gd name="T81" fmla="*/ 82 h 368"/>
                <a:gd name="T82" fmla="*/ 242 w 368"/>
                <a:gd name="T83" fmla="*/ 98 h 368"/>
                <a:gd name="T84" fmla="*/ 270 w 368"/>
                <a:gd name="T85" fmla="*/ 126 h 368"/>
                <a:gd name="T86" fmla="*/ 286 w 368"/>
                <a:gd name="T87" fmla="*/ 164 h 368"/>
                <a:gd name="T88" fmla="*/ 288 w 368"/>
                <a:gd name="T89" fmla="*/ 184 h 368"/>
                <a:gd name="T90" fmla="*/ 280 w 368"/>
                <a:gd name="T91" fmla="*/ 224 h 368"/>
                <a:gd name="T92" fmla="*/ 258 w 368"/>
                <a:gd name="T93" fmla="*/ 258 h 368"/>
                <a:gd name="T94" fmla="*/ 224 w 368"/>
                <a:gd name="T95" fmla="*/ 280 h 368"/>
                <a:gd name="T96" fmla="*/ 184 w 368"/>
                <a:gd name="T97" fmla="*/ 288 h 368"/>
                <a:gd name="T98" fmla="*/ 164 w 368"/>
                <a:gd name="T99" fmla="*/ 286 h 368"/>
                <a:gd name="T100" fmla="*/ 126 w 368"/>
                <a:gd name="T101" fmla="*/ 270 h 368"/>
                <a:gd name="T102" fmla="*/ 98 w 368"/>
                <a:gd name="T103" fmla="*/ 242 h 368"/>
                <a:gd name="T104" fmla="*/ 82 w 368"/>
                <a:gd name="T105" fmla="*/ 204 h 368"/>
                <a:gd name="T106" fmla="*/ 80 w 368"/>
                <a:gd name="T107"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368">
                  <a:moveTo>
                    <a:pt x="0" y="184"/>
                  </a:moveTo>
                  <a:lnTo>
                    <a:pt x="0" y="184"/>
                  </a:lnTo>
                  <a:lnTo>
                    <a:pt x="0" y="202"/>
                  </a:lnTo>
                  <a:lnTo>
                    <a:pt x="4" y="222"/>
                  </a:lnTo>
                  <a:lnTo>
                    <a:pt x="8" y="238"/>
                  </a:lnTo>
                  <a:lnTo>
                    <a:pt x="14" y="256"/>
                  </a:lnTo>
                  <a:lnTo>
                    <a:pt x="22" y="272"/>
                  </a:lnTo>
                  <a:lnTo>
                    <a:pt x="32" y="286"/>
                  </a:lnTo>
                  <a:lnTo>
                    <a:pt x="42" y="300"/>
                  </a:lnTo>
                  <a:lnTo>
                    <a:pt x="54" y="314"/>
                  </a:lnTo>
                  <a:lnTo>
                    <a:pt x="68" y="326"/>
                  </a:lnTo>
                  <a:lnTo>
                    <a:pt x="82" y="336"/>
                  </a:lnTo>
                  <a:lnTo>
                    <a:pt x="96" y="346"/>
                  </a:lnTo>
                  <a:lnTo>
                    <a:pt x="112" y="354"/>
                  </a:lnTo>
                  <a:lnTo>
                    <a:pt x="130" y="360"/>
                  </a:lnTo>
                  <a:lnTo>
                    <a:pt x="146" y="364"/>
                  </a:lnTo>
                  <a:lnTo>
                    <a:pt x="166" y="368"/>
                  </a:lnTo>
                  <a:lnTo>
                    <a:pt x="184" y="368"/>
                  </a:lnTo>
                  <a:lnTo>
                    <a:pt x="184" y="368"/>
                  </a:lnTo>
                  <a:lnTo>
                    <a:pt x="202" y="368"/>
                  </a:lnTo>
                  <a:lnTo>
                    <a:pt x="222" y="364"/>
                  </a:lnTo>
                  <a:lnTo>
                    <a:pt x="238" y="360"/>
                  </a:lnTo>
                  <a:lnTo>
                    <a:pt x="256" y="354"/>
                  </a:lnTo>
                  <a:lnTo>
                    <a:pt x="272" y="346"/>
                  </a:lnTo>
                  <a:lnTo>
                    <a:pt x="286" y="336"/>
                  </a:lnTo>
                  <a:lnTo>
                    <a:pt x="300" y="326"/>
                  </a:lnTo>
                  <a:lnTo>
                    <a:pt x="314" y="314"/>
                  </a:lnTo>
                  <a:lnTo>
                    <a:pt x="326" y="300"/>
                  </a:lnTo>
                  <a:lnTo>
                    <a:pt x="336" y="286"/>
                  </a:lnTo>
                  <a:lnTo>
                    <a:pt x="346" y="272"/>
                  </a:lnTo>
                  <a:lnTo>
                    <a:pt x="354" y="256"/>
                  </a:lnTo>
                  <a:lnTo>
                    <a:pt x="360" y="238"/>
                  </a:lnTo>
                  <a:lnTo>
                    <a:pt x="364" y="222"/>
                  </a:lnTo>
                  <a:lnTo>
                    <a:pt x="368" y="202"/>
                  </a:lnTo>
                  <a:lnTo>
                    <a:pt x="368" y="184"/>
                  </a:lnTo>
                  <a:lnTo>
                    <a:pt x="368" y="184"/>
                  </a:lnTo>
                  <a:lnTo>
                    <a:pt x="368" y="166"/>
                  </a:lnTo>
                  <a:lnTo>
                    <a:pt x="364" y="146"/>
                  </a:lnTo>
                  <a:lnTo>
                    <a:pt x="360" y="130"/>
                  </a:lnTo>
                  <a:lnTo>
                    <a:pt x="354" y="112"/>
                  </a:lnTo>
                  <a:lnTo>
                    <a:pt x="346" y="96"/>
                  </a:lnTo>
                  <a:lnTo>
                    <a:pt x="336" y="82"/>
                  </a:lnTo>
                  <a:lnTo>
                    <a:pt x="326" y="68"/>
                  </a:lnTo>
                  <a:lnTo>
                    <a:pt x="314" y="54"/>
                  </a:lnTo>
                  <a:lnTo>
                    <a:pt x="300" y="42"/>
                  </a:lnTo>
                  <a:lnTo>
                    <a:pt x="286" y="32"/>
                  </a:lnTo>
                  <a:lnTo>
                    <a:pt x="272" y="22"/>
                  </a:lnTo>
                  <a:lnTo>
                    <a:pt x="256" y="14"/>
                  </a:lnTo>
                  <a:lnTo>
                    <a:pt x="238" y="8"/>
                  </a:lnTo>
                  <a:lnTo>
                    <a:pt x="222" y="4"/>
                  </a:lnTo>
                  <a:lnTo>
                    <a:pt x="202" y="0"/>
                  </a:lnTo>
                  <a:lnTo>
                    <a:pt x="184" y="0"/>
                  </a:lnTo>
                  <a:lnTo>
                    <a:pt x="184" y="0"/>
                  </a:lnTo>
                  <a:lnTo>
                    <a:pt x="166" y="0"/>
                  </a:lnTo>
                  <a:lnTo>
                    <a:pt x="146" y="4"/>
                  </a:lnTo>
                  <a:lnTo>
                    <a:pt x="130" y="8"/>
                  </a:lnTo>
                  <a:lnTo>
                    <a:pt x="112" y="14"/>
                  </a:lnTo>
                  <a:lnTo>
                    <a:pt x="96" y="22"/>
                  </a:lnTo>
                  <a:lnTo>
                    <a:pt x="82" y="32"/>
                  </a:lnTo>
                  <a:lnTo>
                    <a:pt x="68" y="42"/>
                  </a:lnTo>
                  <a:lnTo>
                    <a:pt x="54" y="54"/>
                  </a:lnTo>
                  <a:lnTo>
                    <a:pt x="42" y="68"/>
                  </a:lnTo>
                  <a:lnTo>
                    <a:pt x="32" y="82"/>
                  </a:lnTo>
                  <a:lnTo>
                    <a:pt x="22" y="96"/>
                  </a:lnTo>
                  <a:lnTo>
                    <a:pt x="14" y="112"/>
                  </a:lnTo>
                  <a:lnTo>
                    <a:pt x="8" y="130"/>
                  </a:lnTo>
                  <a:lnTo>
                    <a:pt x="4" y="146"/>
                  </a:lnTo>
                  <a:lnTo>
                    <a:pt x="0" y="166"/>
                  </a:lnTo>
                  <a:lnTo>
                    <a:pt x="0" y="184"/>
                  </a:lnTo>
                  <a:lnTo>
                    <a:pt x="0" y="184"/>
                  </a:lnTo>
                  <a:close/>
                  <a:moveTo>
                    <a:pt x="80" y="184"/>
                  </a:moveTo>
                  <a:lnTo>
                    <a:pt x="80" y="184"/>
                  </a:lnTo>
                  <a:lnTo>
                    <a:pt x="82" y="164"/>
                  </a:lnTo>
                  <a:lnTo>
                    <a:pt x="88" y="144"/>
                  </a:lnTo>
                  <a:lnTo>
                    <a:pt x="98" y="126"/>
                  </a:lnTo>
                  <a:lnTo>
                    <a:pt x="110" y="110"/>
                  </a:lnTo>
                  <a:lnTo>
                    <a:pt x="126" y="98"/>
                  </a:lnTo>
                  <a:lnTo>
                    <a:pt x="144" y="88"/>
                  </a:lnTo>
                  <a:lnTo>
                    <a:pt x="164" y="82"/>
                  </a:lnTo>
                  <a:lnTo>
                    <a:pt x="184" y="80"/>
                  </a:lnTo>
                  <a:lnTo>
                    <a:pt x="184" y="80"/>
                  </a:lnTo>
                  <a:lnTo>
                    <a:pt x="204" y="82"/>
                  </a:lnTo>
                  <a:lnTo>
                    <a:pt x="224" y="88"/>
                  </a:lnTo>
                  <a:lnTo>
                    <a:pt x="242" y="98"/>
                  </a:lnTo>
                  <a:lnTo>
                    <a:pt x="258" y="110"/>
                  </a:lnTo>
                  <a:lnTo>
                    <a:pt x="270" y="126"/>
                  </a:lnTo>
                  <a:lnTo>
                    <a:pt x="280" y="144"/>
                  </a:lnTo>
                  <a:lnTo>
                    <a:pt x="286" y="164"/>
                  </a:lnTo>
                  <a:lnTo>
                    <a:pt x="288" y="184"/>
                  </a:lnTo>
                  <a:lnTo>
                    <a:pt x="288" y="184"/>
                  </a:lnTo>
                  <a:lnTo>
                    <a:pt x="286" y="204"/>
                  </a:lnTo>
                  <a:lnTo>
                    <a:pt x="280" y="224"/>
                  </a:lnTo>
                  <a:lnTo>
                    <a:pt x="270" y="242"/>
                  </a:lnTo>
                  <a:lnTo>
                    <a:pt x="258" y="258"/>
                  </a:lnTo>
                  <a:lnTo>
                    <a:pt x="242" y="270"/>
                  </a:lnTo>
                  <a:lnTo>
                    <a:pt x="224" y="280"/>
                  </a:lnTo>
                  <a:lnTo>
                    <a:pt x="204" y="286"/>
                  </a:lnTo>
                  <a:lnTo>
                    <a:pt x="184" y="288"/>
                  </a:lnTo>
                  <a:lnTo>
                    <a:pt x="184" y="288"/>
                  </a:lnTo>
                  <a:lnTo>
                    <a:pt x="164" y="286"/>
                  </a:lnTo>
                  <a:lnTo>
                    <a:pt x="144" y="280"/>
                  </a:lnTo>
                  <a:lnTo>
                    <a:pt x="126" y="270"/>
                  </a:lnTo>
                  <a:lnTo>
                    <a:pt x="110" y="258"/>
                  </a:lnTo>
                  <a:lnTo>
                    <a:pt x="98" y="242"/>
                  </a:lnTo>
                  <a:lnTo>
                    <a:pt x="88" y="224"/>
                  </a:lnTo>
                  <a:lnTo>
                    <a:pt x="82" y="204"/>
                  </a:lnTo>
                  <a:lnTo>
                    <a:pt x="80" y="184"/>
                  </a:lnTo>
                  <a:lnTo>
                    <a:pt x="80" y="184"/>
                  </a:lnTo>
                  <a:close/>
                </a:path>
              </a:pathLst>
            </a:custGeom>
            <a:solidFill>
              <a:srgbClr val="654E25">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9"/>
            <p:cNvSpPr>
              <a:spLocks noEditPoints="1"/>
            </p:cNvSpPr>
            <p:nvPr/>
          </p:nvSpPr>
          <p:spPr bwMode="auto">
            <a:xfrm>
              <a:off x="2994" y="1050"/>
              <a:ext cx="656" cy="656"/>
            </a:xfrm>
            <a:custGeom>
              <a:avLst/>
              <a:gdLst>
                <a:gd name="T0" fmla="*/ 2 w 656"/>
                <a:gd name="T1" fmla="*/ 362 h 656"/>
                <a:gd name="T2" fmla="*/ 26 w 656"/>
                <a:gd name="T3" fmla="*/ 456 h 656"/>
                <a:gd name="T4" fmla="*/ 74 w 656"/>
                <a:gd name="T5" fmla="*/ 536 h 656"/>
                <a:gd name="T6" fmla="*/ 144 w 656"/>
                <a:gd name="T7" fmla="*/ 600 h 656"/>
                <a:gd name="T8" fmla="*/ 230 w 656"/>
                <a:gd name="T9" fmla="*/ 642 h 656"/>
                <a:gd name="T10" fmla="*/ 328 w 656"/>
                <a:gd name="T11" fmla="*/ 656 h 656"/>
                <a:gd name="T12" fmla="*/ 394 w 656"/>
                <a:gd name="T13" fmla="*/ 650 h 656"/>
                <a:gd name="T14" fmla="*/ 484 w 656"/>
                <a:gd name="T15" fmla="*/ 616 h 656"/>
                <a:gd name="T16" fmla="*/ 560 w 656"/>
                <a:gd name="T17" fmla="*/ 560 h 656"/>
                <a:gd name="T18" fmla="*/ 616 w 656"/>
                <a:gd name="T19" fmla="*/ 484 h 656"/>
                <a:gd name="T20" fmla="*/ 650 w 656"/>
                <a:gd name="T21" fmla="*/ 394 h 656"/>
                <a:gd name="T22" fmla="*/ 656 w 656"/>
                <a:gd name="T23" fmla="*/ 328 h 656"/>
                <a:gd name="T24" fmla="*/ 642 w 656"/>
                <a:gd name="T25" fmla="*/ 230 h 656"/>
                <a:gd name="T26" fmla="*/ 600 w 656"/>
                <a:gd name="T27" fmla="*/ 144 h 656"/>
                <a:gd name="T28" fmla="*/ 536 w 656"/>
                <a:gd name="T29" fmla="*/ 74 h 656"/>
                <a:gd name="T30" fmla="*/ 456 w 656"/>
                <a:gd name="T31" fmla="*/ 26 h 656"/>
                <a:gd name="T32" fmla="*/ 362 w 656"/>
                <a:gd name="T33" fmla="*/ 2 h 656"/>
                <a:gd name="T34" fmla="*/ 294 w 656"/>
                <a:gd name="T35" fmla="*/ 2 h 656"/>
                <a:gd name="T36" fmla="*/ 200 w 656"/>
                <a:gd name="T37" fmla="*/ 26 h 656"/>
                <a:gd name="T38" fmla="*/ 120 w 656"/>
                <a:gd name="T39" fmla="*/ 74 h 656"/>
                <a:gd name="T40" fmla="*/ 56 w 656"/>
                <a:gd name="T41" fmla="*/ 144 h 656"/>
                <a:gd name="T42" fmla="*/ 14 w 656"/>
                <a:gd name="T43" fmla="*/ 230 h 656"/>
                <a:gd name="T44" fmla="*/ 0 w 656"/>
                <a:gd name="T45" fmla="*/ 328 h 656"/>
                <a:gd name="T46" fmla="*/ 80 w 656"/>
                <a:gd name="T47" fmla="*/ 328 h 656"/>
                <a:gd name="T48" fmla="*/ 92 w 656"/>
                <a:gd name="T49" fmla="*/ 254 h 656"/>
                <a:gd name="T50" fmla="*/ 122 w 656"/>
                <a:gd name="T51" fmla="*/ 190 h 656"/>
                <a:gd name="T52" fmla="*/ 170 w 656"/>
                <a:gd name="T53" fmla="*/ 136 h 656"/>
                <a:gd name="T54" fmla="*/ 232 w 656"/>
                <a:gd name="T55" fmla="*/ 100 h 656"/>
                <a:gd name="T56" fmla="*/ 302 w 656"/>
                <a:gd name="T57" fmla="*/ 82 h 656"/>
                <a:gd name="T58" fmla="*/ 354 w 656"/>
                <a:gd name="T59" fmla="*/ 82 h 656"/>
                <a:gd name="T60" fmla="*/ 424 w 656"/>
                <a:gd name="T61" fmla="*/ 100 h 656"/>
                <a:gd name="T62" fmla="*/ 486 w 656"/>
                <a:gd name="T63" fmla="*/ 136 h 656"/>
                <a:gd name="T64" fmla="*/ 534 w 656"/>
                <a:gd name="T65" fmla="*/ 190 h 656"/>
                <a:gd name="T66" fmla="*/ 564 w 656"/>
                <a:gd name="T67" fmla="*/ 254 h 656"/>
                <a:gd name="T68" fmla="*/ 576 w 656"/>
                <a:gd name="T69" fmla="*/ 328 h 656"/>
                <a:gd name="T70" fmla="*/ 570 w 656"/>
                <a:gd name="T71" fmla="*/ 378 h 656"/>
                <a:gd name="T72" fmla="*/ 546 w 656"/>
                <a:gd name="T73" fmla="*/ 446 h 656"/>
                <a:gd name="T74" fmla="*/ 504 w 656"/>
                <a:gd name="T75" fmla="*/ 504 h 656"/>
                <a:gd name="T76" fmla="*/ 446 w 656"/>
                <a:gd name="T77" fmla="*/ 546 h 656"/>
                <a:gd name="T78" fmla="*/ 378 w 656"/>
                <a:gd name="T79" fmla="*/ 570 h 656"/>
                <a:gd name="T80" fmla="*/ 328 w 656"/>
                <a:gd name="T81" fmla="*/ 576 h 656"/>
                <a:gd name="T82" fmla="*/ 254 w 656"/>
                <a:gd name="T83" fmla="*/ 564 h 656"/>
                <a:gd name="T84" fmla="*/ 190 w 656"/>
                <a:gd name="T85" fmla="*/ 534 h 656"/>
                <a:gd name="T86" fmla="*/ 136 w 656"/>
                <a:gd name="T87" fmla="*/ 486 h 656"/>
                <a:gd name="T88" fmla="*/ 100 w 656"/>
                <a:gd name="T89" fmla="*/ 424 h 656"/>
                <a:gd name="T90" fmla="*/ 82 w 656"/>
                <a:gd name="T91" fmla="*/ 35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656">
                  <a:moveTo>
                    <a:pt x="0" y="328"/>
                  </a:moveTo>
                  <a:lnTo>
                    <a:pt x="0" y="328"/>
                  </a:lnTo>
                  <a:lnTo>
                    <a:pt x="2" y="362"/>
                  </a:lnTo>
                  <a:lnTo>
                    <a:pt x="6" y="394"/>
                  </a:lnTo>
                  <a:lnTo>
                    <a:pt x="14" y="426"/>
                  </a:lnTo>
                  <a:lnTo>
                    <a:pt x="26" y="456"/>
                  </a:lnTo>
                  <a:lnTo>
                    <a:pt x="40" y="484"/>
                  </a:lnTo>
                  <a:lnTo>
                    <a:pt x="56" y="512"/>
                  </a:lnTo>
                  <a:lnTo>
                    <a:pt x="74" y="536"/>
                  </a:lnTo>
                  <a:lnTo>
                    <a:pt x="96" y="560"/>
                  </a:lnTo>
                  <a:lnTo>
                    <a:pt x="120" y="582"/>
                  </a:lnTo>
                  <a:lnTo>
                    <a:pt x="144" y="600"/>
                  </a:lnTo>
                  <a:lnTo>
                    <a:pt x="172" y="616"/>
                  </a:lnTo>
                  <a:lnTo>
                    <a:pt x="200" y="630"/>
                  </a:lnTo>
                  <a:lnTo>
                    <a:pt x="230" y="642"/>
                  </a:lnTo>
                  <a:lnTo>
                    <a:pt x="262" y="650"/>
                  </a:lnTo>
                  <a:lnTo>
                    <a:pt x="294" y="654"/>
                  </a:lnTo>
                  <a:lnTo>
                    <a:pt x="328" y="656"/>
                  </a:lnTo>
                  <a:lnTo>
                    <a:pt x="328" y="656"/>
                  </a:lnTo>
                  <a:lnTo>
                    <a:pt x="362" y="654"/>
                  </a:lnTo>
                  <a:lnTo>
                    <a:pt x="394" y="650"/>
                  </a:lnTo>
                  <a:lnTo>
                    <a:pt x="426" y="642"/>
                  </a:lnTo>
                  <a:lnTo>
                    <a:pt x="456" y="630"/>
                  </a:lnTo>
                  <a:lnTo>
                    <a:pt x="484" y="616"/>
                  </a:lnTo>
                  <a:lnTo>
                    <a:pt x="512" y="600"/>
                  </a:lnTo>
                  <a:lnTo>
                    <a:pt x="536" y="582"/>
                  </a:lnTo>
                  <a:lnTo>
                    <a:pt x="560" y="560"/>
                  </a:lnTo>
                  <a:lnTo>
                    <a:pt x="582" y="536"/>
                  </a:lnTo>
                  <a:lnTo>
                    <a:pt x="600" y="512"/>
                  </a:lnTo>
                  <a:lnTo>
                    <a:pt x="616" y="484"/>
                  </a:lnTo>
                  <a:lnTo>
                    <a:pt x="630" y="456"/>
                  </a:lnTo>
                  <a:lnTo>
                    <a:pt x="642" y="426"/>
                  </a:lnTo>
                  <a:lnTo>
                    <a:pt x="650" y="394"/>
                  </a:lnTo>
                  <a:lnTo>
                    <a:pt x="654" y="362"/>
                  </a:lnTo>
                  <a:lnTo>
                    <a:pt x="656" y="328"/>
                  </a:lnTo>
                  <a:lnTo>
                    <a:pt x="656" y="328"/>
                  </a:lnTo>
                  <a:lnTo>
                    <a:pt x="654" y="294"/>
                  </a:lnTo>
                  <a:lnTo>
                    <a:pt x="650" y="262"/>
                  </a:lnTo>
                  <a:lnTo>
                    <a:pt x="642" y="230"/>
                  </a:lnTo>
                  <a:lnTo>
                    <a:pt x="630" y="200"/>
                  </a:lnTo>
                  <a:lnTo>
                    <a:pt x="616" y="172"/>
                  </a:lnTo>
                  <a:lnTo>
                    <a:pt x="600" y="144"/>
                  </a:lnTo>
                  <a:lnTo>
                    <a:pt x="582" y="120"/>
                  </a:lnTo>
                  <a:lnTo>
                    <a:pt x="560" y="96"/>
                  </a:lnTo>
                  <a:lnTo>
                    <a:pt x="536" y="74"/>
                  </a:lnTo>
                  <a:lnTo>
                    <a:pt x="512" y="56"/>
                  </a:lnTo>
                  <a:lnTo>
                    <a:pt x="484" y="40"/>
                  </a:lnTo>
                  <a:lnTo>
                    <a:pt x="456" y="26"/>
                  </a:lnTo>
                  <a:lnTo>
                    <a:pt x="426" y="14"/>
                  </a:lnTo>
                  <a:lnTo>
                    <a:pt x="394" y="6"/>
                  </a:lnTo>
                  <a:lnTo>
                    <a:pt x="362" y="2"/>
                  </a:lnTo>
                  <a:lnTo>
                    <a:pt x="328" y="0"/>
                  </a:lnTo>
                  <a:lnTo>
                    <a:pt x="328" y="0"/>
                  </a:lnTo>
                  <a:lnTo>
                    <a:pt x="294" y="2"/>
                  </a:lnTo>
                  <a:lnTo>
                    <a:pt x="262" y="6"/>
                  </a:lnTo>
                  <a:lnTo>
                    <a:pt x="230" y="14"/>
                  </a:lnTo>
                  <a:lnTo>
                    <a:pt x="200" y="26"/>
                  </a:lnTo>
                  <a:lnTo>
                    <a:pt x="172" y="40"/>
                  </a:lnTo>
                  <a:lnTo>
                    <a:pt x="144" y="56"/>
                  </a:lnTo>
                  <a:lnTo>
                    <a:pt x="120" y="74"/>
                  </a:lnTo>
                  <a:lnTo>
                    <a:pt x="96" y="96"/>
                  </a:lnTo>
                  <a:lnTo>
                    <a:pt x="74" y="120"/>
                  </a:lnTo>
                  <a:lnTo>
                    <a:pt x="56" y="144"/>
                  </a:lnTo>
                  <a:lnTo>
                    <a:pt x="40" y="172"/>
                  </a:lnTo>
                  <a:lnTo>
                    <a:pt x="26" y="200"/>
                  </a:lnTo>
                  <a:lnTo>
                    <a:pt x="14" y="230"/>
                  </a:lnTo>
                  <a:lnTo>
                    <a:pt x="6" y="262"/>
                  </a:lnTo>
                  <a:lnTo>
                    <a:pt x="2" y="294"/>
                  </a:lnTo>
                  <a:lnTo>
                    <a:pt x="0" y="328"/>
                  </a:lnTo>
                  <a:lnTo>
                    <a:pt x="0" y="328"/>
                  </a:lnTo>
                  <a:close/>
                  <a:moveTo>
                    <a:pt x="80" y="328"/>
                  </a:moveTo>
                  <a:lnTo>
                    <a:pt x="80" y="328"/>
                  </a:lnTo>
                  <a:lnTo>
                    <a:pt x="82" y="302"/>
                  </a:lnTo>
                  <a:lnTo>
                    <a:pt x="86" y="278"/>
                  </a:lnTo>
                  <a:lnTo>
                    <a:pt x="92" y="254"/>
                  </a:lnTo>
                  <a:lnTo>
                    <a:pt x="100" y="232"/>
                  </a:lnTo>
                  <a:lnTo>
                    <a:pt x="110" y="210"/>
                  </a:lnTo>
                  <a:lnTo>
                    <a:pt x="122" y="190"/>
                  </a:lnTo>
                  <a:lnTo>
                    <a:pt x="136" y="170"/>
                  </a:lnTo>
                  <a:lnTo>
                    <a:pt x="152" y="152"/>
                  </a:lnTo>
                  <a:lnTo>
                    <a:pt x="170" y="136"/>
                  </a:lnTo>
                  <a:lnTo>
                    <a:pt x="190" y="122"/>
                  </a:lnTo>
                  <a:lnTo>
                    <a:pt x="210" y="110"/>
                  </a:lnTo>
                  <a:lnTo>
                    <a:pt x="232" y="100"/>
                  </a:lnTo>
                  <a:lnTo>
                    <a:pt x="254" y="92"/>
                  </a:lnTo>
                  <a:lnTo>
                    <a:pt x="278" y="86"/>
                  </a:lnTo>
                  <a:lnTo>
                    <a:pt x="302" y="82"/>
                  </a:lnTo>
                  <a:lnTo>
                    <a:pt x="328" y="80"/>
                  </a:lnTo>
                  <a:lnTo>
                    <a:pt x="328" y="80"/>
                  </a:lnTo>
                  <a:lnTo>
                    <a:pt x="354" y="82"/>
                  </a:lnTo>
                  <a:lnTo>
                    <a:pt x="378" y="86"/>
                  </a:lnTo>
                  <a:lnTo>
                    <a:pt x="402" y="92"/>
                  </a:lnTo>
                  <a:lnTo>
                    <a:pt x="424" y="100"/>
                  </a:lnTo>
                  <a:lnTo>
                    <a:pt x="446" y="110"/>
                  </a:lnTo>
                  <a:lnTo>
                    <a:pt x="466" y="122"/>
                  </a:lnTo>
                  <a:lnTo>
                    <a:pt x="486" y="136"/>
                  </a:lnTo>
                  <a:lnTo>
                    <a:pt x="504" y="152"/>
                  </a:lnTo>
                  <a:lnTo>
                    <a:pt x="520" y="170"/>
                  </a:lnTo>
                  <a:lnTo>
                    <a:pt x="534" y="190"/>
                  </a:lnTo>
                  <a:lnTo>
                    <a:pt x="546" y="210"/>
                  </a:lnTo>
                  <a:lnTo>
                    <a:pt x="556" y="232"/>
                  </a:lnTo>
                  <a:lnTo>
                    <a:pt x="564" y="254"/>
                  </a:lnTo>
                  <a:lnTo>
                    <a:pt x="570" y="278"/>
                  </a:lnTo>
                  <a:lnTo>
                    <a:pt x="574" y="302"/>
                  </a:lnTo>
                  <a:lnTo>
                    <a:pt x="576" y="328"/>
                  </a:lnTo>
                  <a:lnTo>
                    <a:pt x="576" y="328"/>
                  </a:lnTo>
                  <a:lnTo>
                    <a:pt x="574" y="354"/>
                  </a:lnTo>
                  <a:lnTo>
                    <a:pt x="570" y="378"/>
                  </a:lnTo>
                  <a:lnTo>
                    <a:pt x="564" y="402"/>
                  </a:lnTo>
                  <a:lnTo>
                    <a:pt x="556" y="424"/>
                  </a:lnTo>
                  <a:lnTo>
                    <a:pt x="546" y="446"/>
                  </a:lnTo>
                  <a:lnTo>
                    <a:pt x="534" y="466"/>
                  </a:lnTo>
                  <a:lnTo>
                    <a:pt x="520" y="486"/>
                  </a:lnTo>
                  <a:lnTo>
                    <a:pt x="504" y="504"/>
                  </a:lnTo>
                  <a:lnTo>
                    <a:pt x="486" y="520"/>
                  </a:lnTo>
                  <a:lnTo>
                    <a:pt x="466" y="534"/>
                  </a:lnTo>
                  <a:lnTo>
                    <a:pt x="446" y="546"/>
                  </a:lnTo>
                  <a:lnTo>
                    <a:pt x="424" y="556"/>
                  </a:lnTo>
                  <a:lnTo>
                    <a:pt x="402" y="564"/>
                  </a:lnTo>
                  <a:lnTo>
                    <a:pt x="378" y="570"/>
                  </a:lnTo>
                  <a:lnTo>
                    <a:pt x="354" y="574"/>
                  </a:lnTo>
                  <a:lnTo>
                    <a:pt x="328" y="576"/>
                  </a:lnTo>
                  <a:lnTo>
                    <a:pt x="328" y="576"/>
                  </a:lnTo>
                  <a:lnTo>
                    <a:pt x="302" y="574"/>
                  </a:lnTo>
                  <a:lnTo>
                    <a:pt x="278" y="570"/>
                  </a:lnTo>
                  <a:lnTo>
                    <a:pt x="254" y="564"/>
                  </a:lnTo>
                  <a:lnTo>
                    <a:pt x="232" y="556"/>
                  </a:lnTo>
                  <a:lnTo>
                    <a:pt x="210" y="546"/>
                  </a:lnTo>
                  <a:lnTo>
                    <a:pt x="190" y="534"/>
                  </a:lnTo>
                  <a:lnTo>
                    <a:pt x="170" y="520"/>
                  </a:lnTo>
                  <a:lnTo>
                    <a:pt x="152" y="504"/>
                  </a:lnTo>
                  <a:lnTo>
                    <a:pt x="136" y="486"/>
                  </a:lnTo>
                  <a:lnTo>
                    <a:pt x="122" y="466"/>
                  </a:lnTo>
                  <a:lnTo>
                    <a:pt x="110" y="446"/>
                  </a:lnTo>
                  <a:lnTo>
                    <a:pt x="100" y="424"/>
                  </a:lnTo>
                  <a:lnTo>
                    <a:pt x="92" y="402"/>
                  </a:lnTo>
                  <a:lnTo>
                    <a:pt x="86" y="378"/>
                  </a:lnTo>
                  <a:lnTo>
                    <a:pt x="82" y="354"/>
                  </a:lnTo>
                  <a:lnTo>
                    <a:pt x="80" y="328"/>
                  </a:lnTo>
                  <a:lnTo>
                    <a:pt x="80" y="328"/>
                  </a:lnTo>
                  <a:close/>
                </a:path>
              </a:pathLst>
            </a:custGeom>
            <a:solidFill>
              <a:srgbClr val="654E25">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10"/>
            <p:cNvSpPr>
              <a:spLocks noEditPoints="1"/>
            </p:cNvSpPr>
            <p:nvPr/>
          </p:nvSpPr>
          <p:spPr bwMode="auto">
            <a:xfrm>
              <a:off x="2850" y="906"/>
              <a:ext cx="944" cy="944"/>
            </a:xfrm>
            <a:custGeom>
              <a:avLst/>
              <a:gdLst>
                <a:gd name="T0" fmla="*/ 0 w 944"/>
                <a:gd name="T1" fmla="*/ 496 h 944"/>
                <a:gd name="T2" fmla="*/ 10 w 944"/>
                <a:gd name="T3" fmla="*/ 568 h 944"/>
                <a:gd name="T4" fmla="*/ 58 w 944"/>
                <a:gd name="T5" fmla="*/ 696 h 944"/>
                <a:gd name="T6" fmla="*/ 138 w 944"/>
                <a:gd name="T7" fmla="*/ 806 h 944"/>
                <a:gd name="T8" fmla="*/ 248 w 944"/>
                <a:gd name="T9" fmla="*/ 886 h 944"/>
                <a:gd name="T10" fmla="*/ 376 w 944"/>
                <a:gd name="T11" fmla="*/ 934 h 944"/>
                <a:gd name="T12" fmla="*/ 448 w 944"/>
                <a:gd name="T13" fmla="*/ 944 h 944"/>
                <a:gd name="T14" fmla="*/ 496 w 944"/>
                <a:gd name="T15" fmla="*/ 944 h 944"/>
                <a:gd name="T16" fmla="*/ 568 w 944"/>
                <a:gd name="T17" fmla="*/ 934 h 944"/>
                <a:gd name="T18" fmla="*/ 696 w 944"/>
                <a:gd name="T19" fmla="*/ 886 h 944"/>
                <a:gd name="T20" fmla="*/ 806 w 944"/>
                <a:gd name="T21" fmla="*/ 806 h 944"/>
                <a:gd name="T22" fmla="*/ 886 w 944"/>
                <a:gd name="T23" fmla="*/ 696 h 944"/>
                <a:gd name="T24" fmla="*/ 934 w 944"/>
                <a:gd name="T25" fmla="*/ 568 h 944"/>
                <a:gd name="T26" fmla="*/ 944 w 944"/>
                <a:gd name="T27" fmla="*/ 496 h 944"/>
                <a:gd name="T28" fmla="*/ 944 w 944"/>
                <a:gd name="T29" fmla="*/ 448 h 944"/>
                <a:gd name="T30" fmla="*/ 934 w 944"/>
                <a:gd name="T31" fmla="*/ 376 h 944"/>
                <a:gd name="T32" fmla="*/ 886 w 944"/>
                <a:gd name="T33" fmla="*/ 248 h 944"/>
                <a:gd name="T34" fmla="*/ 806 w 944"/>
                <a:gd name="T35" fmla="*/ 138 h 944"/>
                <a:gd name="T36" fmla="*/ 696 w 944"/>
                <a:gd name="T37" fmla="*/ 58 h 944"/>
                <a:gd name="T38" fmla="*/ 568 w 944"/>
                <a:gd name="T39" fmla="*/ 10 h 944"/>
                <a:gd name="T40" fmla="*/ 496 w 944"/>
                <a:gd name="T41" fmla="*/ 0 h 944"/>
                <a:gd name="T42" fmla="*/ 448 w 944"/>
                <a:gd name="T43" fmla="*/ 0 h 944"/>
                <a:gd name="T44" fmla="*/ 376 w 944"/>
                <a:gd name="T45" fmla="*/ 10 h 944"/>
                <a:gd name="T46" fmla="*/ 248 w 944"/>
                <a:gd name="T47" fmla="*/ 58 h 944"/>
                <a:gd name="T48" fmla="*/ 138 w 944"/>
                <a:gd name="T49" fmla="*/ 138 h 944"/>
                <a:gd name="T50" fmla="*/ 58 w 944"/>
                <a:gd name="T51" fmla="*/ 248 h 944"/>
                <a:gd name="T52" fmla="*/ 10 w 944"/>
                <a:gd name="T53" fmla="*/ 376 h 944"/>
                <a:gd name="T54" fmla="*/ 0 w 944"/>
                <a:gd name="T55" fmla="*/ 448 h 944"/>
                <a:gd name="T56" fmla="*/ 80 w 944"/>
                <a:gd name="T57" fmla="*/ 472 h 944"/>
                <a:gd name="T58" fmla="*/ 88 w 944"/>
                <a:gd name="T59" fmla="*/ 394 h 944"/>
                <a:gd name="T60" fmla="*/ 128 w 944"/>
                <a:gd name="T61" fmla="*/ 286 h 944"/>
                <a:gd name="T62" fmla="*/ 194 w 944"/>
                <a:gd name="T63" fmla="*/ 194 h 944"/>
                <a:gd name="T64" fmla="*/ 286 w 944"/>
                <a:gd name="T65" fmla="*/ 128 h 944"/>
                <a:gd name="T66" fmla="*/ 394 w 944"/>
                <a:gd name="T67" fmla="*/ 88 h 944"/>
                <a:gd name="T68" fmla="*/ 472 w 944"/>
                <a:gd name="T69" fmla="*/ 80 h 944"/>
                <a:gd name="T70" fmla="*/ 588 w 944"/>
                <a:gd name="T71" fmla="*/ 98 h 944"/>
                <a:gd name="T72" fmla="*/ 692 w 944"/>
                <a:gd name="T73" fmla="*/ 148 h 944"/>
                <a:gd name="T74" fmla="*/ 774 w 944"/>
                <a:gd name="T75" fmla="*/ 222 h 944"/>
                <a:gd name="T76" fmla="*/ 834 w 944"/>
                <a:gd name="T77" fmla="*/ 320 h 944"/>
                <a:gd name="T78" fmla="*/ 862 w 944"/>
                <a:gd name="T79" fmla="*/ 432 h 944"/>
                <a:gd name="T80" fmla="*/ 862 w 944"/>
                <a:gd name="T81" fmla="*/ 512 h 944"/>
                <a:gd name="T82" fmla="*/ 834 w 944"/>
                <a:gd name="T83" fmla="*/ 624 h 944"/>
                <a:gd name="T84" fmla="*/ 774 w 944"/>
                <a:gd name="T85" fmla="*/ 722 h 944"/>
                <a:gd name="T86" fmla="*/ 692 w 944"/>
                <a:gd name="T87" fmla="*/ 796 h 944"/>
                <a:gd name="T88" fmla="*/ 588 w 944"/>
                <a:gd name="T89" fmla="*/ 846 h 944"/>
                <a:gd name="T90" fmla="*/ 472 w 944"/>
                <a:gd name="T91" fmla="*/ 864 h 944"/>
                <a:gd name="T92" fmla="*/ 394 w 944"/>
                <a:gd name="T93" fmla="*/ 856 h 944"/>
                <a:gd name="T94" fmla="*/ 286 w 944"/>
                <a:gd name="T95" fmla="*/ 816 h 944"/>
                <a:gd name="T96" fmla="*/ 194 w 944"/>
                <a:gd name="T97" fmla="*/ 750 h 944"/>
                <a:gd name="T98" fmla="*/ 128 w 944"/>
                <a:gd name="T99" fmla="*/ 658 h 944"/>
                <a:gd name="T100" fmla="*/ 88 w 944"/>
                <a:gd name="T101" fmla="*/ 550 h 944"/>
                <a:gd name="T102" fmla="*/ 80 w 944"/>
                <a:gd name="T103" fmla="*/ 472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4" h="944">
                  <a:moveTo>
                    <a:pt x="0" y="472"/>
                  </a:moveTo>
                  <a:lnTo>
                    <a:pt x="0" y="472"/>
                  </a:lnTo>
                  <a:lnTo>
                    <a:pt x="0" y="496"/>
                  </a:lnTo>
                  <a:lnTo>
                    <a:pt x="2" y="520"/>
                  </a:lnTo>
                  <a:lnTo>
                    <a:pt x="6" y="544"/>
                  </a:lnTo>
                  <a:lnTo>
                    <a:pt x="10" y="568"/>
                  </a:lnTo>
                  <a:lnTo>
                    <a:pt x="22" y="612"/>
                  </a:lnTo>
                  <a:lnTo>
                    <a:pt x="38" y="656"/>
                  </a:lnTo>
                  <a:lnTo>
                    <a:pt x="58" y="696"/>
                  </a:lnTo>
                  <a:lnTo>
                    <a:pt x="80" y="736"/>
                  </a:lnTo>
                  <a:lnTo>
                    <a:pt x="108" y="772"/>
                  </a:lnTo>
                  <a:lnTo>
                    <a:pt x="138" y="806"/>
                  </a:lnTo>
                  <a:lnTo>
                    <a:pt x="172" y="836"/>
                  </a:lnTo>
                  <a:lnTo>
                    <a:pt x="208" y="864"/>
                  </a:lnTo>
                  <a:lnTo>
                    <a:pt x="248" y="886"/>
                  </a:lnTo>
                  <a:lnTo>
                    <a:pt x="288" y="906"/>
                  </a:lnTo>
                  <a:lnTo>
                    <a:pt x="332" y="922"/>
                  </a:lnTo>
                  <a:lnTo>
                    <a:pt x="376" y="934"/>
                  </a:lnTo>
                  <a:lnTo>
                    <a:pt x="400" y="938"/>
                  </a:lnTo>
                  <a:lnTo>
                    <a:pt x="424" y="942"/>
                  </a:lnTo>
                  <a:lnTo>
                    <a:pt x="448" y="944"/>
                  </a:lnTo>
                  <a:lnTo>
                    <a:pt x="472" y="944"/>
                  </a:lnTo>
                  <a:lnTo>
                    <a:pt x="472" y="944"/>
                  </a:lnTo>
                  <a:lnTo>
                    <a:pt x="496" y="944"/>
                  </a:lnTo>
                  <a:lnTo>
                    <a:pt x="520" y="942"/>
                  </a:lnTo>
                  <a:lnTo>
                    <a:pt x="544" y="938"/>
                  </a:lnTo>
                  <a:lnTo>
                    <a:pt x="568" y="934"/>
                  </a:lnTo>
                  <a:lnTo>
                    <a:pt x="612" y="922"/>
                  </a:lnTo>
                  <a:lnTo>
                    <a:pt x="656" y="906"/>
                  </a:lnTo>
                  <a:lnTo>
                    <a:pt x="696" y="886"/>
                  </a:lnTo>
                  <a:lnTo>
                    <a:pt x="736" y="864"/>
                  </a:lnTo>
                  <a:lnTo>
                    <a:pt x="772" y="836"/>
                  </a:lnTo>
                  <a:lnTo>
                    <a:pt x="806" y="806"/>
                  </a:lnTo>
                  <a:lnTo>
                    <a:pt x="836" y="772"/>
                  </a:lnTo>
                  <a:lnTo>
                    <a:pt x="864" y="736"/>
                  </a:lnTo>
                  <a:lnTo>
                    <a:pt x="886" y="696"/>
                  </a:lnTo>
                  <a:lnTo>
                    <a:pt x="906" y="656"/>
                  </a:lnTo>
                  <a:lnTo>
                    <a:pt x="922" y="612"/>
                  </a:lnTo>
                  <a:lnTo>
                    <a:pt x="934" y="568"/>
                  </a:lnTo>
                  <a:lnTo>
                    <a:pt x="938" y="544"/>
                  </a:lnTo>
                  <a:lnTo>
                    <a:pt x="942" y="520"/>
                  </a:lnTo>
                  <a:lnTo>
                    <a:pt x="944" y="496"/>
                  </a:lnTo>
                  <a:lnTo>
                    <a:pt x="944" y="472"/>
                  </a:lnTo>
                  <a:lnTo>
                    <a:pt x="944" y="472"/>
                  </a:lnTo>
                  <a:lnTo>
                    <a:pt x="944" y="448"/>
                  </a:lnTo>
                  <a:lnTo>
                    <a:pt x="942" y="424"/>
                  </a:lnTo>
                  <a:lnTo>
                    <a:pt x="938" y="400"/>
                  </a:lnTo>
                  <a:lnTo>
                    <a:pt x="934" y="376"/>
                  </a:lnTo>
                  <a:lnTo>
                    <a:pt x="922" y="332"/>
                  </a:lnTo>
                  <a:lnTo>
                    <a:pt x="906" y="288"/>
                  </a:lnTo>
                  <a:lnTo>
                    <a:pt x="886" y="248"/>
                  </a:lnTo>
                  <a:lnTo>
                    <a:pt x="864" y="208"/>
                  </a:lnTo>
                  <a:lnTo>
                    <a:pt x="836" y="172"/>
                  </a:lnTo>
                  <a:lnTo>
                    <a:pt x="806" y="138"/>
                  </a:lnTo>
                  <a:lnTo>
                    <a:pt x="772" y="108"/>
                  </a:lnTo>
                  <a:lnTo>
                    <a:pt x="736" y="80"/>
                  </a:lnTo>
                  <a:lnTo>
                    <a:pt x="696" y="58"/>
                  </a:lnTo>
                  <a:lnTo>
                    <a:pt x="656" y="38"/>
                  </a:lnTo>
                  <a:lnTo>
                    <a:pt x="612" y="22"/>
                  </a:lnTo>
                  <a:lnTo>
                    <a:pt x="568" y="10"/>
                  </a:lnTo>
                  <a:lnTo>
                    <a:pt x="544" y="6"/>
                  </a:lnTo>
                  <a:lnTo>
                    <a:pt x="520" y="2"/>
                  </a:lnTo>
                  <a:lnTo>
                    <a:pt x="496" y="0"/>
                  </a:lnTo>
                  <a:lnTo>
                    <a:pt x="472" y="0"/>
                  </a:lnTo>
                  <a:lnTo>
                    <a:pt x="472" y="0"/>
                  </a:lnTo>
                  <a:lnTo>
                    <a:pt x="448" y="0"/>
                  </a:lnTo>
                  <a:lnTo>
                    <a:pt x="424" y="2"/>
                  </a:lnTo>
                  <a:lnTo>
                    <a:pt x="400" y="6"/>
                  </a:lnTo>
                  <a:lnTo>
                    <a:pt x="376" y="10"/>
                  </a:lnTo>
                  <a:lnTo>
                    <a:pt x="332" y="22"/>
                  </a:lnTo>
                  <a:lnTo>
                    <a:pt x="288" y="38"/>
                  </a:lnTo>
                  <a:lnTo>
                    <a:pt x="248" y="58"/>
                  </a:lnTo>
                  <a:lnTo>
                    <a:pt x="208" y="80"/>
                  </a:lnTo>
                  <a:lnTo>
                    <a:pt x="172" y="108"/>
                  </a:lnTo>
                  <a:lnTo>
                    <a:pt x="138" y="138"/>
                  </a:lnTo>
                  <a:lnTo>
                    <a:pt x="108" y="172"/>
                  </a:lnTo>
                  <a:lnTo>
                    <a:pt x="80" y="208"/>
                  </a:lnTo>
                  <a:lnTo>
                    <a:pt x="58" y="248"/>
                  </a:lnTo>
                  <a:lnTo>
                    <a:pt x="38" y="288"/>
                  </a:lnTo>
                  <a:lnTo>
                    <a:pt x="22" y="332"/>
                  </a:lnTo>
                  <a:lnTo>
                    <a:pt x="10" y="376"/>
                  </a:lnTo>
                  <a:lnTo>
                    <a:pt x="6" y="400"/>
                  </a:lnTo>
                  <a:lnTo>
                    <a:pt x="2" y="424"/>
                  </a:lnTo>
                  <a:lnTo>
                    <a:pt x="0" y="448"/>
                  </a:lnTo>
                  <a:lnTo>
                    <a:pt x="0" y="472"/>
                  </a:lnTo>
                  <a:lnTo>
                    <a:pt x="0" y="472"/>
                  </a:lnTo>
                  <a:close/>
                  <a:moveTo>
                    <a:pt x="80" y="472"/>
                  </a:moveTo>
                  <a:lnTo>
                    <a:pt x="80" y="472"/>
                  </a:lnTo>
                  <a:lnTo>
                    <a:pt x="82" y="432"/>
                  </a:lnTo>
                  <a:lnTo>
                    <a:pt x="88" y="394"/>
                  </a:lnTo>
                  <a:lnTo>
                    <a:pt x="98" y="356"/>
                  </a:lnTo>
                  <a:lnTo>
                    <a:pt x="110" y="320"/>
                  </a:lnTo>
                  <a:lnTo>
                    <a:pt x="128" y="286"/>
                  </a:lnTo>
                  <a:lnTo>
                    <a:pt x="148" y="252"/>
                  </a:lnTo>
                  <a:lnTo>
                    <a:pt x="170" y="222"/>
                  </a:lnTo>
                  <a:lnTo>
                    <a:pt x="194" y="194"/>
                  </a:lnTo>
                  <a:lnTo>
                    <a:pt x="222" y="170"/>
                  </a:lnTo>
                  <a:lnTo>
                    <a:pt x="252" y="148"/>
                  </a:lnTo>
                  <a:lnTo>
                    <a:pt x="286" y="128"/>
                  </a:lnTo>
                  <a:lnTo>
                    <a:pt x="320" y="110"/>
                  </a:lnTo>
                  <a:lnTo>
                    <a:pt x="356" y="98"/>
                  </a:lnTo>
                  <a:lnTo>
                    <a:pt x="394" y="88"/>
                  </a:lnTo>
                  <a:lnTo>
                    <a:pt x="432" y="82"/>
                  </a:lnTo>
                  <a:lnTo>
                    <a:pt x="472" y="80"/>
                  </a:lnTo>
                  <a:lnTo>
                    <a:pt x="472" y="80"/>
                  </a:lnTo>
                  <a:lnTo>
                    <a:pt x="512" y="82"/>
                  </a:lnTo>
                  <a:lnTo>
                    <a:pt x="550" y="88"/>
                  </a:lnTo>
                  <a:lnTo>
                    <a:pt x="588" y="98"/>
                  </a:lnTo>
                  <a:lnTo>
                    <a:pt x="624" y="110"/>
                  </a:lnTo>
                  <a:lnTo>
                    <a:pt x="658" y="128"/>
                  </a:lnTo>
                  <a:lnTo>
                    <a:pt x="692" y="148"/>
                  </a:lnTo>
                  <a:lnTo>
                    <a:pt x="722" y="170"/>
                  </a:lnTo>
                  <a:lnTo>
                    <a:pt x="750" y="194"/>
                  </a:lnTo>
                  <a:lnTo>
                    <a:pt x="774" y="222"/>
                  </a:lnTo>
                  <a:lnTo>
                    <a:pt x="796" y="252"/>
                  </a:lnTo>
                  <a:lnTo>
                    <a:pt x="816" y="286"/>
                  </a:lnTo>
                  <a:lnTo>
                    <a:pt x="834" y="320"/>
                  </a:lnTo>
                  <a:lnTo>
                    <a:pt x="846" y="356"/>
                  </a:lnTo>
                  <a:lnTo>
                    <a:pt x="856" y="394"/>
                  </a:lnTo>
                  <a:lnTo>
                    <a:pt x="862" y="432"/>
                  </a:lnTo>
                  <a:lnTo>
                    <a:pt x="864" y="472"/>
                  </a:lnTo>
                  <a:lnTo>
                    <a:pt x="864" y="472"/>
                  </a:lnTo>
                  <a:lnTo>
                    <a:pt x="862" y="512"/>
                  </a:lnTo>
                  <a:lnTo>
                    <a:pt x="856" y="550"/>
                  </a:lnTo>
                  <a:lnTo>
                    <a:pt x="846" y="588"/>
                  </a:lnTo>
                  <a:lnTo>
                    <a:pt x="834" y="624"/>
                  </a:lnTo>
                  <a:lnTo>
                    <a:pt x="816" y="658"/>
                  </a:lnTo>
                  <a:lnTo>
                    <a:pt x="796" y="692"/>
                  </a:lnTo>
                  <a:lnTo>
                    <a:pt x="774" y="722"/>
                  </a:lnTo>
                  <a:lnTo>
                    <a:pt x="750" y="750"/>
                  </a:lnTo>
                  <a:lnTo>
                    <a:pt x="722" y="774"/>
                  </a:lnTo>
                  <a:lnTo>
                    <a:pt x="692" y="796"/>
                  </a:lnTo>
                  <a:lnTo>
                    <a:pt x="658" y="816"/>
                  </a:lnTo>
                  <a:lnTo>
                    <a:pt x="624" y="834"/>
                  </a:lnTo>
                  <a:lnTo>
                    <a:pt x="588" y="846"/>
                  </a:lnTo>
                  <a:lnTo>
                    <a:pt x="550" y="856"/>
                  </a:lnTo>
                  <a:lnTo>
                    <a:pt x="512" y="862"/>
                  </a:lnTo>
                  <a:lnTo>
                    <a:pt x="472" y="864"/>
                  </a:lnTo>
                  <a:lnTo>
                    <a:pt x="472" y="864"/>
                  </a:lnTo>
                  <a:lnTo>
                    <a:pt x="432" y="862"/>
                  </a:lnTo>
                  <a:lnTo>
                    <a:pt x="394" y="856"/>
                  </a:lnTo>
                  <a:lnTo>
                    <a:pt x="356" y="846"/>
                  </a:lnTo>
                  <a:lnTo>
                    <a:pt x="320" y="834"/>
                  </a:lnTo>
                  <a:lnTo>
                    <a:pt x="286" y="816"/>
                  </a:lnTo>
                  <a:lnTo>
                    <a:pt x="252" y="796"/>
                  </a:lnTo>
                  <a:lnTo>
                    <a:pt x="222" y="774"/>
                  </a:lnTo>
                  <a:lnTo>
                    <a:pt x="194" y="750"/>
                  </a:lnTo>
                  <a:lnTo>
                    <a:pt x="170" y="722"/>
                  </a:lnTo>
                  <a:lnTo>
                    <a:pt x="148" y="692"/>
                  </a:lnTo>
                  <a:lnTo>
                    <a:pt x="128" y="658"/>
                  </a:lnTo>
                  <a:lnTo>
                    <a:pt x="110" y="624"/>
                  </a:lnTo>
                  <a:lnTo>
                    <a:pt x="98" y="588"/>
                  </a:lnTo>
                  <a:lnTo>
                    <a:pt x="88" y="550"/>
                  </a:lnTo>
                  <a:lnTo>
                    <a:pt x="82" y="512"/>
                  </a:lnTo>
                  <a:lnTo>
                    <a:pt x="80" y="472"/>
                  </a:lnTo>
                  <a:lnTo>
                    <a:pt x="80" y="472"/>
                  </a:lnTo>
                  <a:close/>
                </a:path>
              </a:pathLst>
            </a:custGeom>
            <a:solidFill>
              <a:srgbClr val="654E25">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11"/>
            <p:cNvSpPr>
              <a:spLocks noEditPoints="1"/>
            </p:cNvSpPr>
            <p:nvPr/>
          </p:nvSpPr>
          <p:spPr bwMode="auto">
            <a:xfrm>
              <a:off x="2706" y="762"/>
              <a:ext cx="1232" cy="1232"/>
            </a:xfrm>
            <a:custGeom>
              <a:avLst/>
              <a:gdLst>
                <a:gd name="T0" fmla="*/ 8 w 1232"/>
                <a:gd name="T1" fmla="*/ 710 h 1232"/>
                <a:gd name="T2" fmla="*/ 48 w 1232"/>
                <a:gd name="T3" fmla="*/ 856 h 1232"/>
                <a:gd name="T4" fmla="*/ 122 w 1232"/>
                <a:gd name="T5" fmla="*/ 984 h 1232"/>
                <a:gd name="T6" fmla="*/ 224 w 1232"/>
                <a:gd name="T7" fmla="*/ 1092 h 1232"/>
                <a:gd name="T8" fmla="*/ 350 w 1232"/>
                <a:gd name="T9" fmla="*/ 1172 h 1232"/>
                <a:gd name="T10" fmla="*/ 492 w 1232"/>
                <a:gd name="T11" fmla="*/ 1220 h 1232"/>
                <a:gd name="T12" fmla="*/ 616 w 1232"/>
                <a:gd name="T13" fmla="*/ 1232 h 1232"/>
                <a:gd name="T14" fmla="*/ 770 w 1232"/>
                <a:gd name="T15" fmla="*/ 1212 h 1232"/>
                <a:gd name="T16" fmla="*/ 910 w 1232"/>
                <a:gd name="T17" fmla="*/ 1158 h 1232"/>
                <a:gd name="T18" fmla="*/ 1030 w 1232"/>
                <a:gd name="T19" fmla="*/ 1072 h 1232"/>
                <a:gd name="T20" fmla="*/ 1126 w 1232"/>
                <a:gd name="T21" fmla="*/ 960 h 1232"/>
                <a:gd name="T22" fmla="*/ 1194 w 1232"/>
                <a:gd name="T23" fmla="*/ 828 h 1232"/>
                <a:gd name="T24" fmla="*/ 1228 w 1232"/>
                <a:gd name="T25" fmla="*/ 678 h 1232"/>
                <a:gd name="T26" fmla="*/ 1228 w 1232"/>
                <a:gd name="T27" fmla="*/ 554 h 1232"/>
                <a:gd name="T28" fmla="*/ 1194 w 1232"/>
                <a:gd name="T29" fmla="*/ 404 h 1232"/>
                <a:gd name="T30" fmla="*/ 1126 w 1232"/>
                <a:gd name="T31" fmla="*/ 272 h 1232"/>
                <a:gd name="T32" fmla="*/ 1030 w 1232"/>
                <a:gd name="T33" fmla="*/ 160 h 1232"/>
                <a:gd name="T34" fmla="*/ 910 w 1232"/>
                <a:gd name="T35" fmla="*/ 74 h 1232"/>
                <a:gd name="T36" fmla="*/ 770 w 1232"/>
                <a:gd name="T37" fmla="*/ 20 h 1232"/>
                <a:gd name="T38" fmla="*/ 616 w 1232"/>
                <a:gd name="T39" fmla="*/ 0 h 1232"/>
                <a:gd name="T40" fmla="*/ 492 w 1232"/>
                <a:gd name="T41" fmla="*/ 12 h 1232"/>
                <a:gd name="T42" fmla="*/ 350 w 1232"/>
                <a:gd name="T43" fmla="*/ 60 h 1232"/>
                <a:gd name="T44" fmla="*/ 224 w 1232"/>
                <a:gd name="T45" fmla="*/ 140 h 1232"/>
                <a:gd name="T46" fmla="*/ 122 w 1232"/>
                <a:gd name="T47" fmla="*/ 248 h 1232"/>
                <a:gd name="T48" fmla="*/ 48 w 1232"/>
                <a:gd name="T49" fmla="*/ 376 h 1232"/>
                <a:gd name="T50" fmla="*/ 8 w 1232"/>
                <a:gd name="T51" fmla="*/ 522 h 1232"/>
                <a:gd name="T52" fmla="*/ 80 w 1232"/>
                <a:gd name="T53" fmla="*/ 616 h 1232"/>
                <a:gd name="T54" fmla="*/ 90 w 1232"/>
                <a:gd name="T55" fmla="*/ 508 h 1232"/>
                <a:gd name="T56" fmla="*/ 132 w 1232"/>
                <a:gd name="T57" fmla="*/ 384 h 1232"/>
                <a:gd name="T58" fmla="*/ 202 w 1232"/>
                <a:gd name="T59" fmla="*/ 276 h 1232"/>
                <a:gd name="T60" fmla="*/ 296 w 1232"/>
                <a:gd name="T61" fmla="*/ 186 h 1232"/>
                <a:gd name="T62" fmla="*/ 408 w 1232"/>
                <a:gd name="T63" fmla="*/ 122 h 1232"/>
                <a:gd name="T64" fmla="*/ 534 w 1232"/>
                <a:gd name="T65" fmla="*/ 86 h 1232"/>
                <a:gd name="T66" fmla="*/ 644 w 1232"/>
                <a:gd name="T67" fmla="*/ 80 h 1232"/>
                <a:gd name="T68" fmla="*/ 776 w 1232"/>
                <a:gd name="T69" fmla="*/ 104 h 1232"/>
                <a:gd name="T70" fmla="*/ 894 w 1232"/>
                <a:gd name="T71" fmla="*/ 158 h 1232"/>
                <a:gd name="T72" fmla="*/ 994 w 1232"/>
                <a:gd name="T73" fmla="*/ 238 h 1232"/>
                <a:gd name="T74" fmla="*/ 1074 w 1232"/>
                <a:gd name="T75" fmla="*/ 338 h 1232"/>
                <a:gd name="T76" fmla="*/ 1128 w 1232"/>
                <a:gd name="T77" fmla="*/ 456 h 1232"/>
                <a:gd name="T78" fmla="*/ 1152 w 1232"/>
                <a:gd name="T79" fmla="*/ 588 h 1232"/>
                <a:gd name="T80" fmla="*/ 1146 w 1232"/>
                <a:gd name="T81" fmla="*/ 698 h 1232"/>
                <a:gd name="T82" fmla="*/ 1110 w 1232"/>
                <a:gd name="T83" fmla="*/ 824 h 1232"/>
                <a:gd name="T84" fmla="*/ 1046 w 1232"/>
                <a:gd name="T85" fmla="*/ 936 h 1232"/>
                <a:gd name="T86" fmla="*/ 956 w 1232"/>
                <a:gd name="T87" fmla="*/ 1030 h 1232"/>
                <a:gd name="T88" fmla="*/ 848 w 1232"/>
                <a:gd name="T89" fmla="*/ 1100 h 1232"/>
                <a:gd name="T90" fmla="*/ 724 w 1232"/>
                <a:gd name="T91" fmla="*/ 1142 h 1232"/>
                <a:gd name="T92" fmla="*/ 616 w 1232"/>
                <a:gd name="T93" fmla="*/ 1152 h 1232"/>
                <a:gd name="T94" fmla="*/ 482 w 1232"/>
                <a:gd name="T95" fmla="*/ 1136 h 1232"/>
                <a:gd name="T96" fmla="*/ 360 w 1232"/>
                <a:gd name="T97" fmla="*/ 1088 h 1232"/>
                <a:gd name="T98" fmla="*/ 256 w 1232"/>
                <a:gd name="T99" fmla="*/ 1012 h 1232"/>
                <a:gd name="T100" fmla="*/ 172 w 1232"/>
                <a:gd name="T101" fmla="*/ 916 h 1232"/>
                <a:gd name="T102" fmla="*/ 112 w 1232"/>
                <a:gd name="T103" fmla="*/ 800 h 1232"/>
                <a:gd name="T104" fmla="*/ 82 w 1232"/>
                <a:gd name="T105" fmla="*/ 67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2" h="1232">
                  <a:moveTo>
                    <a:pt x="0" y="616"/>
                  </a:moveTo>
                  <a:lnTo>
                    <a:pt x="0" y="616"/>
                  </a:lnTo>
                  <a:lnTo>
                    <a:pt x="0" y="648"/>
                  </a:lnTo>
                  <a:lnTo>
                    <a:pt x="4" y="678"/>
                  </a:lnTo>
                  <a:lnTo>
                    <a:pt x="8" y="710"/>
                  </a:lnTo>
                  <a:lnTo>
                    <a:pt x="12" y="740"/>
                  </a:lnTo>
                  <a:lnTo>
                    <a:pt x="20" y="770"/>
                  </a:lnTo>
                  <a:lnTo>
                    <a:pt x="28" y="798"/>
                  </a:lnTo>
                  <a:lnTo>
                    <a:pt x="38" y="828"/>
                  </a:lnTo>
                  <a:lnTo>
                    <a:pt x="48" y="856"/>
                  </a:lnTo>
                  <a:lnTo>
                    <a:pt x="60" y="882"/>
                  </a:lnTo>
                  <a:lnTo>
                    <a:pt x="74" y="910"/>
                  </a:lnTo>
                  <a:lnTo>
                    <a:pt x="90" y="936"/>
                  </a:lnTo>
                  <a:lnTo>
                    <a:pt x="106" y="960"/>
                  </a:lnTo>
                  <a:lnTo>
                    <a:pt x="122" y="984"/>
                  </a:lnTo>
                  <a:lnTo>
                    <a:pt x="140" y="1008"/>
                  </a:lnTo>
                  <a:lnTo>
                    <a:pt x="160" y="1030"/>
                  </a:lnTo>
                  <a:lnTo>
                    <a:pt x="180" y="1052"/>
                  </a:lnTo>
                  <a:lnTo>
                    <a:pt x="202" y="1072"/>
                  </a:lnTo>
                  <a:lnTo>
                    <a:pt x="224" y="1092"/>
                  </a:lnTo>
                  <a:lnTo>
                    <a:pt x="248" y="1110"/>
                  </a:lnTo>
                  <a:lnTo>
                    <a:pt x="272" y="1126"/>
                  </a:lnTo>
                  <a:lnTo>
                    <a:pt x="296" y="1142"/>
                  </a:lnTo>
                  <a:lnTo>
                    <a:pt x="322" y="1158"/>
                  </a:lnTo>
                  <a:lnTo>
                    <a:pt x="350" y="1172"/>
                  </a:lnTo>
                  <a:lnTo>
                    <a:pt x="376" y="1184"/>
                  </a:lnTo>
                  <a:lnTo>
                    <a:pt x="404" y="1194"/>
                  </a:lnTo>
                  <a:lnTo>
                    <a:pt x="434" y="1204"/>
                  </a:lnTo>
                  <a:lnTo>
                    <a:pt x="462" y="1212"/>
                  </a:lnTo>
                  <a:lnTo>
                    <a:pt x="492" y="1220"/>
                  </a:lnTo>
                  <a:lnTo>
                    <a:pt x="522" y="1224"/>
                  </a:lnTo>
                  <a:lnTo>
                    <a:pt x="554" y="1228"/>
                  </a:lnTo>
                  <a:lnTo>
                    <a:pt x="584" y="1232"/>
                  </a:lnTo>
                  <a:lnTo>
                    <a:pt x="616" y="1232"/>
                  </a:lnTo>
                  <a:lnTo>
                    <a:pt x="616" y="1232"/>
                  </a:lnTo>
                  <a:lnTo>
                    <a:pt x="648" y="1232"/>
                  </a:lnTo>
                  <a:lnTo>
                    <a:pt x="678" y="1228"/>
                  </a:lnTo>
                  <a:lnTo>
                    <a:pt x="710" y="1224"/>
                  </a:lnTo>
                  <a:lnTo>
                    <a:pt x="740" y="1220"/>
                  </a:lnTo>
                  <a:lnTo>
                    <a:pt x="770" y="1212"/>
                  </a:lnTo>
                  <a:lnTo>
                    <a:pt x="798" y="1204"/>
                  </a:lnTo>
                  <a:lnTo>
                    <a:pt x="828" y="1194"/>
                  </a:lnTo>
                  <a:lnTo>
                    <a:pt x="856" y="1184"/>
                  </a:lnTo>
                  <a:lnTo>
                    <a:pt x="882" y="1172"/>
                  </a:lnTo>
                  <a:lnTo>
                    <a:pt x="910" y="1158"/>
                  </a:lnTo>
                  <a:lnTo>
                    <a:pt x="936" y="1142"/>
                  </a:lnTo>
                  <a:lnTo>
                    <a:pt x="960" y="1126"/>
                  </a:lnTo>
                  <a:lnTo>
                    <a:pt x="984" y="1110"/>
                  </a:lnTo>
                  <a:lnTo>
                    <a:pt x="1008" y="1092"/>
                  </a:lnTo>
                  <a:lnTo>
                    <a:pt x="1030" y="1072"/>
                  </a:lnTo>
                  <a:lnTo>
                    <a:pt x="1052" y="1052"/>
                  </a:lnTo>
                  <a:lnTo>
                    <a:pt x="1072" y="1030"/>
                  </a:lnTo>
                  <a:lnTo>
                    <a:pt x="1092" y="1008"/>
                  </a:lnTo>
                  <a:lnTo>
                    <a:pt x="1110" y="984"/>
                  </a:lnTo>
                  <a:lnTo>
                    <a:pt x="1126" y="960"/>
                  </a:lnTo>
                  <a:lnTo>
                    <a:pt x="1142" y="936"/>
                  </a:lnTo>
                  <a:lnTo>
                    <a:pt x="1158" y="910"/>
                  </a:lnTo>
                  <a:lnTo>
                    <a:pt x="1172" y="882"/>
                  </a:lnTo>
                  <a:lnTo>
                    <a:pt x="1184" y="856"/>
                  </a:lnTo>
                  <a:lnTo>
                    <a:pt x="1194" y="828"/>
                  </a:lnTo>
                  <a:lnTo>
                    <a:pt x="1204" y="798"/>
                  </a:lnTo>
                  <a:lnTo>
                    <a:pt x="1212" y="770"/>
                  </a:lnTo>
                  <a:lnTo>
                    <a:pt x="1220" y="740"/>
                  </a:lnTo>
                  <a:lnTo>
                    <a:pt x="1224" y="710"/>
                  </a:lnTo>
                  <a:lnTo>
                    <a:pt x="1228" y="678"/>
                  </a:lnTo>
                  <a:lnTo>
                    <a:pt x="1232" y="648"/>
                  </a:lnTo>
                  <a:lnTo>
                    <a:pt x="1232" y="616"/>
                  </a:lnTo>
                  <a:lnTo>
                    <a:pt x="1232" y="616"/>
                  </a:lnTo>
                  <a:lnTo>
                    <a:pt x="1232" y="584"/>
                  </a:lnTo>
                  <a:lnTo>
                    <a:pt x="1228" y="554"/>
                  </a:lnTo>
                  <a:lnTo>
                    <a:pt x="1224" y="522"/>
                  </a:lnTo>
                  <a:lnTo>
                    <a:pt x="1220" y="492"/>
                  </a:lnTo>
                  <a:lnTo>
                    <a:pt x="1212" y="462"/>
                  </a:lnTo>
                  <a:lnTo>
                    <a:pt x="1204" y="434"/>
                  </a:lnTo>
                  <a:lnTo>
                    <a:pt x="1194" y="404"/>
                  </a:lnTo>
                  <a:lnTo>
                    <a:pt x="1184" y="376"/>
                  </a:lnTo>
                  <a:lnTo>
                    <a:pt x="1172" y="350"/>
                  </a:lnTo>
                  <a:lnTo>
                    <a:pt x="1158" y="322"/>
                  </a:lnTo>
                  <a:lnTo>
                    <a:pt x="1142" y="296"/>
                  </a:lnTo>
                  <a:lnTo>
                    <a:pt x="1126" y="272"/>
                  </a:lnTo>
                  <a:lnTo>
                    <a:pt x="1110" y="248"/>
                  </a:lnTo>
                  <a:lnTo>
                    <a:pt x="1092" y="224"/>
                  </a:lnTo>
                  <a:lnTo>
                    <a:pt x="1072" y="202"/>
                  </a:lnTo>
                  <a:lnTo>
                    <a:pt x="1052" y="180"/>
                  </a:lnTo>
                  <a:lnTo>
                    <a:pt x="1030" y="160"/>
                  </a:lnTo>
                  <a:lnTo>
                    <a:pt x="1008" y="140"/>
                  </a:lnTo>
                  <a:lnTo>
                    <a:pt x="984" y="122"/>
                  </a:lnTo>
                  <a:lnTo>
                    <a:pt x="960" y="106"/>
                  </a:lnTo>
                  <a:lnTo>
                    <a:pt x="936" y="90"/>
                  </a:lnTo>
                  <a:lnTo>
                    <a:pt x="910" y="74"/>
                  </a:lnTo>
                  <a:lnTo>
                    <a:pt x="882" y="60"/>
                  </a:lnTo>
                  <a:lnTo>
                    <a:pt x="856" y="48"/>
                  </a:lnTo>
                  <a:lnTo>
                    <a:pt x="828" y="38"/>
                  </a:lnTo>
                  <a:lnTo>
                    <a:pt x="798" y="28"/>
                  </a:lnTo>
                  <a:lnTo>
                    <a:pt x="770" y="20"/>
                  </a:lnTo>
                  <a:lnTo>
                    <a:pt x="740" y="12"/>
                  </a:lnTo>
                  <a:lnTo>
                    <a:pt x="710" y="8"/>
                  </a:lnTo>
                  <a:lnTo>
                    <a:pt x="678" y="4"/>
                  </a:lnTo>
                  <a:lnTo>
                    <a:pt x="648" y="0"/>
                  </a:lnTo>
                  <a:lnTo>
                    <a:pt x="616" y="0"/>
                  </a:lnTo>
                  <a:lnTo>
                    <a:pt x="616" y="0"/>
                  </a:lnTo>
                  <a:lnTo>
                    <a:pt x="584" y="0"/>
                  </a:lnTo>
                  <a:lnTo>
                    <a:pt x="554" y="4"/>
                  </a:lnTo>
                  <a:lnTo>
                    <a:pt x="522" y="8"/>
                  </a:lnTo>
                  <a:lnTo>
                    <a:pt x="492" y="12"/>
                  </a:lnTo>
                  <a:lnTo>
                    <a:pt x="462" y="20"/>
                  </a:lnTo>
                  <a:lnTo>
                    <a:pt x="434" y="28"/>
                  </a:lnTo>
                  <a:lnTo>
                    <a:pt x="404" y="38"/>
                  </a:lnTo>
                  <a:lnTo>
                    <a:pt x="376" y="48"/>
                  </a:lnTo>
                  <a:lnTo>
                    <a:pt x="350" y="60"/>
                  </a:lnTo>
                  <a:lnTo>
                    <a:pt x="322" y="74"/>
                  </a:lnTo>
                  <a:lnTo>
                    <a:pt x="296" y="90"/>
                  </a:lnTo>
                  <a:lnTo>
                    <a:pt x="272" y="106"/>
                  </a:lnTo>
                  <a:lnTo>
                    <a:pt x="248" y="122"/>
                  </a:lnTo>
                  <a:lnTo>
                    <a:pt x="224" y="140"/>
                  </a:lnTo>
                  <a:lnTo>
                    <a:pt x="202" y="160"/>
                  </a:lnTo>
                  <a:lnTo>
                    <a:pt x="180" y="180"/>
                  </a:lnTo>
                  <a:lnTo>
                    <a:pt x="160" y="202"/>
                  </a:lnTo>
                  <a:lnTo>
                    <a:pt x="140" y="224"/>
                  </a:lnTo>
                  <a:lnTo>
                    <a:pt x="122" y="248"/>
                  </a:lnTo>
                  <a:lnTo>
                    <a:pt x="106" y="272"/>
                  </a:lnTo>
                  <a:lnTo>
                    <a:pt x="90" y="296"/>
                  </a:lnTo>
                  <a:lnTo>
                    <a:pt x="74" y="322"/>
                  </a:lnTo>
                  <a:lnTo>
                    <a:pt x="60" y="350"/>
                  </a:lnTo>
                  <a:lnTo>
                    <a:pt x="48" y="376"/>
                  </a:lnTo>
                  <a:lnTo>
                    <a:pt x="38" y="404"/>
                  </a:lnTo>
                  <a:lnTo>
                    <a:pt x="28" y="434"/>
                  </a:lnTo>
                  <a:lnTo>
                    <a:pt x="20" y="462"/>
                  </a:lnTo>
                  <a:lnTo>
                    <a:pt x="12" y="492"/>
                  </a:lnTo>
                  <a:lnTo>
                    <a:pt x="8" y="522"/>
                  </a:lnTo>
                  <a:lnTo>
                    <a:pt x="4" y="554"/>
                  </a:lnTo>
                  <a:lnTo>
                    <a:pt x="0" y="584"/>
                  </a:lnTo>
                  <a:lnTo>
                    <a:pt x="0" y="616"/>
                  </a:lnTo>
                  <a:lnTo>
                    <a:pt x="0" y="616"/>
                  </a:lnTo>
                  <a:close/>
                  <a:moveTo>
                    <a:pt x="80" y="616"/>
                  </a:moveTo>
                  <a:lnTo>
                    <a:pt x="80" y="616"/>
                  </a:lnTo>
                  <a:lnTo>
                    <a:pt x="80" y="588"/>
                  </a:lnTo>
                  <a:lnTo>
                    <a:pt x="82" y="562"/>
                  </a:lnTo>
                  <a:lnTo>
                    <a:pt x="86" y="534"/>
                  </a:lnTo>
                  <a:lnTo>
                    <a:pt x="90" y="508"/>
                  </a:lnTo>
                  <a:lnTo>
                    <a:pt x="96" y="482"/>
                  </a:lnTo>
                  <a:lnTo>
                    <a:pt x="104" y="456"/>
                  </a:lnTo>
                  <a:lnTo>
                    <a:pt x="112" y="432"/>
                  </a:lnTo>
                  <a:lnTo>
                    <a:pt x="122" y="408"/>
                  </a:lnTo>
                  <a:lnTo>
                    <a:pt x="132" y="384"/>
                  </a:lnTo>
                  <a:lnTo>
                    <a:pt x="144" y="360"/>
                  </a:lnTo>
                  <a:lnTo>
                    <a:pt x="158" y="338"/>
                  </a:lnTo>
                  <a:lnTo>
                    <a:pt x="172" y="316"/>
                  </a:lnTo>
                  <a:lnTo>
                    <a:pt x="186" y="296"/>
                  </a:lnTo>
                  <a:lnTo>
                    <a:pt x="202" y="276"/>
                  </a:lnTo>
                  <a:lnTo>
                    <a:pt x="220" y="256"/>
                  </a:lnTo>
                  <a:lnTo>
                    <a:pt x="238" y="238"/>
                  </a:lnTo>
                  <a:lnTo>
                    <a:pt x="256" y="220"/>
                  </a:lnTo>
                  <a:lnTo>
                    <a:pt x="276" y="202"/>
                  </a:lnTo>
                  <a:lnTo>
                    <a:pt x="296" y="186"/>
                  </a:lnTo>
                  <a:lnTo>
                    <a:pt x="316" y="172"/>
                  </a:lnTo>
                  <a:lnTo>
                    <a:pt x="338" y="158"/>
                  </a:lnTo>
                  <a:lnTo>
                    <a:pt x="360" y="144"/>
                  </a:lnTo>
                  <a:lnTo>
                    <a:pt x="384" y="132"/>
                  </a:lnTo>
                  <a:lnTo>
                    <a:pt x="408" y="122"/>
                  </a:lnTo>
                  <a:lnTo>
                    <a:pt x="432" y="112"/>
                  </a:lnTo>
                  <a:lnTo>
                    <a:pt x="456" y="104"/>
                  </a:lnTo>
                  <a:lnTo>
                    <a:pt x="482" y="96"/>
                  </a:lnTo>
                  <a:lnTo>
                    <a:pt x="508" y="90"/>
                  </a:lnTo>
                  <a:lnTo>
                    <a:pt x="534" y="86"/>
                  </a:lnTo>
                  <a:lnTo>
                    <a:pt x="562" y="82"/>
                  </a:lnTo>
                  <a:lnTo>
                    <a:pt x="588" y="80"/>
                  </a:lnTo>
                  <a:lnTo>
                    <a:pt x="616" y="80"/>
                  </a:lnTo>
                  <a:lnTo>
                    <a:pt x="616" y="80"/>
                  </a:lnTo>
                  <a:lnTo>
                    <a:pt x="644" y="80"/>
                  </a:lnTo>
                  <a:lnTo>
                    <a:pt x="670" y="82"/>
                  </a:lnTo>
                  <a:lnTo>
                    <a:pt x="698" y="86"/>
                  </a:lnTo>
                  <a:lnTo>
                    <a:pt x="724" y="90"/>
                  </a:lnTo>
                  <a:lnTo>
                    <a:pt x="750" y="96"/>
                  </a:lnTo>
                  <a:lnTo>
                    <a:pt x="776" y="104"/>
                  </a:lnTo>
                  <a:lnTo>
                    <a:pt x="800" y="112"/>
                  </a:lnTo>
                  <a:lnTo>
                    <a:pt x="824" y="122"/>
                  </a:lnTo>
                  <a:lnTo>
                    <a:pt x="848" y="132"/>
                  </a:lnTo>
                  <a:lnTo>
                    <a:pt x="872" y="144"/>
                  </a:lnTo>
                  <a:lnTo>
                    <a:pt x="894" y="158"/>
                  </a:lnTo>
                  <a:lnTo>
                    <a:pt x="916" y="172"/>
                  </a:lnTo>
                  <a:lnTo>
                    <a:pt x="936" y="186"/>
                  </a:lnTo>
                  <a:lnTo>
                    <a:pt x="956" y="202"/>
                  </a:lnTo>
                  <a:lnTo>
                    <a:pt x="976" y="220"/>
                  </a:lnTo>
                  <a:lnTo>
                    <a:pt x="994" y="238"/>
                  </a:lnTo>
                  <a:lnTo>
                    <a:pt x="1012" y="256"/>
                  </a:lnTo>
                  <a:lnTo>
                    <a:pt x="1030" y="276"/>
                  </a:lnTo>
                  <a:lnTo>
                    <a:pt x="1046" y="296"/>
                  </a:lnTo>
                  <a:lnTo>
                    <a:pt x="1060" y="316"/>
                  </a:lnTo>
                  <a:lnTo>
                    <a:pt x="1074" y="338"/>
                  </a:lnTo>
                  <a:lnTo>
                    <a:pt x="1088" y="360"/>
                  </a:lnTo>
                  <a:lnTo>
                    <a:pt x="1100" y="384"/>
                  </a:lnTo>
                  <a:lnTo>
                    <a:pt x="1110" y="408"/>
                  </a:lnTo>
                  <a:lnTo>
                    <a:pt x="1120" y="432"/>
                  </a:lnTo>
                  <a:lnTo>
                    <a:pt x="1128" y="456"/>
                  </a:lnTo>
                  <a:lnTo>
                    <a:pt x="1136" y="482"/>
                  </a:lnTo>
                  <a:lnTo>
                    <a:pt x="1142" y="508"/>
                  </a:lnTo>
                  <a:lnTo>
                    <a:pt x="1146" y="534"/>
                  </a:lnTo>
                  <a:lnTo>
                    <a:pt x="1150" y="562"/>
                  </a:lnTo>
                  <a:lnTo>
                    <a:pt x="1152" y="588"/>
                  </a:lnTo>
                  <a:lnTo>
                    <a:pt x="1152" y="616"/>
                  </a:lnTo>
                  <a:lnTo>
                    <a:pt x="1152" y="616"/>
                  </a:lnTo>
                  <a:lnTo>
                    <a:pt x="1152" y="644"/>
                  </a:lnTo>
                  <a:lnTo>
                    <a:pt x="1150" y="670"/>
                  </a:lnTo>
                  <a:lnTo>
                    <a:pt x="1146" y="698"/>
                  </a:lnTo>
                  <a:lnTo>
                    <a:pt x="1142" y="724"/>
                  </a:lnTo>
                  <a:lnTo>
                    <a:pt x="1136" y="750"/>
                  </a:lnTo>
                  <a:lnTo>
                    <a:pt x="1128" y="776"/>
                  </a:lnTo>
                  <a:lnTo>
                    <a:pt x="1120" y="800"/>
                  </a:lnTo>
                  <a:lnTo>
                    <a:pt x="1110" y="824"/>
                  </a:lnTo>
                  <a:lnTo>
                    <a:pt x="1100" y="848"/>
                  </a:lnTo>
                  <a:lnTo>
                    <a:pt x="1088" y="872"/>
                  </a:lnTo>
                  <a:lnTo>
                    <a:pt x="1074" y="894"/>
                  </a:lnTo>
                  <a:lnTo>
                    <a:pt x="1060" y="916"/>
                  </a:lnTo>
                  <a:lnTo>
                    <a:pt x="1046" y="936"/>
                  </a:lnTo>
                  <a:lnTo>
                    <a:pt x="1030" y="956"/>
                  </a:lnTo>
                  <a:lnTo>
                    <a:pt x="1012" y="976"/>
                  </a:lnTo>
                  <a:lnTo>
                    <a:pt x="994" y="994"/>
                  </a:lnTo>
                  <a:lnTo>
                    <a:pt x="976" y="1012"/>
                  </a:lnTo>
                  <a:lnTo>
                    <a:pt x="956" y="1030"/>
                  </a:lnTo>
                  <a:lnTo>
                    <a:pt x="936" y="1046"/>
                  </a:lnTo>
                  <a:lnTo>
                    <a:pt x="916" y="1060"/>
                  </a:lnTo>
                  <a:lnTo>
                    <a:pt x="894" y="1074"/>
                  </a:lnTo>
                  <a:lnTo>
                    <a:pt x="872" y="1088"/>
                  </a:lnTo>
                  <a:lnTo>
                    <a:pt x="848" y="1100"/>
                  </a:lnTo>
                  <a:lnTo>
                    <a:pt x="824" y="1110"/>
                  </a:lnTo>
                  <a:lnTo>
                    <a:pt x="800" y="1120"/>
                  </a:lnTo>
                  <a:lnTo>
                    <a:pt x="776" y="1128"/>
                  </a:lnTo>
                  <a:lnTo>
                    <a:pt x="750" y="1136"/>
                  </a:lnTo>
                  <a:lnTo>
                    <a:pt x="724" y="1142"/>
                  </a:lnTo>
                  <a:lnTo>
                    <a:pt x="698" y="1146"/>
                  </a:lnTo>
                  <a:lnTo>
                    <a:pt x="670" y="1150"/>
                  </a:lnTo>
                  <a:lnTo>
                    <a:pt x="644" y="1152"/>
                  </a:lnTo>
                  <a:lnTo>
                    <a:pt x="616" y="1152"/>
                  </a:lnTo>
                  <a:lnTo>
                    <a:pt x="616" y="1152"/>
                  </a:lnTo>
                  <a:lnTo>
                    <a:pt x="588" y="1152"/>
                  </a:lnTo>
                  <a:lnTo>
                    <a:pt x="562" y="1150"/>
                  </a:lnTo>
                  <a:lnTo>
                    <a:pt x="534" y="1146"/>
                  </a:lnTo>
                  <a:lnTo>
                    <a:pt x="508" y="1142"/>
                  </a:lnTo>
                  <a:lnTo>
                    <a:pt x="482" y="1136"/>
                  </a:lnTo>
                  <a:lnTo>
                    <a:pt x="456" y="1128"/>
                  </a:lnTo>
                  <a:lnTo>
                    <a:pt x="432" y="1120"/>
                  </a:lnTo>
                  <a:lnTo>
                    <a:pt x="408" y="1110"/>
                  </a:lnTo>
                  <a:lnTo>
                    <a:pt x="384" y="1100"/>
                  </a:lnTo>
                  <a:lnTo>
                    <a:pt x="360" y="1088"/>
                  </a:lnTo>
                  <a:lnTo>
                    <a:pt x="338" y="1074"/>
                  </a:lnTo>
                  <a:lnTo>
                    <a:pt x="316" y="1060"/>
                  </a:lnTo>
                  <a:lnTo>
                    <a:pt x="296" y="1046"/>
                  </a:lnTo>
                  <a:lnTo>
                    <a:pt x="276" y="1030"/>
                  </a:lnTo>
                  <a:lnTo>
                    <a:pt x="256" y="1012"/>
                  </a:lnTo>
                  <a:lnTo>
                    <a:pt x="238" y="994"/>
                  </a:lnTo>
                  <a:lnTo>
                    <a:pt x="220" y="976"/>
                  </a:lnTo>
                  <a:lnTo>
                    <a:pt x="202" y="956"/>
                  </a:lnTo>
                  <a:lnTo>
                    <a:pt x="186" y="936"/>
                  </a:lnTo>
                  <a:lnTo>
                    <a:pt x="172" y="916"/>
                  </a:lnTo>
                  <a:lnTo>
                    <a:pt x="158" y="894"/>
                  </a:lnTo>
                  <a:lnTo>
                    <a:pt x="144" y="872"/>
                  </a:lnTo>
                  <a:lnTo>
                    <a:pt x="132" y="848"/>
                  </a:lnTo>
                  <a:lnTo>
                    <a:pt x="122" y="824"/>
                  </a:lnTo>
                  <a:lnTo>
                    <a:pt x="112" y="800"/>
                  </a:lnTo>
                  <a:lnTo>
                    <a:pt x="104" y="776"/>
                  </a:lnTo>
                  <a:lnTo>
                    <a:pt x="96" y="750"/>
                  </a:lnTo>
                  <a:lnTo>
                    <a:pt x="90" y="724"/>
                  </a:lnTo>
                  <a:lnTo>
                    <a:pt x="86" y="698"/>
                  </a:lnTo>
                  <a:lnTo>
                    <a:pt x="82" y="670"/>
                  </a:lnTo>
                  <a:lnTo>
                    <a:pt x="80" y="644"/>
                  </a:lnTo>
                  <a:lnTo>
                    <a:pt x="80" y="616"/>
                  </a:lnTo>
                  <a:lnTo>
                    <a:pt x="80" y="616"/>
                  </a:lnTo>
                  <a:close/>
                </a:path>
              </a:pathLst>
            </a:custGeom>
            <a:solidFill>
              <a:srgbClr val="654E25">
                <a:alpha val="10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4" name="AutoShape 25"/>
          <p:cNvSpPr>
            <a:spLocks noChangeArrowheads="1"/>
          </p:cNvSpPr>
          <p:nvPr/>
        </p:nvSpPr>
        <p:spPr bwMode="black">
          <a:xfrm>
            <a:off x="444748" y="2981945"/>
            <a:ext cx="3352800" cy="1524653"/>
          </a:xfrm>
          <a:prstGeom prst="roundRect">
            <a:avLst>
              <a:gd name="adj" fmla="val 9481"/>
            </a:avLst>
          </a:prstGeom>
          <a:noFill/>
          <a:ln w="19050">
            <a:solidFill>
              <a:srgbClr val="FFFFFF"/>
            </a:solidFill>
            <a:round/>
            <a:headEnd/>
            <a:tailEnd/>
          </a:ln>
          <a:effectLst/>
          <a:extLst>
            <a:ext uri="{909E8E84-426E-40DD-AFC4-6F175D3DCCD1}">
              <a14:hiddenFill xmlns:a14="http://schemas.microsoft.com/office/drawing/2010/main">
                <a:gradFill rotWithShape="1">
                  <a:gsLst>
                    <a:gs pos="0">
                      <a:schemeClr val="bg1"/>
                    </a:gs>
                    <a:gs pos="50000">
                      <a:srgbClr val="EAEAEA"/>
                    </a:gs>
                    <a:gs pos="100000">
                      <a:schemeClr val="bg1"/>
                    </a:gs>
                  </a:gsLst>
                  <a:lin ang="2700000" scaled="1"/>
                </a:gra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smtClean="0">
              <a:ln>
                <a:noFill/>
              </a:ln>
              <a:solidFill>
                <a:srgbClr val="FFFFFF"/>
              </a:solidFill>
              <a:effectLst/>
              <a:uLnTx/>
              <a:uFillTx/>
              <a:ea typeface="+mn-ea"/>
            </a:endParaRPr>
          </a:p>
        </p:txBody>
      </p:sp>
      <p:sp>
        <p:nvSpPr>
          <p:cNvPr id="80" name="AutoShape 12"/>
          <p:cNvSpPr>
            <a:spLocks noChangeArrowheads="1"/>
          </p:cNvSpPr>
          <p:nvPr/>
        </p:nvSpPr>
        <p:spPr bwMode="auto">
          <a:xfrm>
            <a:off x="444748" y="2450597"/>
            <a:ext cx="7871668" cy="937741"/>
          </a:xfrm>
          <a:prstGeom prst="rightArrow">
            <a:avLst>
              <a:gd name="adj1" fmla="val 38231"/>
              <a:gd name="adj2" fmla="val 63827"/>
            </a:avLst>
          </a:prstGeom>
          <a:gradFill rotWithShape="1">
            <a:gsLst>
              <a:gs pos="0">
                <a:srgbClr val="FF6400"/>
              </a:gs>
              <a:gs pos="100000">
                <a:srgbClr val="FFC800"/>
              </a:gs>
            </a:gsLst>
            <a:lin ang="0" scaled="1"/>
          </a:gradFill>
          <a:ln>
            <a:noFill/>
          </a:ln>
          <a:effectLst>
            <a:outerShdw dist="35921"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zh-CN" altLang="en-US" b="1"/>
          </a:p>
        </p:txBody>
      </p:sp>
      <p:sp>
        <p:nvSpPr>
          <p:cNvPr id="81" name="Oval 13"/>
          <p:cNvSpPr>
            <a:spLocks noChangeArrowheads="1"/>
          </p:cNvSpPr>
          <p:nvPr/>
        </p:nvSpPr>
        <p:spPr bwMode="auto">
          <a:xfrm>
            <a:off x="185589" y="2758088"/>
            <a:ext cx="287338" cy="288900"/>
          </a:xfrm>
          <a:prstGeom prst="ellipse">
            <a:avLst/>
          </a:prstGeom>
          <a:gradFill rotWithShape="1">
            <a:gsLst>
              <a:gs pos="0">
                <a:srgbClr val="FFC800"/>
              </a:gs>
              <a:gs pos="100000">
                <a:srgbClr val="FF6400"/>
              </a:gs>
            </a:gsLst>
            <a:path path="shape">
              <a:fillToRect l="50000" t="50000" r="50000" b="50000"/>
            </a:path>
          </a:gradFill>
          <a:ln w="19050" algn="ctr">
            <a:solidFill>
              <a:schemeClr val="bg1"/>
            </a:solidFill>
            <a:round/>
            <a:headEnd/>
            <a:tailEnd/>
          </a:ln>
          <a:effectLst>
            <a:outerShdw dist="35921" dir="2700000" algn="ctr" rotWithShape="0">
              <a:schemeClr val="bg2">
                <a:alpha val="50000"/>
              </a:schemeClr>
            </a:outerShdw>
          </a:effectLst>
        </p:spPr>
        <p:txBody>
          <a:bodyPr wrap="none" anchor="ctr"/>
          <a:lstStyle/>
          <a:p>
            <a:endParaRPr lang="zh-CN" altLang="en-US" b="1"/>
          </a:p>
        </p:txBody>
      </p:sp>
      <p:sp>
        <p:nvSpPr>
          <p:cNvPr id="84" name="Oval 16"/>
          <p:cNvSpPr>
            <a:spLocks noChangeArrowheads="1"/>
          </p:cNvSpPr>
          <p:nvPr/>
        </p:nvSpPr>
        <p:spPr bwMode="auto">
          <a:xfrm>
            <a:off x="2732747" y="2758088"/>
            <a:ext cx="286618" cy="263222"/>
          </a:xfrm>
          <a:prstGeom prst="ellipse">
            <a:avLst/>
          </a:prstGeom>
          <a:gradFill rotWithShape="1">
            <a:gsLst>
              <a:gs pos="0">
                <a:srgbClr val="FFC800"/>
              </a:gs>
              <a:gs pos="100000">
                <a:srgbClr val="FF6400"/>
              </a:gs>
            </a:gsLst>
            <a:path path="shape">
              <a:fillToRect l="50000" t="50000" r="50000" b="50000"/>
            </a:path>
          </a:gradFill>
          <a:ln w="19050" algn="ctr">
            <a:solidFill>
              <a:schemeClr val="bg1"/>
            </a:solidFill>
            <a:round/>
            <a:headEnd/>
            <a:tailEnd/>
          </a:ln>
          <a:effectLst>
            <a:outerShdw dist="35921" dir="2700000" algn="ctr" rotWithShape="0">
              <a:schemeClr val="bg2">
                <a:alpha val="50000"/>
              </a:schemeClr>
            </a:outerShdw>
          </a:effectLst>
        </p:spPr>
        <p:txBody>
          <a:bodyPr wrap="none" anchor="ctr"/>
          <a:lstStyle/>
          <a:p>
            <a:endParaRPr lang="zh-CN" altLang="en-US" b="1"/>
          </a:p>
        </p:txBody>
      </p:sp>
      <p:sp>
        <p:nvSpPr>
          <p:cNvPr id="85" name="Oval 17"/>
          <p:cNvSpPr>
            <a:spLocks noChangeArrowheads="1"/>
          </p:cNvSpPr>
          <p:nvPr/>
        </p:nvSpPr>
        <p:spPr bwMode="auto">
          <a:xfrm>
            <a:off x="5263729" y="2804418"/>
            <a:ext cx="274587" cy="249684"/>
          </a:xfrm>
          <a:prstGeom prst="ellipse">
            <a:avLst/>
          </a:prstGeom>
          <a:gradFill rotWithShape="1">
            <a:gsLst>
              <a:gs pos="0">
                <a:srgbClr val="FFC800"/>
              </a:gs>
              <a:gs pos="100000">
                <a:srgbClr val="FF6400"/>
              </a:gs>
            </a:gsLst>
            <a:path path="shape">
              <a:fillToRect l="50000" t="50000" r="50000" b="50000"/>
            </a:path>
          </a:gradFill>
          <a:ln w="19050" algn="ctr">
            <a:solidFill>
              <a:schemeClr val="bg1"/>
            </a:solidFill>
            <a:round/>
            <a:headEnd/>
            <a:tailEnd/>
          </a:ln>
          <a:effectLst>
            <a:outerShdw dist="35921" dir="2700000" algn="ctr" rotWithShape="0">
              <a:schemeClr val="bg2">
                <a:alpha val="50000"/>
              </a:schemeClr>
            </a:outerShdw>
          </a:effectLst>
        </p:spPr>
        <p:txBody>
          <a:bodyPr wrap="none" anchor="ctr"/>
          <a:lstStyle/>
          <a:p>
            <a:endParaRPr lang="zh-CN" altLang="en-US" b="1"/>
          </a:p>
        </p:txBody>
      </p:sp>
      <p:sp>
        <p:nvSpPr>
          <p:cNvPr id="2" name="标题 1"/>
          <p:cNvSpPr txBox="1">
            <a:spLocks/>
          </p:cNvSpPr>
          <p:nvPr/>
        </p:nvSpPr>
        <p:spPr bwMode="auto">
          <a:xfrm>
            <a:off x="136872" y="-18256"/>
            <a:ext cx="88996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3200" b="1" dirty="0" smtClean="0">
                <a:solidFill>
                  <a:srgbClr val="FF0000"/>
                </a:solidFill>
                <a:latin typeface="Times New Roman" panose="02020603050405020304" pitchFamily="18" charset="0"/>
                <a:ea typeface="华文新魏" pitchFamily="2" charset="-122"/>
                <a:cs typeface="Times New Roman" panose="02020603050405020304" pitchFamily="18" charset="0"/>
              </a:rPr>
              <a:t/>
            </a:r>
            <a:br>
              <a:rPr lang="en-US" altLang="zh-CN" sz="3200" b="1" dirty="0" smtClean="0">
                <a:solidFill>
                  <a:srgbClr val="FF0000"/>
                </a:solidFill>
                <a:latin typeface="Times New Roman" panose="02020603050405020304" pitchFamily="18" charset="0"/>
                <a:ea typeface="华文新魏" pitchFamily="2" charset="-122"/>
                <a:cs typeface="Times New Roman" panose="02020603050405020304" pitchFamily="18" charset="0"/>
              </a:rPr>
            </a:br>
            <a:r>
              <a:rPr lang="zh-CN" altLang="en-US" sz="3600" b="1" dirty="0">
                <a:solidFill>
                  <a:srgbClr val="FF0000"/>
                </a:solidFill>
                <a:latin typeface="Calibri" panose="020F0502020204030204" pitchFamily="34" charset="0"/>
                <a:ea typeface="黑体" panose="02010609060101010101" pitchFamily="49" charset="-122"/>
              </a:rPr>
              <a:t>中国政府环境审计</a:t>
            </a:r>
            <a:r>
              <a:rPr lang="zh-CN" altLang="zh-CN" sz="3600" b="1" dirty="0" smtClean="0">
                <a:solidFill>
                  <a:srgbClr val="FF0000"/>
                </a:solidFill>
                <a:latin typeface="Calibri" panose="020F0502020204030204" pitchFamily="34" charset="0"/>
                <a:ea typeface="黑体" panose="02010609060101010101" pitchFamily="49" charset="-122"/>
              </a:rPr>
              <a:t>实施</a:t>
            </a:r>
            <a:r>
              <a:rPr lang="zh-CN" altLang="en-US" sz="3600" b="1" dirty="0">
                <a:solidFill>
                  <a:srgbClr val="FF0000"/>
                </a:solidFill>
                <a:latin typeface="Calibri" panose="020F0502020204030204" pitchFamily="34" charset="0"/>
                <a:ea typeface="黑体" panose="02010609060101010101" pitchFamily="49" charset="-122"/>
              </a:rPr>
              <a:t>路线</a:t>
            </a:r>
            <a:r>
              <a:rPr lang="zh-CN" altLang="zh-CN" sz="3200" b="1" dirty="0" smtClean="0">
                <a:solidFill>
                  <a:srgbClr val="FF0000"/>
                </a:solidFill>
                <a:latin typeface="Calibri" panose="020F0502020204030204" pitchFamily="34" charset="0"/>
                <a:ea typeface="黑体" panose="02010609060101010101" pitchFamily="49" charset="-122"/>
              </a:rPr>
              <a:t/>
            </a:r>
            <a:br>
              <a:rPr lang="zh-CN" altLang="zh-CN" sz="3200" b="1" dirty="0" smtClean="0">
                <a:solidFill>
                  <a:srgbClr val="FF0000"/>
                </a:solidFill>
                <a:latin typeface="Calibri" panose="020F0502020204030204" pitchFamily="34" charset="0"/>
                <a:ea typeface="黑体" panose="02010609060101010101" pitchFamily="49" charset="-122"/>
              </a:rPr>
            </a:br>
            <a:r>
              <a:rPr lang="en-CA" altLang="zh-CN" sz="3200" b="1" dirty="0" smtClean="0">
                <a:solidFill>
                  <a:srgbClr val="FF0000"/>
                </a:solidFill>
                <a:latin typeface="Calibri" panose="020F0502020204030204" pitchFamily="34" charset="0"/>
                <a:ea typeface="黑体" panose="02010609060101010101" pitchFamily="49" charset="-122"/>
              </a:rPr>
              <a:t>Proposed </a:t>
            </a:r>
            <a:r>
              <a:rPr lang="en-US" altLang="zh-CN" sz="3200" b="1" dirty="0" smtClean="0">
                <a:solidFill>
                  <a:srgbClr val="FF0000"/>
                </a:solidFill>
                <a:latin typeface="Calibri" panose="020F0502020204030204" pitchFamily="34" charset="0"/>
                <a:ea typeface="黑体" panose="02010609060101010101" pitchFamily="49" charset="-122"/>
              </a:rPr>
              <a:t>Implementation </a:t>
            </a:r>
            <a:r>
              <a:rPr lang="en-US" altLang="zh-CN" sz="3200" b="1" dirty="0">
                <a:solidFill>
                  <a:srgbClr val="FF0000"/>
                </a:solidFill>
                <a:latin typeface="Calibri" panose="020F0502020204030204" pitchFamily="34" charset="0"/>
                <a:ea typeface="黑体" panose="02010609060101010101" pitchFamily="49" charset="-122"/>
              </a:rPr>
              <a:t>S</a:t>
            </a:r>
            <a:r>
              <a:rPr lang="en-US" altLang="zh-CN" sz="3200" b="1" dirty="0" smtClean="0">
                <a:solidFill>
                  <a:srgbClr val="FF0000"/>
                </a:solidFill>
                <a:latin typeface="Calibri" panose="020F0502020204030204" pitchFamily="34" charset="0"/>
                <a:ea typeface="黑体" panose="02010609060101010101" pitchFamily="49" charset="-122"/>
              </a:rPr>
              <a:t>chedule </a:t>
            </a:r>
            <a:r>
              <a:rPr lang="zh-CN" altLang="zh-CN" sz="3200" b="1" dirty="0" smtClean="0">
                <a:solidFill>
                  <a:srgbClr val="FF0000"/>
                </a:solidFill>
                <a:latin typeface="Times New Roman"/>
                <a:cs typeface="Times New Roman"/>
              </a:rPr>
              <a:t/>
            </a:r>
            <a:br>
              <a:rPr lang="zh-CN" altLang="zh-CN" sz="3200" b="1" dirty="0" smtClean="0">
                <a:solidFill>
                  <a:srgbClr val="FF0000"/>
                </a:solidFill>
                <a:latin typeface="Times New Roman"/>
                <a:cs typeface="Times New Roman"/>
              </a:rPr>
            </a:br>
            <a:endParaRPr kumimoji="1" lang="zh-CN" altLang="en-US" sz="3200" b="1" dirty="0">
              <a:solidFill>
                <a:srgbClr val="FF0000"/>
              </a:solidFill>
            </a:endParaRPr>
          </a:p>
        </p:txBody>
      </p:sp>
      <p:sp>
        <p:nvSpPr>
          <p:cNvPr id="38" name="AutoShape 29"/>
          <p:cNvSpPr>
            <a:spLocks noChangeArrowheads="1"/>
          </p:cNvSpPr>
          <p:nvPr/>
        </p:nvSpPr>
        <p:spPr bwMode="black">
          <a:xfrm>
            <a:off x="225673" y="3164458"/>
            <a:ext cx="2574924" cy="3423608"/>
          </a:xfrm>
          <a:prstGeom prst="roundRect">
            <a:avLst>
              <a:gd name="adj" fmla="val 9481"/>
            </a:avLst>
          </a:prstGeom>
          <a:ln>
            <a:headEnd/>
            <a:tailEnd/>
          </a:ln>
          <a:extLst/>
        </p:spPr>
        <p:style>
          <a:lnRef idx="2">
            <a:schemeClr val="accent6"/>
          </a:lnRef>
          <a:fillRef idx="1">
            <a:schemeClr val="lt1"/>
          </a:fillRef>
          <a:effectRef idx="0">
            <a:schemeClr val="accent6"/>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smtClean="0">
              <a:ln>
                <a:noFill/>
              </a:ln>
              <a:solidFill>
                <a:srgbClr val="FFFFFF"/>
              </a:solidFill>
              <a:effectLst/>
              <a:uLnTx/>
              <a:uFillTx/>
              <a:ea typeface="+mn-ea"/>
            </a:endParaRPr>
          </a:p>
        </p:txBody>
      </p:sp>
      <p:sp>
        <p:nvSpPr>
          <p:cNvPr id="45" name="Text Box 36"/>
          <p:cNvSpPr txBox="1">
            <a:spLocks noChangeArrowheads="1"/>
          </p:cNvSpPr>
          <p:nvPr/>
        </p:nvSpPr>
        <p:spPr bwMode="gray">
          <a:xfrm>
            <a:off x="934815" y="2755900"/>
            <a:ext cx="11889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600" b="1" dirty="0" smtClean="0">
                <a:solidFill>
                  <a:srgbClr val="333333"/>
                </a:solidFill>
                <a:latin typeface="Times New Roman" panose="02020603050405020304" pitchFamily="18" charset="0"/>
                <a:cs typeface="Times New Roman" panose="02020603050405020304" pitchFamily="18" charset="0"/>
              </a:rPr>
              <a:t>2015</a:t>
            </a:r>
          </a:p>
        </p:txBody>
      </p:sp>
      <p:sp>
        <p:nvSpPr>
          <p:cNvPr id="46" name="Text Box 37"/>
          <p:cNvSpPr txBox="1">
            <a:spLocks noChangeArrowheads="1"/>
          </p:cNvSpPr>
          <p:nvPr/>
        </p:nvSpPr>
        <p:spPr bwMode="gray">
          <a:xfrm>
            <a:off x="3277964" y="2750969"/>
            <a:ext cx="17106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600" b="1" dirty="0" smtClean="0">
                <a:solidFill>
                  <a:srgbClr val="333333"/>
                </a:solidFill>
                <a:latin typeface="Times New Roman" panose="02020603050405020304" pitchFamily="18" charset="0"/>
                <a:cs typeface="Times New Roman" panose="02020603050405020304" pitchFamily="18" charset="0"/>
              </a:rPr>
              <a:t>2015~2020</a:t>
            </a:r>
          </a:p>
        </p:txBody>
      </p:sp>
      <p:sp>
        <p:nvSpPr>
          <p:cNvPr id="47" name="Text Box 38"/>
          <p:cNvSpPr txBox="1">
            <a:spLocks noChangeArrowheads="1"/>
          </p:cNvSpPr>
          <p:nvPr/>
        </p:nvSpPr>
        <p:spPr bwMode="gray">
          <a:xfrm>
            <a:off x="5538317" y="2758088"/>
            <a:ext cx="17539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zh-CN" sz="1600" b="1" dirty="0" smtClean="0">
                <a:solidFill>
                  <a:srgbClr val="333333"/>
                </a:solidFill>
                <a:latin typeface="Times New Roman" panose="02020603050405020304" pitchFamily="18" charset="0"/>
                <a:cs typeface="Times New Roman" panose="02020603050405020304" pitchFamily="18" charset="0"/>
              </a:rPr>
              <a:t>2020</a:t>
            </a:r>
            <a:r>
              <a:rPr lang="zh-CN" altLang="en-US" sz="1600" b="1" dirty="0" smtClean="0">
                <a:solidFill>
                  <a:srgbClr val="333333"/>
                </a:solidFill>
                <a:latin typeface="Times New Roman" panose="02020603050405020304" pitchFamily="18" charset="0"/>
                <a:cs typeface="Times New Roman" panose="02020603050405020304" pitchFamily="18" charset="0"/>
              </a:rPr>
              <a:t>之后</a:t>
            </a:r>
            <a:endParaRPr lang="en-US" altLang="zh-CN" sz="1600" b="1" dirty="0" smtClean="0">
              <a:solidFill>
                <a:srgbClr val="333333"/>
              </a:solidFill>
              <a:latin typeface="Times New Roman" panose="02020603050405020304" pitchFamily="18" charset="0"/>
              <a:cs typeface="Times New Roman" panose="02020603050405020304" pitchFamily="18" charset="0"/>
            </a:endParaRPr>
          </a:p>
        </p:txBody>
      </p:sp>
      <p:sp>
        <p:nvSpPr>
          <p:cNvPr id="48" name="Line 39"/>
          <p:cNvSpPr>
            <a:spLocks noChangeShapeType="1"/>
          </p:cNvSpPr>
          <p:nvPr/>
        </p:nvSpPr>
        <p:spPr bwMode="white">
          <a:xfrm flipV="1">
            <a:off x="444748" y="1268760"/>
            <a:ext cx="0" cy="1905000"/>
          </a:xfrm>
          <a:prstGeom prst="line">
            <a:avLst/>
          </a:prstGeom>
          <a:noFill/>
          <a:ln w="9525"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1" u="none" strike="noStrike" kern="0" cap="none" spc="0" normalizeH="0" baseline="0" noProof="0" smtClean="0">
              <a:ln>
                <a:noFill/>
              </a:ln>
              <a:solidFill>
                <a:srgbClr val="FFFFFF"/>
              </a:solidFill>
              <a:uLnTx/>
              <a:uFillTx/>
              <a:ea typeface="+mn-ea"/>
            </a:endParaRPr>
          </a:p>
        </p:txBody>
      </p:sp>
      <p:sp>
        <p:nvSpPr>
          <p:cNvPr id="49" name="Line 40"/>
          <p:cNvSpPr>
            <a:spLocks noChangeShapeType="1"/>
          </p:cNvSpPr>
          <p:nvPr/>
        </p:nvSpPr>
        <p:spPr bwMode="white">
          <a:xfrm flipV="1">
            <a:off x="3496543" y="887229"/>
            <a:ext cx="0" cy="2241550"/>
          </a:xfrm>
          <a:prstGeom prst="line">
            <a:avLst/>
          </a:prstGeom>
          <a:noFill/>
          <a:ln w="9525"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1" u="none" strike="noStrike" kern="0" cap="none" spc="0" normalizeH="0" baseline="0" noProof="0" smtClean="0">
              <a:ln>
                <a:noFill/>
              </a:ln>
              <a:solidFill>
                <a:srgbClr val="FFFFFF"/>
              </a:solidFill>
              <a:uLnTx/>
              <a:uFillTx/>
              <a:ea typeface="+mn-ea"/>
            </a:endParaRPr>
          </a:p>
        </p:txBody>
      </p:sp>
      <p:sp>
        <p:nvSpPr>
          <p:cNvPr id="50" name="Line 41"/>
          <p:cNvSpPr>
            <a:spLocks noChangeShapeType="1"/>
          </p:cNvSpPr>
          <p:nvPr/>
        </p:nvSpPr>
        <p:spPr bwMode="white">
          <a:xfrm flipV="1">
            <a:off x="5140573" y="1740148"/>
            <a:ext cx="0" cy="2698750"/>
          </a:xfrm>
          <a:prstGeom prst="line">
            <a:avLst/>
          </a:prstGeom>
          <a:noFill/>
          <a:ln w="9525"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smtClean="0">
              <a:ln>
                <a:noFill/>
              </a:ln>
              <a:solidFill>
                <a:srgbClr val="FFFFFF"/>
              </a:solidFill>
              <a:effectLst/>
              <a:uLnTx/>
              <a:uFillTx/>
              <a:ea typeface="+mn-ea"/>
            </a:endParaRPr>
          </a:p>
        </p:txBody>
      </p:sp>
      <p:sp>
        <p:nvSpPr>
          <p:cNvPr id="51" name="Line 42"/>
          <p:cNvSpPr>
            <a:spLocks noChangeShapeType="1"/>
          </p:cNvSpPr>
          <p:nvPr/>
        </p:nvSpPr>
        <p:spPr bwMode="white">
          <a:xfrm flipV="1">
            <a:off x="7504361" y="1359148"/>
            <a:ext cx="0" cy="3079750"/>
          </a:xfrm>
          <a:prstGeom prst="line">
            <a:avLst/>
          </a:prstGeom>
          <a:noFill/>
          <a:ln w="9525" cap="rnd">
            <a:solidFill>
              <a:srgbClr val="FF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smtClean="0">
              <a:ln>
                <a:noFill/>
              </a:ln>
              <a:solidFill>
                <a:srgbClr val="FFFFFF"/>
              </a:solidFill>
              <a:effectLst/>
              <a:uLnTx/>
              <a:uFillTx/>
              <a:ea typeface="+mn-ea"/>
            </a:endParaRPr>
          </a:p>
        </p:txBody>
      </p:sp>
      <p:sp>
        <p:nvSpPr>
          <p:cNvPr id="58" name="Text Box 49"/>
          <p:cNvSpPr txBox="1">
            <a:spLocks noChangeArrowheads="1"/>
          </p:cNvSpPr>
          <p:nvPr/>
        </p:nvSpPr>
        <p:spPr bwMode="black">
          <a:xfrm>
            <a:off x="459334" y="1504914"/>
            <a:ext cx="222632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wrap="square">
            <a:spAutoFit/>
          </a:bodyPr>
          <a:lstStyle/>
          <a:p>
            <a:pPr algn="ctr">
              <a:spcBef>
                <a:spcPts val="0"/>
              </a:spcBef>
              <a:spcAft>
                <a:spcPts val="600"/>
              </a:spcAft>
            </a:pPr>
            <a:r>
              <a:rPr lang="zh-CN" altLang="en-US" sz="20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研究论证</a:t>
            </a:r>
            <a:r>
              <a:rPr lang="zh-CN" altLang="en-US" sz="20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阶段</a:t>
            </a:r>
            <a:endParaRPr lang="en-US" altLang="zh-CN" sz="2000" b="1"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a:p>
            <a:pPr algn="ctr">
              <a:spcBef>
                <a:spcPts val="0"/>
              </a:spcBef>
            </a:pPr>
            <a:r>
              <a:rPr lang="en-US" altLang="zh-CN" sz="2000" b="1" dirty="0" smtClean="0">
                <a:solidFill>
                  <a:srgbClr val="FFC000"/>
                </a:solidFill>
                <a:effectLst>
                  <a:outerShdw blurRad="38100" dist="38100" dir="2700000" algn="tl">
                    <a:srgbClr val="000000">
                      <a:alpha val="43137"/>
                    </a:srgbClr>
                  </a:outerShdw>
                </a:effectLst>
                <a:cs typeface="Arial" pitchFamily="34" charset="0"/>
              </a:rPr>
              <a:t>Development stage</a:t>
            </a:r>
          </a:p>
        </p:txBody>
      </p:sp>
      <p:sp>
        <p:nvSpPr>
          <p:cNvPr id="63" name="Text Box 54"/>
          <p:cNvSpPr txBox="1">
            <a:spLocks noChangeArrowheads="1"/>
          </p:cNvSpPr>
          <p:nvPr/>
        </p:nvSpPr>
        <p:spPr bwMode="black">
          <a:xfrm>
            <a:off x="2917429" y="1504914"/>
            <a:ext cx="222314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wrap="square">
            <a:spAutoFit/>
          </a:bodyPr>
          <a:lstStyle/>
          <a:p>
            <a:pPr algn="ctr">
              <a:spcBef>
                <a:spcPct val="50000"/>
              </a:spcBef>
            </a:pPr>
            <a:r>
              <a:rPr lang="zh-CN" altLang="en-US" sz="20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试点应用</a:t>
            </a:r>
            <a:r>
              <a:rPr lang="zh-CN" altLang="en-US" sz="2000" b="1" dirty="0" smtClean="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阶段</a:t>
            </a:r>
            <a:endParaRPr lang="en-US" altLang="zh-CN" sz="2000" b="1" dirty="0" smtClean="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a:p>
            <a:pPr algn="ctr">
              <a:spcBef>
                <a:spcPct val="50000"/>
              </a:spcBef>
            </a:pPr>
            <a:r>
              <a:rPr lang="en-US" altLang="zh-CN" sz="2000" b="1" dirty="0">
                <a:solidFill>
                  <a:srgbClr val="92D050"/>
                </a:solidFill>
                <a:effectLst>
                  <a:outerShdw blurRad="38100" dist="38100" dir="2700000" algn="tl">
                    <a:srgbClr val="000000">
                      <a:alpha val="43137"/>
                    </a:srgbClr>
                  </a:outerShdw>
                </a:effectLst>
                <a:cs typeface="Arial" pitchFamily="34" charset="0"/>
              </a:rPr>
              <a:t>Pilot</a:t>
            </a:r>
            <a:r>
              <a:rPr lang="en-US" altLang="zh-CN" sz="2000" b="1" dirty="0" smtClean="0">
                <a:solidFill>
                  <a:srgbClr val="92D050"/>
                </a:solidFill>
                <a:effectLst>
                  <a:outerShdw blurRad="38100" dist="38100" dir="2700000" algn="tl">
                    <a:srgbClr val="000000">
                      <a:alpha val="43137"/>
                    </a:srgbClr>
                  </a:outerShdw>
                </a:effectLst>
                <a:cs typeface="Arial" pitchFamily="34" charset="0"/>
              </a:rPr>
              <a:t> audit stage</a:t>
            </a:r>
          </a:p>
        </p:txBody>
      </p:sp>
      <p:sp>
        <p:nvSpPr>
          <p:cNvPr id="64" name="Text Box 55"/>
          <p:cNvSpPr txBox="1">
            <a:spLocks noChangeArrowheads="1"/>
          </p:cNvSpPr>
          <p:nvPr/>
        </p:nvSpPr>
        <p:spPr bwMode="black">
          <a:xfrm>
            <a:off x="5394300" y="1504914"/>
            <a:ext cx="230504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000000">
                      <a:alpha val="30000"/>
                    </a:srgbClr>
                  </a:outerShdw>
                </a:effectLst>
              </a14:hiddenEffects>
            </a:ext>
          </a:extLst>
        </p:spPr>
        <p:txBody>
          <a:bodyPr wrap="square">
            <a:spAutoFit/>
          </a:bodyPr>
          <a:lstStyle/>
          <a:p>
            <a:pPr algn="ctr">
              <a:spcBef>
                <a:spcPct val="50000"/>
              </a:spcBef>
            </a:pPr>
            <a:r>
              <a:rPr lang="zh-CN" altLang="en-US" sz="2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全国推行</a:t>
            </a:r>
            <a:r>
              <a:rPr lang="zh-CN" altLang="en-US"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rPr>
              <a:t>阶段</a:t>
            </a:r>
            <a:endParaRPr lang="en-US" altLang="zh-CN" sz="2000" b="1"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itchFamily="34" charset="0"/>
            </a:endParaRPr>
          </a:p>
          <a:p>
            <a:pPr algn="ctr">
              <a:spcBef>
                <a:spcPct val="50000"/>
              </a:spcBef>
            </a:pPr>
            <a:r>
              <a:rPr lang="en-US" altLang="zh-CN" sz="2000" b="1" dirty="0">
                <a:solidFill>
                  <a:schemeClr val="accent1"/>
                </a:solidFill>
                <a:effectLst>
                  <a:outerShdw blurRad="38100" dist="38100" dir="2700000" algn="tl">
                    <a:srgbClr val="000000">
                      <a:alpha val="43137"/>
                    </a:srgbClr>
                  </a:outerShdw>
                </a:effectLst>
                <a:cs typeface="Arial" pitchFamily="34" charset="0"/>
              </a:rPr>
              <a:t>National Promotion stage</a:t>
            </a:r>
            <a:endParaRPr lang="en-US" altLang="zh-CN" sz="2000" b="1" dirty="0" smtClean="0">
              <a:solidFill>
                <a:schemeClr val="accent1"/>
              </a:solidFill>
              <a:effectLst>
                <a:outerShdw blurRad="38100" dist="38100" dir="2700000" algn="tl">
                  <a:srgbClr val="000000">
                    <a:alpha val="43137"/>
                  </a:srgbClr>
                </a:outerShdw>
              </a:effectLst>
              <a:cs typeface="Arial" pitchFamily="34" charset="0"/>
            </a:endParaRPr>
          </a:p>
        </p:txBody>
      </p:sp>
      <p:sp>
        <p:nvSpPr>
          <p:cNvPr id="68" name="AutoShape 29"/>
          <p:cNvSpPr>
            <a:spLocks noChangeArrowheads="1"/>
          </p:cNvSpPr>
          <p:nvPr/>
        </p:nvSpPr>
        <p:spPr bwMode="black">
          <a:xfrm>
            <a:off x="2917429" y="3173197"/>
            <a:ext cx="2346300" cy="3414869"/>
          </a:xfrm>
          <a:prstGeom prst="roundRect">
            <a:avLst>
              <a:gd name="adj" fmla="val 9481"/>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dirty="0" smtClean="0">
              <a:ln>
                <a:noFill/>
              </a:ln>
              <a:solidFill>
                <a:srgbClr val="FFFFFF"/>
              </a:solidFill>
              <a:effectLst/>
              <a:uLnTx/>
              <a:uFillTx/>
              <a:ea typeface="+mn-ea"/>
            </a:endParaRPr>
          </a:p>
        </p:txBody>
      </p:sp>
      <p:sp>
        <p:nvSpPr>
          <p:cNvPr id="69" name="AutoShape 29"/>
          <p:cNvSpPr>
            <a:spLocks noChangeArrowheads="1"/>
          </p:cNvSpPr>
          <p:nvPr/>
        </p:nvSpPr>
        <p:spPr bwMode="black">
          <a:xfrm>
            <a:off x="5382616" y="3209349"/>
            <a:ext cx="2383880" cy="3366399"/>
          </a:xfrm>
          <a:prstGeom prst="roundRect">
            <a:avLst>
              <a:gd name="adj" fmla="val 9481"/>
            </a:avLst>
          </a:prstGeom>
          <a:ln>
            <a:headEnd/>
            <a:tailEnd/>
          </a:ln>
          <a:extLst/>
        </p:spPr>
        <p:style>
          <a:lnRef idx="2">
            <a:schemeClr val="accent5"/>
          </a:lnRef>
          <a:fillRef idx="1">
            <a:schemeClr val="lt1"/>
          </a:fillRef>
          <a:effectRef idx="0">
            <a:schemeClr val="accent5"/>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1" u="none" strike="noStrike" kern="0" cap="none" spc="0" normalizeH="0" baseline="0" noProof="0" smtClean="0">
              <a:ln>
                <a:noFill/>
              </a:ln>
              <a:solidFill>
                <a:srgbClr val="FFFFFF"/>
              </a:solidFill>
              <a:effectLst/>
              <a:uLnTx/>
              <a:uFillTx/>
              <a:ea typeface="+mn-ea"/>
            </a:endParaRPr>
          </a:p>
        </p:txBody>
      </p:sp>
      <p:sp>
        <p:nvSpPr>
          <p:cNvPr id="70" name="矩形 69"/>
          <p:cNvSpPr/>
          <p:nvPr/>
        </p:nvSpPr>
        <p:spPr>
          <a:xfrm>
            <a:off x="187027" y="3273365"/>
            <a:ext cx="2574925" cy="3323987"/>
          </a:xfrm>
          <a:prstGeom prst="rect">
            <a:avLst/>
          </a:prstGeom>
        </p:spPr>
        <p:txBody>
          <a:bodyPr wrap="square">
            <a:spAutoFit/>
          </a:bodyPr>
          <a:lstStyle/>
          <a:p>
            <a:pPr marL="285750" indent="-285750">
              <a:buFont typeface="Arial" panose="020B0604020202020204" pitchFamily="34" charset="0"/>
              <a:buChar char="•"/>
            </a:pPr>
            <a:r>
              <a:rPr lang="zh-CN" altLang="en-US" sz="2000" dirty="0" smtClean="0">
                <a:latin typeface="黑体" pitchFamily="49" charset="-122"/>
                <a:ea typeface="黑体" pitchFamily="49" charset="-122"/>
              </a:rPr>
              <a:t>先期</a:t>
            </a:r>
            <a:r>
              <a:rPr lang="zh-CN" altLang="en-US" sz="2000" dirty="0">
                <a:latin typeface="黑体" pitchFamily="49" charset="-122"/>
                <a:ea typeface="黑体" pitchFamily="49" charset="-122"/>
              </a:rPr>
              <a:t>论证及制度构建和</a:t>
            </a:r>
            <a:r>
              <a:rPr lang="zh-CN" altLang="en-US" sz="2000" dirty="0" smtClean="0">
                <a:latin typeface="黑体" pitchFamily="49" charset="-122"/>
                <a:ea typeface="黑体" pitchFamily="49" charset="-122"/>
              </a:rPr>
              <a:t>完善；</a:t>
            </a:r>
            <a:endParaRPr lang="en-US" altLang="zh-CN" sz="2000" dirty="0" smtClean="0">
              <a:latin typeface="黑体" pitchFamily="49" charset="-122"/>
              <a:ea typeface="黑体" pitchFamily="49" charset="-122"/>
            </a:endParaRPr>
          </a:p>
          <a:p>
            <a:pPr marL="285750"/>
            <a:r>
              <a:rPr lang="en-US" altLang="zh-CN" dirty="0" smtClean="0">
                <a:latin typeface="黑体" pitchFamily="49" charset="-122"/>
                <a:ea typeface="黑体" pitchFamily="49" charset="-122"/>
              </a:rPr>
              <a:t>B</a:t>
            </a:r>
            <a:r>
              <a:rPr lang="en-US" altLang="zh-CN" dirty="0" smtClean="0">
                <a:solidFill>
                  <a:prstClr val="black"/>
                </a:solidFill>
                <a:latin typeface="Times New Roman"/>
                <a:ea typeface="华文新魏"/>
                <a:cs typeface="Times New Roman"/>
              </a:rPr>
              <a:t>asic </a:t>
            </a:r>
            <a:r>
              <a:rPr lang="en-US" altLang="zh-CN" dirty="0">
                <a:solidFill>
                  <a:prstClr val="black"/>
                </a:solidFill>
                <a:latin typeface="Times New Roman"/>
                <a:ea typeface="华文新魏"/>
                <a:cs typeface="Times New Roman"/>
              </a:rPr>
              <a:t>methods and processes of</a:t>
            </a:r>
            <a:r>
              <a:rPr lang="en-US" altLang="zh-CN" dirty="0" smtClean="0">
                <a:solidFill>
                  <a:prstClr val="black"/>
                </a:solidFill>
                <a:latin typeface="Times New Roman"/>
                <a:ea typeface="华文新魏"/>
                <a:cs typeface="Times New Roman"/>
              </a:rPr>
              <a:t> EA</a:t>
            </a:r>
            <a:r>
              <a:rPr lang="zh-CN" altLang="en-US" dirty="0" smtClean="0">
                <a:solidFill>
                  <a:prstClr val="black"/>
                </a:solidFill>
                <a:latin typeface="Times New Roman"/>
                <a:ea typeface="华文新魏"/>
                <a:cs typeface="Times New Roman"/>
              </a:rPr>
              <a:t> </a:t>
            </a:r>
            <a:r>
              <a:rPr lang="en-US" altLang="zh-CN" dirty="0" smtClean="0">
                <a:solidFill>
                  <a:prstClr val="black"/>
                </a:solidFill>
                <a:latin typeface="Times New Roman"/>
                <a:ea typeface="华文新魏"/>
                <a:cs typeface="Times New Roman"/>
              </a:rPr>
              <a:t>;</a:t>
            </a:r>
          </a:p>
          <a:p>
            <a:pPr marL="285750" indent="-285750">
              <a:spcBef>
                <a:spcPts val="600"/>
              </a:spcBef>
              <a:buFont typeface="Arial" panose="020B0604020202020204" pitchFamily="34" charset="0"/>
              <a:buChar char="•"/>
            </a:pPr>
            <a:r>
              <a:rPr lang="zh-CN" altLang="en-US" sz="2000" dirty="0" smtClean="0">
                <a:latin typeface="黑体" pitchFamily="49" charset="-122"/>
                <a:ea typeface="黑体" pitchFamily="49" charset="-122"/>
              </a:rPr>
              <a:t>编制技术</a:t>
            </a:r>
            <a:r>
              <a:rPr lang="zh-CN" altLang="en-US" sz="2000" dirty="0">
                <a:latin typeface="黑体" pitchFamily="49" charset="-122"/>
                <a:ea typeface="黑体" pitchFamily="49" charset="-122"/>
              </a:rPr>
              <a:t>指南和试点工作</a:t>
            </a:r>
            <a:r>
              <a:rPr lang="zh-CN" altLang="en-US" sz="2000" dirty="0" smtClean="0">
                <a:latin typeface="黑体" pitchFamily="49" charset="-122"/>
                <a:ea typeface="黑体" pitchFamily="49" charset="-122"/>
              </a:rPr>
              <a:t>方案。</a:t>
            </a:r>
            <a:endParaRPr lang="en-US" altLang="zh-CN" sz="2000" dirty="0">
              <a:latin typeface="黑体" pitchFamily="49" charset="-122"/>
              <a:ea typeface="黑体" pitchFamily="49" charset="-122"/>
            </a:endParaRPr>
          </a:p>
          <a:p>
            <a:pPr marL="342900" indent="-57150"/>
            <a:r>
              <a:rPr lang="en-US" altLang="zh-CN" dirty="0" smtClean="0">
                <a:solidFill>
                  <a:prstClr val="black"/>
                </a:solidFill>
                <a:latin typeface="Times New Roman"/>
                <a:ea typeface="华文新魏"/>
                <a:cs typeface="Times New Roman"/>
              </a:rPr>
              <a:t>Technical </a:t>
            </a:r>
            <a:r>
              <a:rPr lang="en-US" altLang="zh-CN" dirty="0">
                <a:solidFill>
                  <a:prstClr val="black"/>
                </a:solidFill>
                <a:latin typeface="Times New Roman"/>
                <a:ea typeface="华文新魏"/>
                <a:cs typeface="Times New Roman"/>
              </a:rPr>
              <a:t>guidelines will be developed and a program of pilot audits will be </a:t>
            </a:r>
            <a:r>
              <a:rPr lang="en-US" altLang="zh-CN" dirty="0" smtClean="0">
                <a:solidFill>
                  <a:prstClr val="black"/>
                </a:solidFill>
                <a:latin typeface="Times New Roman"/>
                <a:ea typeface="华文新魏"/>
                <a:cs typeface="Times New Roman"/>
              </a:rPr>
              <a:t>designed. </a:t>
            </a:r>
            <a:endParaRPr lang="zh-CN" altLang="en-US" sz="2400" dirty="0"/>
          </a:p>
        </p:txBody>
      </p:sp>
      <p:sp>
        <p:nvSpPr>
          <p:cNvPr id="71" name="矩形 70"/>
          <p:cNvSpPr/>
          <p:nvPr/>
        </p:nvSpPr>
        <p:spPr>
          <a:xfrm>
            <a:off x="2914651" y="3264804"/>
            <a:ext cx="2349078" cy="3123932"/>
          </a:xfrm>
          <a:prstGeom prst="rect">
            <a:avLst/>
          </a:prstGeom>
        </p:spPr>
        <p:txBody>
          <a:bodyPr wrap="square">
            <a:spAutoFit/>
          </a:bodyPr>
          <a:lstStyle/>
          <a:p>
            <a:pPr marL="285750" indent="-285750">
              <a:buFont typeface="Arial" panose="020B0604020202020204" pitchFamily="34" charset="0"/>
              <a:buChar char="•"/>
            </a:pPr>
            <a:r>
              <a:rPr lang="zh-CN" altLang="zh-CN" sz="2000" dirty="0" smtClean="0">
                <a:latin typeface="Times New Roman" pitchFamily="18" charset="0"/>
                <a:ea typeface="黑体" pitchFamily="49" charset="-122"/>
                <a:cs typeface="Times New Roman" pitchFamily="18" charset="0"/>
              </a:rPr>
              <a:t>典型</a:t>
            </a:r>
            <a:r>
              <a:rPr lang="zh-CN" altLang="zh-CN" sz="2000" dirty="0">
                <a:latin typeface="Times New Roman" pitchFamily="18" charset="0"/>
                <a:ea typeface="黑体" pitchFamily="49" charset="-122"/>
                <a:cs typeface="Times New Roman" pitchFamily="18" charset="0"/>
              </a:rPr>
              <a:t>地区和城市</a:t>
            </a:r>
            <a:r>
              <a:rPr lang="zh-CN" altLang="zh-CN" sz="2000" dirty="0" smtClean="0">
                <a:latin typeface="Times New Roman" pitchFamily="18" charset="0"/>
                <a:ea typeface="黑体" pitchFamily="49" charset="-122"/>
                <a:cs typeface="Times New Roman" pitchFamily="18" charset="0"/>
              </a:rPr>
              <a:t>开展试点工作</a:t>
            </a:r>
            <a:r>
              <a:rPr lang="zh-CN" altLang="en-US" sz="2000" dirty="0" smtClean="0">
                <a:latin typeface="Times New Roman" pitchFamily="18" charset="0"/>
                <a:ea typeface="黑体" pitchFamily="49" charset="-122"/>
                <a:cs typeface="Times New Roman" pitchFamily="18" charset="0"/>
              </a:rPr>
              <a:t>；</a:t>
            </a:r>
            <a:endParaRPr lang="en-US" altLang="zh-CN" sz="2000" dirty="0" smtClean="0">
              <a:latin typeface="Times New Roman" pitchFamily="18" charset="0"/>
              <a:ea typeface="黑体" pitchFamily="49" charset="-122"/>
              <a:cs typeface="Times New Roman" pitchFamily="18" charset="0"/>
            </a:endParaRPr>
          </a:p>
          <a:p>
            <a:pPr marL="285750" indent="-285750">
              <a:spcBef>
                <a:spcPts val="600"/>
              </a:spcBef>
              <a:buFont typeface="Arial" panose="020B0604020202020204" pitchFamily="34" charset="0"/>
              <a:buChar char="•"/>
            </a:pPr>
            <a:r>
              <a:rPr lang="zh-CN" altLang="en-US" sz="2000" dirty="0" smtClean="0">
                <a:latin typeface="Times New Roman" pitchFamily="18" charset="0"/>
                <a:ea typeface="黑体" pitchFamily="49" charset="-122"/>
                <a:cs typeface="Times New Roman" pitchFamily="18" charset="0"/>
              </a:rPr>
              <a:t>论证</a:t>
            </a:r>
            <a:r>
              <a:rPr lang="zh-CN" altLang="en-US" sz="2000" dirty="0">
                <a:latin typeface="Times New Roman" pitchFamily="18" charset="0"/>
                <a:ea typeface="黑体" pitchFamily="49" charset="-122"/>
                <a:cs typeface="Times New Roman" pitchFamily="18" charset="0"/>
              </a:rPr>
              <a:t>全国实施的可行性和改进</a:t>
            </a:r>
            <a:r>
              <a:rPr lang="zh-CN" altLang="en-US" sz="2000" dirty="0" smtClean="0">
                <a:latin typeface="Times New Roman" pitchFamily="18" charset="0"/>
                <a:ea typeface="黑体" pitchFamily="49" charset="-122"/>
                <a:cs typeface="Times New Roman" pitchFamily="18" charset="0"/>
              </a:rPr>
              <a:t>建议</a:t>
            </a:r>
            <a:r>
              <a:rPr lang="zh-CN" altLang="zh-CN" sz="2000" dirty="0" smtClean="0">
                <a:latin typeface="Times New Roman" pitchFamily="18" charset="0"/>
                <a:ea typeface="黑体" pitchFamily="49" charset="-122"/>
                <a:cs typeface="Times New Roman" pitchFamily="18" charset="0"/>
              </a:rPr>
              <a:t>。</a:t>
            </a:r>
            <a:endParaRPr lang="en-US" altLang="zh-CN" sz="2000" dirty="0" smtClean="0">
              <a:latin typeface="Times New Roman" pitchFamily="18" charset="0"/>
              <a:ea typeface="黑体" pitchFamily="49" charset="-122"/>
              <a:cs typeface="Times New Roman" pitchFamily="18" charset="0"/>
            </a:endParaRPr>
          </a:p>
          <a:p>
            <a:pPr marL="228600"/>
            <a:r>
              <a:rPr lang="en-US" altLang="zh-CN" dirty="0" smtClean="0">
                <a:latin typeface="Times New Roman" pitchFamily="18" charset="0"/>
                <a:ea typeface="黑体" pitchFamily="49" charset="-122"/>
                <a:cs typeface="Times New Roman" pitchFamily="18" charset="0"/>
              </a:rPr>
              <a:t>Pilot audits </a:t>
            </a:r>
            <a:r>
              <a:rPr lang="en-US" altLang="zh-CN" dirty="0">
                <a:latin typeface="Times New Roman" pitchFamily="18" charset="0"/>
                <a:ea typeface="黑体" pitchFamily="49" charset="-122"/>
                <a:cs typeface="Times New Roman" pitchFamily="18" charset="0"/>
              </a:rPr>
              <a:t>in selected regions and cities will be </a:t>
            </a:r>
            <a:r>
              <a:rPr lang="en-US" altLang="zh-CN" dirty="0" smtClean="0">
                <a:latin typeface="Times New Roman" pitchFamily="18" charset="0"/>
                <a:ea typeface="黑体" pitchFamily="49" charset="-122"/>
                <a:cs typeface="Times New Roman" pitchFamily="18" charset="0"/>
              </a:rPr>
              <a:t>undertaken. </a:t>
            </a:r>
            <a:endParaRPr lang="en-US" altLang="zh-CN" sz="2000" dirty="0" smtClean="0">
              <a:latin typeface="Times New Roman" pitchFamily="18" charset="0"/>
              <a:ea typeface="黑体" pitchFamily="49" charset="-122"/>
              <a:cs typeface="Times New Roman" pitchFamily="18" charset="0"/>
            </a:endParaRPr>
          </a:p>
          <a:p>
            <a:pPr marL="285750" indent="-285750">
              <a:buFont typeface="Arial" panose="020B0604020202020204" pitchFamily="34" charset="0"/>
              <a:buChar char="•"/>
            </a:pPr>
            <a:endParaRPr lang="en-US" altLang="zh-CN" sz="2000" dirty="0" smtClean="0">
              <a:latin typeface="Times New Roman" pitchFamily="18" charset="0"/>
              <a:ea typeface="黑体" pitchFamily="49" charset="-122"/>
              <a:cs typeface="Times New Roman" pitchFamily="18" charset="0"/>
            </a:endParaRPr>
          </a:p>
        </p:txBody>
      </p:sp>
      <p:sp>
        <p:nvSpPr>
          <p:cNvPr id="72" name="矩形 71"/>
          <p:cNvSpPr/>
          <p:nvPr/>
        </p:nvSpPr>
        <p:spPr>
          <a:xfrm>
            <a:off x="5375386" y="3230237"/>
            <a:ext cx="2508982" cy="3339376"/>
          </a:xfrm>
          <a:prstGeom prst="rect">
            <a:avLst/>
          </a:prstGeom>
        </p:spPr>
        <p:txBody>
          <a:bodyPr wrap="square">
            <a:spAutoFit/>
          </a:bodyPr>
          <a:lstStyle/>
          <a:p>
            <a:pPr marL="285750" indent="-285750">
              <a:buFont typeface="Arial" panose="020B0604020202020204" pitchFamily="34" charset="0"/>
              <a:buChar char="•"/>
            </a:pPr>
            <a:r>
              <a:rPr lang="zh-CN" altLang="zh-CN" sz="2000" dirty="0" smtClean="0">
                <a:latin typeface="黑体" pitchFamily="49" charset="-122"/>
                <a:ea typeface="黑体" pitchFamily="49" charset="-122"/>
                <a:cs typeface="仿宋"/>
              </a:rPr>
              <a:t>全国</a:t>
            </a:r>
            <a:r>
              <a:rPr lang="zh-CN" altLang="zh-CN" sz="2000" dirty="0">
                <a:latin typeface="黑体" pitchFamily="49" charset="-122"/>
                <a:ea typeface="黑体" pitchFamily="49" charset="-122"/>
                <a:cs typeface="仿宋"/>
              </a:rPr>
              <a:t>推行</a:t>
            </a:r>
            <a:r>
              <a:rPr lang="zh-CN" altLang="zh-CN" sz="2000" dirty="0" smtClean="0">
                <a:latin typeface="黑体" pitchFamily="49" charset="-122"/>
                <a:ea typeface="黑体" pitchFamily="49" charset="-122"/>
                <a:cs typeface="仿宋"/>
              </a:rPr>
              <a:t>实施</a:t>
            </a:r>
            <a:r>
              <a:rPr lang="zh-CN" altLang="en-US" sz="2000" dirty="0" smtClean="0">
                <a:latin typeface="黑体" pitchFamily="49" charset="-122"/>
                <a:ea typeface="黑体" pitchFamily="49" charset="-122"/>
                <a:cs typeface="仿宋"/>
              </a:rPr>
              <a:t>；</a:t>
            </a:r>
            <a:r>
              <a:rPr lang="en-US" altLang="zh-CN" dirty="0" smtClean="0">
                <a:solidFill>
                  <a:prstClr val="black"/>
                </a:solidFill>
                <a:latin typeface="Times New Roman"/>
                <a:ea typeface="华文新魏"/>
                <a:cs typeface="Times New Roman"/>
              </a:rPr>
              <a:t>Implemented </a:t>
            </a:r>
            <a:r>
              <a:rPr lang="en-US" altLang="zh-CN" dirty="0">
                <a:solidFill>
                  <a:prstClr val="black"/>
                </a:solidFill>
                <a:latin typeface="Times New Roman"/>
                <a:ea typeface="华文新魏"/>
                <a:cs typeface="Times New Roman"/>
              </a:rPr>
              <a:t>on a nationwide </a:t>
            </a:r>
            <a:r>
              <a:rPr lang="en-US" altLang="zh-CN" dirty="0" smtClean="0">
                <a:solidFill>
                  <a:prstClr val="black"/>
                </a:solidFill>
                <a:latin typeface="Times New Roman"/>
                <a:ea typeface="华文新魏"/>
                <a:cs typeface="Times New Roman"/>
              </a:rPr>
              <a:t>scale;</a:t>
            </a:r>
          </a:p>
          <a:p>
            <a:pPr marL="285750" indent="-285750">
              <a:spcBef>
                <a:spcPts val="600"/>
              </a:spcBef>
              <a:buFont typeface="Arial" panose="020B0604020202020204" pitchFamily="34" charset="0"/>
              <a:buChar char="•"/>
            </a:pPr>
            <a:r>
              <a:rPr lang="zh-CN" altLang="en-US" sz="2000" dirty="0" smtClean="0">
                <a:latin typeface="黑体" pitchFamily="49" charset="-122"/>
                <a:ea typeface="黑体" pitchFamily="49" charset="-122"/>
                <a:cs typeface="仿宋"/>
              </a:rPr>
              <a:t>审计制度周期性回顾；</a:t>
            </a:r>
            <a:endParaRPr lang="en-US" altLang="zh-CN" sz="2000" dirty="0" smtClean="0">
              <a:latin typeface="黑体" pitchFamily="49" charset="-122"/>
              <a:ea typeface="黑体" pitchFamily="49" charset="-122"/>
              <a:cs typeface="仿宋"/>
            </a:endParaRPr>
          </a:p>
          <a:p>
            <a:pPr marL="285750" indent="-285750">
              <a:buFont typeface="Arial" panose="020B0604020202020204" pitchFamily="34" charset="0"/>
              <a:buChar char="•"/>
            </a:pPr>
            <a:r>
              <a:rPr lang="zh-CN" altLang="en-US" sz="2000" dirty="0" smtClean="0">
                <a:latin typeface="黑体" pitchFamily="49" charset="-122"/>
                <a:ea typeface="黑体" pitchFamily="49" charset="-122"/>
                <a:cs typeface="仿宋"/>
              </a:rPr>
              <a:t>规范化</a:t>
            </a:r>
            <a:r>
              <a:rPr lang="zh-CN" altLang="en-US" sz="2000" dirty="0">
                <a:latin typeface="黑体" pitchFamily="49" charset="-122"/>
                <a:ea typeface="黑体" pitchFamily="49" charset="-122"/>
                <a:cs typeface="仿宋"/>
              </a:rPr>
              <a:t>、</a:t>
            </a:r>
            <a:r>
              <a:rPr lang="zh-CN" altLang="en-US" sz="2000" dirty="0" smtClean="0">
                <a:latin typeface="黑体" pitchFamily="49" charset="-122"/>
                <a:ea typeface="黑体" pitchFamily="49" charset="-122"/>
                <a:cs typeface="仿宋"/>
              </a:rPr>
              <a:t>法制化</a:t>
            </a:r>
            <a:r>
              <a:rPr lang="en-US" altLang="zh-CN" dirty="0" smtClean="0">
                <a:solidFill>
                  <a:prstClr val="black"/>
                </a:solidFill>
                <a:latin typeface="Times New Roman"/>
                <a:ea typeface="华文新魏"/>
                <a:cs typeface="Times New Roman"/>
              </a:rPr>
              <a:t>Periodic </a:t>
            </a:r>
            <a:r>
              <a:rPr lang="en-US" altLang="zh-CN" dirty="0">
                <a:solidFill>
                  <a:prstClr val="black"/>
                </a:solidFill>
                <a:latin typeface="Times New Roman"/>
                <a:ea typeface="华文新魏"/>
                <a:cs typeface="Times New Roman"/>
              </a:rPr>
              <a:t>reviews</a:t>
            </a:r>
            <a:r>
              <a:rPr lang="en-US" altLang="zh-CN" dirty="0" smtClean="0">
                <a:solidFill>
                  <a:prstClr val="black"/>
                </a:solidFill>
                <a:latin typeface="Times New Roman"/>
                <a:ea typeface="华文新魏"/>
                <a:cs typeface="Times New Roman"/>
              </a:rPr>
              <a:t> ensure </a:t>
            </a:r>
            <a:r>
              <a:rPr lang="en-US" altLang="zh-CN" dirty="0">
                <a:solidFill>
                  <a:prstClr val="black"/>
                </a:solidFill>
                <a:latin typeface="Times New Roman"/>
                <a:ea typeface="华文新魏"/>
                <a:cs typeface="Times New Roman"/>
              </a:rPr>
              <a:t>on-going, standardized national </a:t>
            </a:r>
            <a:r>
              <a:rPr lang="en-US" altLang="zh-CN" dirty="0" smtClean="0">
                <a:solidFill>
                  <a:prstClr val="black"/>
                </a:solidFill>
                <a:latin typeface="Times New Roman"/>
                <a:ea typeface="华文新魏"/>
                <a:cs typeface="Times New Roman"/>
              </a:rPr>
              <a:t>EA </a:t>
            </a:r>
            <a:r>
              <a:rPr lang="en-US" altLang="zh-CN" dirty="0">
                <a:solidFill>
                  <a:prstClr val="black"/>
                </a:solidFill>
                <a:latin typeface="Times New Roman"/>
                <a:ea typeface="华文新魏"/>
                <a:cs typeface="Times New Roman"/>
              </a:rPr>
              <a:t>systems remain in </a:t>
            </a:r>
            <a:r>
              <a:rPr lang="en-US" altLang="zh-CN" dirty="0" smtClean="0">
                <a:solidFill>
                  <a:prstClr val="black"/>
                </a:solidFill>
                <a:latin typeface="Times New Roman"/>
                <a:ea typeface="华文新魏"/>
                <a:cs typeface="Times New Roman"/>
              </a:rPr>
              <a:t>place. </a:t>
            </a:r>
            <a:endParaRPr lang="zh-CN" altLang="zh-CN" dirty="0">
              <a:solidFill>
                <a:prstClr val="black"/>
              </a:solidFill>
              <a:latin typeface="Times New Roman"/>
              <a:ea typeface="华文新魏"/>
              <a:cs typeface="Times New Roman"/>
            </a:endParaRPr>
          </a:p>
        </p:txBody>
      </p:sp>
      <p:sp>
        <p:nvSpPr>
          <p:cNvPr id="73" name="Line 12"/>
          <p:cNvSpPr>
            <a:spLocks noChangeShapeType="1"/>
          </p:cNvSpPr>
          <p:nvPr/>
        </p:nvSpPr>
        <p:spPr bwMode="auto">
          <a:xfrm flipV="1">
            <a:off x="2876056" y="1338833"/>
            <a:ext cx="0" cy="1368425"/>
          </a:xfrm>
          <a:prstGeom prst="line">
            <a:avLst/>
          </a:prstGeom>
          <a:noFill/>
          <a:ln w="19050" cap="rnd">
            <a:solidFill>
              <a:srgbClr val="333333"/>
            </a:solidFill>
            <a:prstDash val="sysDot"/>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atinLnBrk="1"/>
            <a:endParaRPr kumimoji="1" lang="zh-CN" altLang="en-US" b="1" smtClean="0">
              <a:solidFill>
                <a:srgbClr val="000000"/>
              </a:solidFill>
              <a:effectLst>
                <a:outerShdw blurRad="38100" dist="38100" dir="2700000" algn="tl">
                  <a:srgbClr val="000000">
                    <a:alpha val="43137"/>
                  </a:srgbClr>
                </a:outerShdw>
              </a:effectLst>
              <a:latin typeface="굴림" charset="-127"/>
              <a:ea typeface="굴림" charset="-127"/>
            </a:endParaRPr>
          </a:p>
        </p:txBody>
      </p:sp>
      <p:sp>
        <p:nvSpPr>
          <p:cNvPr id="74" name="Line 12"/>
          <p:cNvSpPr>
            <a:spLocks noChangeShapeType="1"/>
          </p:cNvSpPr>
          <p:nvPr/>
        </p:nvSpPr>
        <p:spPr bwMode="auto">
          <a:xfrm flipV="1">
            <a:off x="5382617" y="1368772"/>
            <a:ext cx="0" cy="1368425"/>
          </a:xfrm>
          <a:prstGeom prst="line">
            <a:avLst/>
          </a:prstGeom>
          <a:noFill/>
          <a:ln w="19050" cap="rnd">
            <a:solidFill>
              <a:srgbClr val="333333"/>
            </a:solidFill>
            <a:prstDash val="sysDot"/>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atinLnBrk="1"/>
            <a:endParaRPr kumimoji="1" lang="zh-CN" altLang="en-US" b="1" smtClean="0">
              <a:solidFill>
                <a:srgbClr val="000000"/>
              </a:solidFill>
              <a:effectLst>
                <a:outerShdw blurRad="38100" dist="38100" dir="2700000" algn="tl">
                  <a:srgbClr val="000000">
                    <a:alpha val="43137"/>
                  </a:srgbClr>
                </a:outerShdw>
              </a:effectLst>
              <a:latin typeface="굴림" charset="-127"/>
              <a:ea typeface="굴림" charset="-127"/>
            </a:endParaRPr>
          </a:p>
        </p:txBody>
      </p:sp>
    </p:spTree>
    <p:extLst>
      <p:ext uri="{BB962C8B-B14F-4D97-AF65-F5344CB8AC3E}">
        <p14:creationId xmlns:p14="http://schemas.microsoft.com/office/powerpoint/2010/main" val="29483669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4294967295"/>
          </p:nvPr>
        </p:nvSpPr>
        <p:spPr>
          <a:xfrm>
            <a:off x="539552" y="1669578"/>
            <a:ext cx="8302625" cy="3703638"/>
          </a:xfrm>
          <a:prstGeom prst="rect">
            <a:avLst/>
          </a:prstGeom>
        </p:spPr>
        <p:txBody>
          <a:bodyPr>
            <a:noAutofit/>
          </a:bodyPr>
          <a:lstStyle/>
          <a:p>
            <a:pPr>
              <a:lnSpc>
                <a:spcPct val="150000"/>
              </a:lnSpc>
            </a:pPr>
            <a:r>
              <a:rPr lang="zh-CN" altLang="en-US" sz="6600" b="1" dirty="0" smtClean="0">
                <a:solidFill>
                  <a:schemeClr val="accent1">
                    <a:lumMod val="75000"/>
                  </a:schemeClr>
                </a:solidFill>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t>谢 谢！</a:t>
            </a:r>
            <a:r>
              <a:rPr lang="en-US" altLang="zh-CN" sz="5400" b="1" dirty="0" smtClean="0">
                <a:solidFill>
                  <a:schemeClr val="accent1">
                    <a:lumMod val="75000"/>
                  </a:schemeClr>
                </a:solidFill>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t/>
            </a:r>
            <a:br>
              <a:rPr lang="en-US" altLang="zh-CN" sz="5400" b="1" dirty="0" smtClean="0">
                <a:solidFill>
                  <a:schemeClr val="accent1">
                    <a:lumMod val="75000"/>
                  </a:schemeClr>
                </a:solidFill>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br>
            <a:r>
              <a:rPr lang="en-US" altLang="zh-CN" sz="5400" dirty="0" smtClean="0">
                <a:solidFill>
                  <a:schemeClr val="accent1">
                    <a:lumMod val="75000"/>
                  </a:schemeClr>
                </a:solidFill>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rPr>
              <a:t>Thanks</a:t>
            </a:r>
            <a:r>
              <a:rPr lang="zh-CN" altLang="en-US" sz="5400" dirty="0" smtClean="0">
                <a:solidFill>
                  <a:schemeClr val="accent1">
                    <a:lumMod val="75000"/>
                  </a:schemeClr>
                </a:solidFill>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rPr>
              <a:t>！</a:t>
            </a:r>
            <a:endParaRPr lang="zh-CN" altLang="en-US" sz="5400" dirty="0">
              <a:solidFill>
                <a:schemeClr val="accent1">
                  <a:lumMod val="75000"/>
                </a:schemeClr>
              </a:solidFill>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endParaRPr>
          </a:p>
        </p:txBody>
      </p:sp>
    </p:spTree>
    <p:extLst>
      <p:ext uri="{BB962C8B-B14F-4D97-AF65-F5344CB8AC3E}">
        <p14:creationId xmlns:p14="http://schemas.microsoft.com/office/powerpoint/2010/main" val="159784269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1292883" y="1268760"/>
            <a:ext cx="6807862" cy="936730"/>
            <a:chOff x="1296" y="1824"/>
            <a:chExt cx="3887" cy="568"/>
          </a:xfrm>
        </p:grpSpPr>
        <p:sp>
          <p:nvSpPr>
            <p:cNvPr id="44" name="AutoShape 47"/>
            <p:cNvSpPr>
              <a:spLocks noChangeArrowheads="1"/>
            </p:cNvSpPr>
            <p:nvPr/>
          </p:nvSpPr>
          <p:spPr bwMode="gray">
            <a:xfrm>
              <a:off x="1536" y="1899"/>
              <a:ext cx="3647" cy="462"/>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sz="2400" kern="0">
                <a:solidFill>
                  <a:sysClr val="windowText" lastClr="000000"/>
                </a:solidFill>
                <a:ea typeface="宋体"/>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sp>
          <p:nvSpPr>
            <p:cNvPr id="38928" name="Text Box 49"/>
            <p:cNvSpPr txBox="1">
              <a:spLocks noChangeArrowheads="1"/>
            </p:cNvSpPr>
            <p:nvPr/>
          </p:nvSpPr>
          <p:spPr bwMode="gray">
            <a:xfrm>
              <a:off x="1772" y="1888"/>
              <a:ext cx="3131"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dirty="0" smtClean="0">
                  <a:solidFill>
                    <a:prstClr val="black"/>
                  </a:solidFill>
                  <a:latin typeface="+mn-lt"/>
                  <a:ea typeface="黑体" pitchFamily="49" charset="-122"/>
                </a:rPr>
                <a:t>生态环境危机呼唤政府环境审计</a:t>
              </a:r>
              <a:endParaRPr lang="en-US" altLang="zh-CN" sz="2400" dirty="0" smtClean="0">
                <a:solidFill>
                  <a:prstClr val="black"/>
                </a:solidFill>
                <a:latin typeface="+mn-lt"/>
                <a:ea typeface="黑体" pitchFamily="49" charset="-122"/>
              </a:endParaRPr>
            </a:p>
            <a:p>
              <a:r>
                <a:rPr lang="en-US" altLang="zh-CN" sz="2400" b="1" dirty="0" smtClean="0">
                  <a:solidFill>
                    <a:prstClr val="black"/>
                  </a:solidFill>
                  <a:latin typeface="+mn-lt"/>
                  <a:cs typeface="Times New Roman" pitchFamily="18" charset="0"/>
                </a:rPr>
                <a:t>Serious Pollution Calls for EA</a:t>
              </a:r>
            </a:p>
          </p:txBody>
        </p:sp>
        <p:sp>
          <p:nvSpPr>
            <p:cNvPr id="47" name="Text Box 50"/>
            <p:cNvSpPr txBox="1">
              <a:spLocks noChangeArrowheads="1"/>
            </p:cNvSpPr>
            <p:nvPr/>
          </p:nvSpPr>
          <p:spPr bwMode="gray">
            <a:xfrm>
              <a:off x="1408" y="1893"/>
              <a:ext cx="194"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auto" hangingPunct="0">
                <a:spcBef>
                  <a:spcPts val="0"/>
                </a:spcBef>
                <a:spcAft>
                  <a:spcPts val="0"/>
                </a:spcAft>
                <a:defRPr/>
              </a:pPr>
              <a:r>
                <a:rPr lang="en-US" altLang="zh-CN" sz="2400" kern="0" dirty="0" smtClean="0">
                  <a:solidFill>
                    <a:srgbClr val="FFFFFF"/>
                  </a:solidFill>
                  <a:ea typeface="宋体" pitchFamily="2" charset="-122"/>
                </a:rPr>
                <a:t>1</a:t>
              </a:r>
              <a:endParaRPr lang="en-US" altLang="zh-CN" sz="2400" kern="0" dirty="0">
                <a:solidFill>
                  <a:srgbClr val="FFFFFF"/>
                </a:solidFill>
                <a:ea typeface="宋体" pitchFamily="2" charset="-122"/>
              </a:endParaRPr>
            </a:p>
          </p:txBody>
        </p:sp>
      </p:grpSp>
      <p:grpSp>
        <p:nvGrpSpPr>
          <p:cNvPr id="48" name="Group 51"/>
          <p:cNvGrpSpPr>
            <a:grpSpLocks/>
          </p:cNvGrpSpPr>
          <p:nvPr/>
        </p:nvGrpSpPr>
        <p:grpSpPr bwMode="auto">
          <a:xfrm>
            <a:off x="1264328" y="2400718"/>
            <a:ext cx="6835727" cy="957018"/>
            <a:chOff x="1296" y="1824"/>
            <a:chExt cx="3889" cy="552"/>
          </a:xfrm>
        </p:grpSpPr>
        <p:sp>
          <p:nvSpPr>
            <p:cNvPr id="49" name="AutoShape 52"/>
            <p:cNvSpPr>
              <a:spLocks noChangeArrowheads="1"/>
            </p:cNvSpPr>
            <p:nvPr/>
          </p:nvSpPr>
          <p:spPr bwMode="gray">
            <a:xfrm>
              <a:off x="1536" y="1899"/>
              <a:ext cx="3649" cy="462"/>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sp>
          <p:nvSpPr>
            <p:cNvPr id="38924" name="Text Box 54"/>
            <p:cNvSpPr txBox="1">
              <a:spLocks noChangeArrowheads="1"/>
            </p:cNvSpPr>
            <p:nvPr/>
          </p:nvSpPr>
          <p:spPr bwMode="gray">
            <a:xfrm>
              <a:off x="1727" y="1897"/>
              <a:ext cx="3330"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dirty="0">
                  <a:solidFill>
                    <a:prstClr val="black"/>
                  </a:solidFill>
                  <a:latin typeface="+mn-lt"/>
                  <a:ea typeface="黑体" pitchFamily="49" charset="-122"/>
                </a:rPr>
                <a:t>环境审计的国内外经验</a:t>
              </a:r>
              <a:r>
                <a:rPr lang="zh-CN" altLang="en-US" sz="2400" dirty="0" smtClean="0">
                  <a:solidFill>
                    <a:prstClr val="black"/>
                  </a:solidFill>
                  <a:latin typeface="+mn-lt"/>
                  <a:ea typeface="黑体" pitchFamily="49" charset="-122"/>
                </a:rPr>
                <a:t>借鉴</a:t>
              </a:r>
              <a:endParaRPr lang="en-US" altLang="zh-CN" sz="2400" dirty="0" smtClean="0">
                <a:solidFill>
                  <a:prstClr val="black"/>
                </a:solidFill>
                <a:latin typeface="+mn-lt"/>
                <a:ea typeface="黑体" pitchFamily="49" charset="-122"/>
              </a:endParaRPr>
            </a:p>
            <a:p>
              <a:r>
                <a:rPr lang="en-US" altLang="zh-CN" sz="2400" b="1" dirty="0" smtClean="0">
                  <a:solidFill>
                    <a:prstClr val="black"/>
                  </a:solidFill>
                  <a:latin typeface="+mn-lt"/>
                  <a:cs typeface="Times New Roman" pitchFamily="18" charset="0"/>
                </a:rPr>
                <a:t>EA in China and Other Countries</a:t>
              </a:r>
              <a:endParaRPr lang="en-US" altLang="zh-CN" sz="2400" b="1" dirty="0">
                <a:solidFill>
                  <a:prstClr val="black"/>
                </a:solidFill>
                <a:latin typeface="+mn-lt"/>
                <a:cs typeface="Times New Roman" pitchFamily="18" charset="0"/>
              </a:endParaRPr>
            </a:p>
          </p:txBody>
        </p:sp>
        <p:sp>
          <p:nvSpPr>
            <p:cNvPr id="52" name="Text Box 55"/>
            <p:cNvSpPr txBox="1">
              <a:spLocks noChangeArrowheads="1"/>
            </p:cNvSpPr>
            <p:nvPr/>
          </p:nvSpPr>
          <p:spPr bwMode="gray">
            <a:xfrm>
              <a:off x="1408" y="1919"/>
              <a:ext cx="19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auto" hangingPunct="0">
                <a:spcBef>
                  <a:spcPts val="0"/>
                </a:spcBef>
                <a:spcAft>
                  <a:spcPts val="0"/>
                </a:spcAft>
                <a:defRPr/>
              </a:pPr>
              <a:r>
                <a:rPr lang="en-US" altLang="zh-CN" sz="2400" kern="0" dirty="0" smtClean="0">
                  <a:solidFill>
                    <a:srgbClr val="FFFFFF"/>
                  </a:solidFill>
                  <a:ea typeface="宋体" pitchFamily="2" charset="-122"/>
                </a:rPr>
                <a:t>2</a:t>
              </a:r>
              <a:endParaRPr lang="en-US" altLang="zh-CN" sz="2400" kern="0" dirty="0">
                <a:solidFill>
                  <a:srgbClr val="FFFFFF"/>
                </a:solidFill>
                <a:ea typeface="宋体" pitchFamily="2" charset="-122"/>
              </a:endParaRPr>
            </a:p>
          </p:txBody>
        </p:sp>
      </p:grpSp>
      <p:sp>
        <p:nvSpPr>
          <p:cNvPr id="64" name="Rectangle 2"/>
          <p:cNvSpPr txBox="1">
            <a:spLocks noChangeArrowheads="1"/>
          </p:cNvSpPr>
          <p:nvPr/>
        </p:nvSpPr>
        <p:spPr bwMode="gray">
          <a:xfrm>
            <a:off x="611560" y="220911"/>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indent="277813" algn="ctr">
              <a:defRPr/>
            </a:pPr>
            <a:r>
              <a:rPr lang="zh-CN" altLang="en-US" sz="4400" dirty="0">
                <a:solidFill>
                  <a:srgbClr val="FF0000"/>
                </a:solidFill>
                <a:latin typeface="Times New Roman" pitchFamily="18" charset="0"/>
                <a:ea typeface="黑体" pitchFamily="49" charset="-122"/>
                <a:cs typeface="Times New Roman" pitchFamily="18" charset="0"/>
              </a:rPr>
              <a:t>报告</a:t>
            </a:r>
            <a:r>
              <a:rPr lang="zh-CN" altLang="en-US" sz="4400" dirty="0" smtClean="0">
                <a:solidFill>
                  <a:srgbClr val="FF0000"/>
                </a:solidFill>
                <a:latin typeface="Times New Roman" pitchFamily="18" charset="0"/>
                <a:ea typeface="黑体" pitchFamily="49" charset="-122"/>
                <a:cs typeface="Times New Roman" pitchFamily="18" charset="0"/>
              </a:rPr>
              <a:t>框架</a:t>
            </a:r>
            <a:r>
              <a:rPr lang="en-US" altLang="zh-CN" sz="4400" dirty="0" smtClean="0">
                <a:solidFill>
                  <a:srgbClr val="FF0000"/>
                </a:solidFill>
                <a:latin typeface="Times New Roman" pitchFamily="18" charset="0"/>
                <a:ea typeface="黑体" pitchFamily="49" charset="-122"/>
                <a:cs typeface="Times New Roman" pitchFamily="18" charset="0"/>
              </a:rPr>
              <a:t>   Contents</a:t>
            </a:r>
            <a:endParaRPr lang="en-US" altLang="zh-CN" sz="4400" dirty="0">
              <a:solidFill>
                <a:srgbClr val="FF0000"/>
              </a:solidFill>
              <a:latin typeface="Times New Roman" pitchFamily="18" charset="0"/>
              <a:ea typeface="黑体" pitchFamily="49" charset="-122"/>
              <a:cs typeface="Times New Roman" pitchFamily="18" charset="0"/>
            </a:endParaRPr>
          </a:p>
        </p:txBody>
      </p:sp>
      <p:grpSp>
        <p:nvGrpSpPr>
          <p:cNvPr id="41" name="Group 46"/>
          <p:cNvGrpSpPr>
            <a:grpSpLocks/>
          </p:cNvGrpSpPr>
          <p:nvPr/>
        </p:nvGrpSpPr>
        <p:grpSpPr bwMode="auto">
          <a:xfrm>
            <a:off x="1263542" y="3406369"/>
            <a:ext cx="6837637" cy="1086808"/>
            <a:chOff x="1261" y="1847"/>
            <a:chExt cx="3904" cy="514"/>
          </a:xfrm>
        </p:grpSpPr>
        <p:sp>
          <p:nvSpPr>
            <p:cNvPr id="42" name="AutoShape 47"/>
            <p:cNvSpPr>
              <a:spLocks noChangeArrowheads="1"/>
            </p:cNvSpPr>
            <p:nvPr/>
          </p:nvSpPr>
          <p:spPr bwMode="gray">
            <a:xfrm>
              <a:off x="1536" y="1899"/>
              <a:ext cx="3629" cy="462"/>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sz="2000" kern="0">
                <a:solidFill>
                  <a:sysClr val="windowText" lastClr="000000"/>
                </a:solidFill>
                <a:ea typeface="宋体"/>
              </a:endParaRPr>
            </a:p>
          </p:txBody>
        </p:sp>
        <p:sp>
          <p:nvSpPr>
            <p:cNvPr id="46" name="AutoShape 48"/>
            <p:cNvSpPr>
              <a:spLocks noChangeArrowheads="1"/>
            </p:cNvSpPr>
            <p:nvPr/>
          </p:nvSpPr>
          <p:spPr bwMode="gray">
            <a:xfrm>
              <a:off x="1261" y="1870"/>
              <a:ext cx="467" cy="386"/>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sz="1600" kern="0">
                <a:solidFill>
                  <a:sysClr val="windowText" lastClr="000000"/>
                </a:solidFill>
                <a:ea typeface="宋体"/>
              </a:endParaRPr>
            </a:p>
          </p:txBody>
        </p:sp>
        <p:sp>
          <p:nvSpPr>
            <p:cNvPr id="51" name="Text Box 49"/>
            <p:cNvSpPr txBox="1">
              <a:spLocks noChangeArrowheads="1"/>
            </p:cNvSpPr>
            <p:nvPr/>
          </p:nvSpPr>
          <p:spPr bwMode="gray">
            <a:xfrm>
              <a:off x="1672" y="1847"/>
              <a:ext cx="3131"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endParaRPr lang="en-US" altLang="zh-CN" sz="2800" b="1" dirty="0" smtClean="0">
                <a:solidFill>
                  <a:prstClr val="black"/>
                </a:solidFill>
                <a:latin typeface="+mn-lt"/>
                <a:cs typeface="Times New Roman" pitchFamily="18" charset="0"/>
              </a:endParaRPr>
            </a:p>
          </p:txBody>
        </p:sp>
        <p:sp>
          <p:nvSpPr>
            <p:cNvPr id="53" name="Text Box 50"/>
            <p:cNvSpPr txBox="1">
              <a:spLocks noChangeArrowheads="1"/>
            </p:cNvSpPr>
            <p:nvPr/>
          </p:nvSpPr>
          <p:spPr bwMode="gray">
            <a:xfrm>
              <a:off x="1382" y="1960"/>
              <a:ext cx="194"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auto" hangingPunct="0">
                <a:spcBef>
                  <a:spcPts val="0"/>
                </a:spcBef>
                <a:spcAft>
                  <a:spcPts val="0"/>
                </a:spcAft>
                <a:defRPr/>
              </a:pPr>
              <a:r>
                <a:rPr lang="en-US" altLang="zh-CN" sz="2400" kern="0" dirty="0" smtClean="0">
                  <a:solidFill>
                    <a:srgbClr val="FFFFFF"/>
                  </a:solidFill>
                  <a:ea typeface="宋体" pitchFamily="2" charset="-122"/>
                </a:rPr>
                <a:t>3</a:t>
              </a:r>
              <a:endParaRPr lang="en-US" altLang="zh-CN" sz="2400" kern="0" dirty="0">
                <a:solidFill>
                  <a:srgbClr val="FFFFFF"/>
                </a:solidFill>
                <a:ea typeface="宋体" pitchFamily="2" charset="-122"/>
              </a:endParaRPr>
            </a:p>
          </p:txBody>
        </p:sp>
      </p:grpSp>
      <p:grpSp>
        <p:nvGrpSpPr>
          <p:cNvPr id="54" name="Group 51"/>
          <p:cNvGrpSpPr>
            <a:grpSpLocks/>
          </p:cNvGrpSpPr>
          <p:nvPr/>
        </p:nvGrpSpPr>
        <p:grpSpPr bwMode="auto">
          <a:xfrm>
            <a:off x="1306194" y="4781514"/>
            <a:ext cx="7009741" cy="958750"/>
            <a:chOff x="1296" y="1824"/>
            <a:chExt cx="3988" cy="553"/>
          </a:xfrm>
        </p:grpSpPr>
        <p:sp>
          <p:nvSpPr>
            <p:cNvPr id="55" name="AutoShape 52"/>
            <p:cNvSpPr>
              <a:spLocks noChangeArrowheads="1"/>
            </p:cNvSpPr>
            <p:nvPr/>
          </p:nvSpPr>
          <p:spPr bwMode="gray">
            <a:xfrm>
              <a:off x="1536" y="1899"/>
              <a:ext cx="3625" cy="462"/>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sp>
          <p:nvSpPr>
            <p:cNvPr id="56"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sp>
          <p:nvSpPr>
            <p:cNvPr id="57" name="Text Box 54"/>
            <p:cNvSpPr txBox="1">
              <a:spLocks noChangeArrowheads="1"/>
            </p:cNvSpPr>
            <p:nvPr/>
          </p:nvSpPr>
          <p:spPr bwMode="gray">
            <a:xfrm>
              <a:off x="1725" y="1898"/>
              <a:ext cx="3559"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2400" dirty="0">
                  <a:solidFill>
                    <a:prstClr val="black"/>
                  </a:solidFill>
                  <a:latin typeface="+mn-lt"/>
                  <a:ea typeface="黑体" pitchFamily="49" charset="-122"/>
                </a:rPr>
                <a:t>中国政府环境审计实施路线与</a:t>
              </a:r>
              <a:r>
                <a:rPr lang="zh-CN" altLang="en-US" sz="2400" dirty="0" smtClean="0">
                  <a:solidFill>
                    <a:prstClr val="black"/>
                  </a:solidFill>
                  <a:latin typeface="+mn-lt"/>
                  <a:ea typeface="黑体" pitchFamily="49" charset="-122"/>
                </a:rPr>
                <a:t>政策</a:t>
              </a:r>
              <a:endParaRPr lang="en-US" altLang="zh-CN" sz="2400" dirty="0" smtClean="0">
                <a:solidFill>
                  <a:prstClr val="black"/>
                </a:solidFill>
                <a:latin typeface="+mn-lt"/>
                <a:ea typeface="黑体" pitchFamily="49" charset="-122"/>
              </a:endParaRPr>
            </a:p>
            <a:p>
              <a:r>
                <a:rPr lang="en-US" altLang="zh-CN" sz="2400" b="1" dirty="0" smtClean="0">
                  <a:solidFill>
                    <a:prstClr val="black"/>
                  </a:solidFill>
                  <a:latin typeface="+mn-lt"/>
                  <a:cs typeface="Times New Roman" pitchFamily="18" charset="0"/>
                </a:rPr>
                <a:t>Roadmap and Policy Recommendations on EA</a:t>
              </a:r>
              <a:endParaRPr lang="en-US" altLang="zh-CN" sz="2400" b="1" dirty="0">
                <a:solidFill>
                  <a:prstClr val="black"/>
                </a:solidFill>
                <a:latin typeface="+mn-lt"/>
                <a:cs typeface="Times New Roman" pitchFamily="18" charset="0"/>
              </a:endParaRPr>
            </a:p>
          </p:txBody>
        </p:sp>
        <p:sp>
          <p:nvSpPr>
            <p:cNvPr id="61" name="Text Box 55"/>
            <p:cNvSpPr txBox="1">
              <a:spLocks noChangeArrowheads="1"/>
            </p:cNvSpPr>
            <p:nvPr/>
          </p:nvSpPr>
          <p:spPr bwMode="gray">
            <a:xfrm>
              <a:off x="1408" y="1916"/>
              <a:ext cx="19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auto" hangingPunct="0">
                <a:spcBef>
                  <a:spcPts val="0"/>
                </a:spcBef>
                <a:spcAft>
                  <a:spcPts val="0"/>
                </a:spcAft>
                <a:defRPr/>
              </a:pPr>
              <a:r>
                <a:rPr lang="en-US" altLang="zh-CN" sz="2400" kern="0" dirty="0" smtClean="0">
                  <a:solidFill>
                    <a:srgbClr val="FFFFFF"/>
                  </a:solidFill>
                  <a:ea typeface="宋体" pitchFamily="2" charset="-122"/>
                </a:rPr>
                <a:t>4</a:t>
              </a:r>
              <a:endParaRPr lang="en-US" altLang="zh-CN" sz="2400" kern="0" dirty="0">
                <a:solidFill>
                  <a:srgbClr val="FFFFFF"/>
                </a:solidFill>
                <a:ea typeface="宋体" pitchFamily="2" charset="-122"/>
              </a:endParaRPr>
            </a:p>
          </p:txBody>
        </p:sp>
      </p:grpSp>
      <p:sp>
        <p:nvSpPr>
          <p:cNvPr id="3" name="矩形 2"/>
          <p:cNvSpPr/>
          <p:nvPr/>
        </p:nvSpPr>
        <p:spPr>
          <a:xfrm>
            <a:off x="2014974" y="3501008"/>
            <a:ext cx="6661482" cy="1052596"/>
          </a:xfrm>
          <a:prstGeom prst="rect">
            <a:avLst/>
          </a:prstGeom>
        </p:spPr>
        <p:txBody>
          <a:bodyPr wrap="square">
            <a:spAutoFit/>
          </a:bodyPr>
          <a:lstStyle/>
          <a:p>
            <a:r>
              <a:rPr lang="zh-CN" altLang="en-US" sz="2400" dirty="0" smtClean="0">
                <a:solidFill>
                  <a:prstClr val="black"/>
                </a:solidFill>
                <a:ea typeface="黑体" pitchFamily="49" charset="-122"/>
              </a:rPr>
              <a:t>中国政府</a:t>
            </a:r>
            <a:r>
              <a:rPr lang="zh-CN" altLang="en-US" sz="2400" dirty="0">
                <a:solidFill>
                  <a:prstClr val="black"/>
                </a:solidFill>
                <a:ea typeface="黑体" pitchFamily="49" charset="-122"/>
              </a:rPr>
              <a:t>环境审计制度框架</a:t>
            </a:r>
            <a:r>
              <a:rPr lang="zh-CN" altLang="en-US" sz="2400" dirty="0" smtClean="0">
                <a:solidFill>
                  <a:prstClr val="black"/>
                </a:solidFill>
                <a:ea typeface="黑体" pitchFamily="49" charset="-122"/>
              </a:rPr>
              <a:t>设计</a:t>
            </a:r>
            <a:endParaRPr lang="en-US" altLang="zh-CN" sz="2400" dirty="0" smtClean="0">
              <a:solidFill>
                <a:prstClr val="black"/>
              </a:solidFill>
              <a:ea typeface="黑体" pitchFamily="49" charset="-122"/>
            </a:endParaRPr>
          </a:p>
          <a:p>
            <a:pPr>
              <a:lnSpc>
                <a:spcPct val="80000"/>
              </a:lnSpc>
            </a:pPr>
            <a:r>
              <a:rPr lang="en-US" altLang="zh-CN" sz="2400" b="1" dirty="0" smtClean="0">
                <a:solidFill>
                  <a:prstClr val="black"/>
                </a:solidFill>
                <a:ea typeface="宋体" pitchFamily="2" charset="-122"/>
                <a:cs typeface="Times New Roman" pitchFamily="18" charset="0"/>
              </a:rPr>
              <a:t>Designing and </a:t>
            </a:r>
            <a:r>
              <a:rPr lang="en-US" altLang="zh-CN" sz="2400" b="1" dirty="0" smtClean="0"/>
              <a:t>Implementing Strengthened EA Systems</a:t>
            </a:r>
            <a:endParaRPr lang="zh-CN" altLang="en-US" sz="2400" b="1" dirty="0">
              <a:solidFill>
                <a:prstClr val="black"/>
              </a:solidFill>
              <a:ea typeface="宋体" pitchFamily="2" charset="-122"/>
              <a:cs typeface="Times New Roman" pitchFamily="18" charset="0"/>
            </a:endParaRPr>
          </a:p>
        </p:txBody>
      </p:sp>
    </p:spTree>
    <p:extLst>
      <p:ext uri="{BB962C8B-B14F-4D97-AF65-F5344CB8AC3E}">
        <p14:creationId xmlns:p14="http://schemas.microsoft.com/office/powerpoint/2010/main" val="39315429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txBox="1">
            <a:spLocks noChangeArrowheads="1"/>
          </p:cNvSpPr>
          <p:nvPr/>
        </p:nvSpPr>
        <p:spPr bwMode="auto">
          <a:xfrm>
            <a:off x="-234156" y="2708920"/>
            <a:ext cx="9486676"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4400" b="1" dirty="0" smtClean="0">
                <a:solidFill>
                  <a:srgbClr val="FF0000"/>
                </a:solidFill>
                <a:latin typeface="Arial" pitchFamily="34" charset="0"/>
                <a:ea typeface="华文新魏" pitchFamily="2" charset="-122"/>
                <a:cs typeface="Arial" pitchFamily="34" charset="0"/>
              </a:rPr>
              <a:t>环境</a:t>
            </a:r>
            <a:r>
              <a:rPr lang="zh-CN" altLang="en-US" sz="4400" b="1" dirty="0">
                <a:solidFill>
                  <a:srgbClr val="FF0000"/>
                </a:solidFill>
                <a:latin typeface="Arial" pitchFamily="34" charset="0"/>
                <a:ea typeface="华文新魏" pitchFamily="2" charset="-122"/>
                <a:cs typeface="Arial" pitchFamily="34" charset="0"/>
              </a:rPr>
              <a:t>危机呼唤政府环境审计</a:t>
            </a:r>
            <a:endParaRPr lang="zh-CN" altLang="en-US" sz="4400" b="1" dirty="0" smtClean="0">
              <a:solidFill>
                <a:srgbClr val="FF0000"/>
              </a:solidFill>
              <a:latin typeface="Arial" pitchFamily="34" charset="0"/>
              <a:ea typeface="华文新魏" pitchFamily="2" charset="-122"/>
              <a:cs typeface="Arial" pitchFamily="34" charset="0"/>
            </a:endParaRPr>
          </a:p>
          <a:p>
            <a:pPr algn="ctr" eaLnBrk="1" hangingPunct="1">
              <a:spcBef>
                <a:spcPct val="20000"/>
              </a:spcBef>
            </a:pPr>
            <a:r>
              <a:rPr lang="en-US" altLang="zh-CN" sz="4000" b="1" dirty="0" smtClean="0">
                <a:solidFill>
                  <a:srgbClr val="FF0000"/>
                </a:solidFill>
                <a:latin typeface="Times New Roman" panose="02020603050405020304" pitchFamily="18" charset="0"/>
                <a:ea typeface="华文新魏" pitchFamily="2" charset="-122"/>
                <a:cs typeface="Times New Roman" panose="02020603050405020304" pitchFamily="18" charset="0"/>
              </a:rPr>
              <a:t>Serious Pollution Calls </a:t>
            </a:r>
            <a:r>
              <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rPr>
              <a:t>for EA</a:t>
            </a:r>
          </a:p>
        </p:txBody>
      </p:sp>
      <p:sp>
        <p:nvSpPr>
          <p:cNvPr id="3" name="文本占位符 4"/>
          <p:cNvSpPr txBox="1">
            <a:spLocks noChangeArrowheads="1"/>
          </p:cNvSpPr>
          <p:nvPr/>
        </p:nvSpPr>
        <p:spPr bwMode="auto">
          <a:xfrm>
            <a:off x="2195513" y="1777512"/>
            <a:ext cx="41767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20000"/>
              </a:spcBef>
            </a:pPr>
            <a:r>
              <a:rPr lang="zh-CN" altLang="en-US" sz="4000" b="1" dirty="0">
                <a:solidFill>
                  <a:srgbClr val="7F7F7F"/>
                </a:solidFill>
                <a:latin typeface="微软雅黑" pitchFamily="34" charset="-122"/>
                <a:ea typeface="微软雅黑" pitchFamily="34" charset="-122"/>
              </a:rPr>
              <a:t>第一部分 </a:t>
            </a:r>
            <a:r>
              <a:rPr lang="en-US" altLang="zh-CN" sz="4000" b="1" dirty="0">
                <a:solidFill>
                  <a:srgbClr val="7F7F7F"/>
                </a:solidFill>
                <a:ea typeface="微软雅黑" pitchFamily="34" charset="-122"/>
                <a:cs typeface="Arial" pitchFamily="34" charset="0"/>
              </a:rPr>
              <a:t>Part 1</a:t>
            </a:r>
            <a:endParaRPr lang="zh-CN" altLang="en-US" sz="4000" b="1" dirty="0">
              <a:solidFill>
                <a:srgbClr val="7F7F7F"/>
              </a:solidFill>
              <a:ea typeface="微软雅黑" pitchFamily="34" charset="-122"/>
              <a:cs typeface="Arial" pitchFamily="34" charset="0"/>
            </a:endParaRPr>
          </a:p>
        </p:txBody>
      </p:sp>
    </p:spTree>
    <p:extLst>
      <p:ext uri="{BB962C8B-B14F-4D97-AF65-F5344CB8AC3E}">
        <p14:creationId xmlns:p14="http://schemas.microsoft.com/office/powerpoint/2010/main" val="36544572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7504" y="85854"/>
            <a:ext cx="8801422" cy="1015663"/>
          </a:xfrm>
          <a:prstGeom prst="rect">
            <a:avLst/>
          </a:prstGeom>
          <a:noFill/>
          <a:ln w="9525">
            <a:noFill/>
            <a:miter lim="800000"/>
            <a:headEnd/>
            <a:tailEnd/>
          </a:ln>
        </p:spPr>
        <p:txBody>
          <a:bodyPr wrap="square" anchor="ctr">
            <a:spAutoFit/>
          </a:bodyPr>
          <a:lstStyle/>
          <a:p>
            <a:pPr algn="ctr"/>
            <a:r>
              <a:rPr lang="zh-CN" altLang="en-US" sz="3600" b="1" dirty="0">
                <a:solidFill>
                  <a:srgbClr val="FF0000"/>
                </a:solidFill>
                <a:latin typeface="Times New Roman" pitchFamily="18" charset="0"/>
                <a:ea typeface="黑体" pitchFamily="49" charset="-122"/>
                <a:cs typeface="Times New Roman" pitchFamily="18" charset="0"/>
              </a:rPr>
              <a:t>中国严峻的环境质量恶化问题</a:t>
            </a:r>
            <a:endParaRPr lang="zh-CN" altLang="en-US" sz="600" b="1" dirty="0">
              <a:solidFill>
                <a:srgbClr val="FF0000"/>
              </a:solidFill>
              <a:latin typeface="Calibri" pitchFamily="34" charset="0"/>
              <a:cs typeface="Times New Roman" pitchFamily="18" charset="0"/>
            </a:endParaRPr>
          </a:p>
          <a:p>
            <a:pPr indent="277813" algn="ctr"/>
            <a:r>
              <a:rPr lang="en-US" altLang="zh-CN" sz="2400" b="1" dirty="0" smtClean="0">
                <a:solidFill>
                  <a:srgbClr val="FF0000"/>
                </a:solidFill>
                <a:latin typeface="Times New Roman" pitchFamily="18" charset="0"/>
                <a:ea typeface="黑体" pitchFamily="49" charset="-122"/>
                <a:cs typeface="Times New Roman" pitchFamily="18" charset="0"/>
              </a:rPr>
              <a:t>Serious </a:t>
            </a:r>
            <a:r>
              <a:rPr lang="en-US" altLang="zh-CN" sz="2400" b="1" dirty="0">
                <a:solidFill>
                  <a:srgbClr val="FF0000"/>
                </a:solidFill>
                <a:latin typeface="Times New Roman" pitchFamily="18" charset="0"/>
                <a:ea typeface="黑体" pitchFamily="49" charset="-122"/>
                <a:cs typeface="Times New Roman" pitchFamily="18" charset="0"/>
              </a:rPr>
              <a:t>Deterioration of Environmental Quality in China</a:t>
            </a:r>
            <a:endParaRPr lang="en-US" altLang="zh-CN" sz="2400" b="1" dirty="0" smtClean="0">
              <a:solidFill>
                <a:srgbClr val="FF0000"/>
              </a:solidFill>
              <a:latin typeface="Times New Roman" pitchFamily="18" charset="0"/>
              <a:ea typeface="黑体" pitchFamily="49" charset="-122"/>
              <a:cs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5229200"/>
            <a:ext cx="455295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4"/>
          <p:cNvSpPr txBox="1">
            <a:spLocks noChangeArrowheads="1"/>
          </p:cNvSpPr>
          <p:nvPr/>
        </p:nvSpPr>
        <p:spPr bwMode="auto">
          <a:xfrm>
            <a:off x="395536" y="1332706"/>
            <a:ext cx="864095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214813" algn="l"/>
              </a:tabLst>
              <a:defRPr>
                <a:solidFill>
                  <a:schemeClr val="tx1"/>
                </a:solidFill>
                <a:latin typeface="Arial" pitchFamily="34" charset="0"/>
                <a:ea typeface="宋体" pitchFamily="2" charset="-122"/>
              </a:defRPr>
            </a:lvl1pPr>
            <a:lvl2pPr marL="1028700" indent="-285750" eaLnBrk="0" hangingPunct="0">
              <a:tabLst>
                <a:tab pos="4214813" algn="l"/>
              </a:tabLst>
              <a:defRPr>
                <a:solidFill>
                  <a:schemeClr val="tx1"/>
                </a:solidFill>
                <a:latin typeface="Arial" pitchFamily="34" charset="0"/>
                <a:ea typeface="宋体" pitchFamily="2" charset="-122"/>
              </a:defRPr>
            </a:lvl2pPr>
            <a:lvl3pPr marL="1143000" indent="-228600" eaLnBrk="0" hangingPunct="0">
              <a:tabLst>
                <a:tab pos="4214813" algn="l"/>
              </a:tabLst>
              <a:defRPr>
                <a:solidFill>
                  <a:schemeClr val="tx1"/>
                </a:solidFill>
                <a:latin typeface="Arial" pitchFamily="34" charset="0"/>
                <a:ea typeface="宋体" pitchFamily="2" charset="-122"/>
              </a:defRPr>
            </a:lvl3pPr>
            <a:lvl4pPr marL="1600200" indent="-228600" eaLnBrk="0" hangingPunct="0">
              <a:tabLst>
                <a:tab pos="4214813" algn="l"/>
              </a:tabLst>
              <a:defRPr>
                <a:solidFill>
                  <a:schemeClr val="tx1"/>
                </a:solidFill>
                <a:latin typeface="Arial" pitchFamily="34" charset="0"/>
                <a:ea typeface="宋体" pitchFamily="2" charset="-122"/>
              </a:defRPr>
            </a:lvl4pPr>
            <a:lvl5pPr marL="2057400" indent="-228600" eaLnBrk="0" hangingPunct="0">
              <a:tabLst>
                <a:tab pos="4214813" algn="l"/>
              </a:tabLst>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tabLst>
                <a:tab pos="4214813" algn="l"/>
              </a:tabLs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tabLst>
                <a:tab pos="4214813" algn="l"/>
              </a:tabLs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tabLst>
                <a:tab pos="4214813" algn="l"/>
              </a:tabLs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tabLst>
                <a:tab pos="4214813" algn="l"/>
              </a:tabLst>
              <a:defRPr>
                <a:solidFill>
                  <a:schemeClr val="tx1"/>
                </a:solidFill>
                <a:latin typeface="Arial" pitchFamily="34" charset="0"/>
                <a:ea typeface="宋体" pitchFamily="2" charset="-122"/>
              </a:defRPr>
            </a:lvl9pPr>
          </a:lstStyle>
          <a:p>
            <a:pPr eaLnBrk="1" hangingPunct="1">
              <a:buFont typeface="Wingdings" pitchFamily="2" charset="2"/>
              <a:buChar char="l"/>
            </a:pPr>
            <a:r>
              <a:rPr lang="en-US" altLang="zh-CN" sz="2400" b="1" dirty="0" smtClean="0">
                <a:solidFill>
                  <a:srgbClr val="121C3F"/>
                </a:solidFill>
                <a:latin typeface="微软雅黑" pitchFamily="34" charset="-122"/>
                <a:ea typeface="微软雅黑" pitchFamily="34" charset="-122"/>
              </a:rPr>
              <a:t>2013</a:t>
            </a:r>
            <a:r>
              <a:rPr lang="zh-CN" altLang="en-US" sz="2400" b="1" dirty="0" smtClean="0">
                <a:solidFill>
                  <a:srgbClr val="121C3F"/>
                </a:solidFill>
                <a:latin typeface="微软雅黑" pitchFamily="34" charset="-122"/>
                <a:ea typeface="微软雅黑" pitchFamily="34" charset="-122"/>
              </a:rPr>
              <a:t>年</a:t>
            </a:r>
            <a:r>
              <a:rPr lang="zh-CN" altLang="en-US" sz="2400" b="1" dirty="0">
                <a:solidFill>
                  <a:srgbClr val="121C3F"/>
                </a:solidFill>
                <a:latin typeface="微软雅黑" pitchFamily="34" charset="-122"/>
                <a:ea typeface="微软雅黑" pitchFamily="34" charset="-122"/>
              </a:rPr>
              <a:t>，</a:t>
            </a:r>
            <a:r>
              <a:rPr lang="zh-CN" altLang="en-US" sz="2400" b="1" dirty="0" smtClean="0">
                <a:solidFill>
                  <a:srgbClr val="121C3F"/>
                </a:solidFill>
                <a:latin typeface="微软雅黑" pitchFamily="34" charset="-122"/>
                <a:ea typeface="微软雅黑" pitchFamily="34" charset="-122"/>
              </a:rPr>
              <a:t>中国</a:t>
            </a:r>
            <a:r>
              <a:rPr lang="zh-CN" altLang="en-US" sz="2400" b="1" dirty="0">
                <a:solidFill>
                  <a:srgbClr val="121C3F"/>
                </a:solidFill>
                <a:latin typeface="微软雅黑" pitchFamily="34" charset="-122"/>
                <a:ea typeface="微软雅黑" pitchFamily="34" charset="-122"/>
              </a:rPr>
              <a:t>二氧化硫排放总量</a:t>
            </a:r>
            <a:r>
              <a:rPr lang="en-US" altLang="zh-CN" sz="2400" b="1" dirty="0">
                <a:solidFill>
                  <a:srgbClr val="121C3F"/>
                </a:solidFill>
                <a:latin typeface="微软雅黑" pitchFamily="34" charset="-122"/>
                <a:ea typeface="微软雅黑" pitchFamily="34" charset="-122"/>
              </a:rPr>
              <a:t>2044</a:t>
            </a:r>
            <a:r>
              <a:rPr lang="zh-CN" altLang="en-US" sz="2400" b="1" dirty="0">
                <a:solidFill>
                  <a:srgbClr val="121C3F"/>
                </a:solidFill>
                <a:latin typeface="微软雅黑" pitchFamily="34" charset="-122"/>
                <a:ea typeface="微软雅黑" pitchFamily="34" charset="-122"/>
              </a:rPr>
              <a:t>万吨，位居世界</a:t>
            </a:r>
            <a:r>
              <a:rPr lang="zh-CN" altLang="en-US" sz="2400" b="1" dirty="0" smtClean="0">
                <a:solidFill>
                  <a:srgbClr val="121C3F"/>
                </a:solidFill>
                <a:latin typeface="微软雅黑" pitchFamily="34" charset="-122"/>
                <a:ea typeface="微软雅黑" pitchFamily="34" charset="-122"/>
              </a:rPr>
              <a:t>第一；</a:t>
            </a:r>
            <a:endParaRPr lang="en-US" altLang="zh-CN" sz="2400" b="1" dirty="0" smtClean="0">
              <a:solidFill>
                <a:srgbClr val="121C3F"/>
              </a:solidFill>
              <a:latin typeface="微软雅黑" pitchFamily="34" charset="-122"/>
              <a:ea typeface="微软雅黑" pitchFamily="34" charset="-122"/>
            </a:endParaRPr>
          </a:p>
          <a:p>
            <a:pPr eaLnBrk="1" hangingPunct="1"/>
            <a:r>
              <a:rPr lang="en-US" altLang="zh-CN" sz="2400" b="1" dirty="0">
                <a:solidFill>
                  <a:srgbClr val="121C3F"/>
                </a:solidFill>
                <a:latin typeface="微软雅黑" pitchFamily="34" charset="-122"/>
                <a:ea typeface="微软雅黑" pitchFamily="34" charset="-122"/>
                <a:cs typeface="Arial" pitchFamily="34" charset="0"/>
              </a:rPr>
              <a:t> </a:t>
            </a:r>
            <a:r>
              <a:rPr lang="en-US" altLang="zh-CN" sz="2400" b="1" dirty="0" smtClean="0">
                <a:solidFill>
                  <a:srgbClr val="121C3F"/>
                </a:solidFill>
                <a:latin typeface="微软雅黑" pitchFamily="34" charset="-122"/>
                <a:ea typeface="微软雅黑" pitchFamily="34" charset="-122"/>
                <a:cs typeface="Arial" pitchFamily="34" charset="0"/>
              </a:rPr>
              <a:t> </a:t>
            </a:r>
            <a:r>
              <a:rPr lang="en-US" altLang="zh-CN" sz="2000" dirty="0" smtClean="0">
                <a:solidFill>
                  <a:srgbClr val="121C3F"/>
                </a:solidFill>
                <a:ea typeface="微软雅黑" pitchFamily="34" charset="-122"/>
                <a:cs typeface="Arial" pitchFamily="34" charset="0"/>
              </a:rPr>
              <a:t>China ranked first in terms of global emissions of SO</a:t>
            </a:r>
            <a:r>
              <a:rPr lang="en-US" altLang="zh-CN" sz="2000" baseline="-25000" dirty="0" smtClean="0">
                <a:solidFill>
                  <a:srgbClr val="121C3F"/>
                </a:solidFill>
                <a:ea typeface="微软雅黑" pitchFamily="34" charset="-122"/>
                <a:cs typeface="Arial" pitchFamily="34" charset="0"/>
              </a:rPr>
              <a:t>2</a:t>
            </a:r>
            <a:r>
              <a:rPr lang="en-US" altLang="zh-CN" sz="2000" dirty="0" smtClean="0">
                <a:solidFill>
                  <a:srgbClr val="121C3F"/>
                </a:solidFill>
                <a:ea typeface="微软雅黑" pitchFamily="34" charset="-122"/>
                <a:cs typeface="Arial" pitchFamily="34" charset="0"/>
              </a:rPr>
              <a:t> in 2013.</a:t>
            </a:r>
          </a:p>
          <a:p>
            <a:pPr eaLnBrk="1" hangingPunct="1"/>
            <a:endParaRPr lang="en-US" altLang="zh-CN" sz="2400" b="1" dirty="0">
              <a:solidFill>
                <a:srgbClr val="121C3F"/>
              </a:solidFill>
              <a:latin typeface="微软雅黑" pitchFamily="34" charset="-122"/>
              <a:ea typeface="微软雅黑" pitchFamily="34" charset="-122"/>
            </a:endParaRPr>
          </a:p>
          <a:p>
            <a:pPr eaLnBrk="1" hangingPunct="1">
              <a:buFont typeface="Wingdings" pitchFamily="2" charset="2"/>
              <a:buChar char="l"/>
            </a:pPr>
            <a:r>
              <a:rPr lang="en-US" altLang="zh-CN" sz="2400" b="1" dirty="0">
                <a:solidFill>
                  <a:srgbClr val="121C3F"/>
                </a:solidFill>
                <a:latin typeface="微软雅黑" pitchFamily="34" charset="-122"/>
                <a:ea typeface="微软雅黑" pitchFamily="34" charset="-122"/>
              </a:rPr>
              <a:t>2013</a:t>
            </a:r>
            <a:r>
              <a:rPr lang="zh-CN" altLang="en-US" sz="2400" b="1" dirty="0" smtClean="0">
                <a:solidFill>
                  <a:srgbClr val="121C3F"/>
                </a:solidFill>
                <a:latin typeface="微软雅黑" pitchFamily="34" charset="-122"/>
                <a:ea typeface="微软雅黑" pitchFamily="34" charset="-122"/>
              </a:rPr>
              <a:t>年，</a:t>
            </a:r>
            <a:r>
              <a:rPr lang="zh-CN" altLang="en-US" sz="2400" b="1" dirty="0">
                <a:solidFill>
                  <a:srgbClr val="121C3F"/>
                </a:solidFill>
                <a:latin typeface="微软雅黑" pitchFamily="34" charset="-122"/>
                <a:ea typeface="微软雅黑" pitchFamily="34" charset="-122"/>
              </a:rPr>
              <a:t>中国</a:t>
            </a:r>
            <a:r>
              <a:rPr lang="zh-CN" altLang="en-US" sz="2400" b="1" dirty="0" smtClean="0">
                <a:solidFill>
                  <a:srgbClr val="121C3F"/>
                </a:solidFill>
                <a:latin typeface="微软雅黑" pitchFamily="34" charset="-122"/>
                <a:ea typeface="微软雅黑" pitchFamily="34" charset="-122"/>
              </a:rPr>
              <a:t>二氧化碳</a:t>
            </a:r>
            <a:r>
              <a:rPr lang="zh-CN" altLang="en-US" sz="2400" b="1" dirty="0">
                <a:solidFill>
                  <a:srgbClr val="121C3F"/>
                </a:solidFill>
                <a:latin typeface="微软雅黑" pitchFamily="34" charset="-122"/>
                <a:ea typeface="微软雅黑" pitchFamily="34" charset="-122"/>
              </a:rPr>
              <a:t>排放量约占世界</a:t>
            </a:r>
            <a:r>
              <a:rPr lang="en-US" altLang="zh-CN" sz="2400" b="1" dirty="0">
                <a:solidFill>
                  <a:srgbClr val="121C3F"/>
                </a:solidFill>
                <a:latin typeface="微软雅黑" pitchFamily="34" charset="-122"/>
                <a:ea typeface="微软雅黑" pitchFamily="34" charset="-122"/>
              </a:rPr>
              <a:t>1/3 </a:t>
            </a:r>
            <a:r>
              <a:rPr lang="zh-CN" altLang="en-US" sz="2400" b="1" dirty="0" smtClean="0">
                <a:solidFill>
                  <a:srgbClr val="121C3F"/>
                </a:solidFill>
                <a:latin typeface="微软雅黑" pitchFamily="34" charset="-122"/>
                <a:ea typeface="微软雅黑" pitchFamily="34" charset="-122"/>
              </a:rPr>
              <a:t>。</a:t>
            </a:r>
            <a:endParaRPr lang="en-US" altLang="zh-CN" sz="2400" b="1" dirty="0" smtClean="0">
              <a:solidFill>
                <a:srgbClr val="121C3F"/>
              </a:solidFill>
              <a:latin typeface="微软雅黑" pitchFamily="34" charset="-122"/>
              <a:ea typeface="微软雅黑" pitchFamily="34" charset="-122"/>
            </a:endParaRPr>
          </a:p>
          <a:p>
            <a:pPr eaLnBrk="1" hangingPunct="1"/>
            <a:r>
              <a:rPr lang="en-US" altLang="zh-CN" sz="2400" b="1" dirty="0">
                <a:solidFill>
                  <a:srgbClr val="121C3F"/>
                </a:solidFill>
                <a:latin typeface="微软雅黑" pitchFamily="34" charset="-122"/>
                <a:ea typeface="微软雅黑" pitchFamily="34" charset="-122"/>
              </a:rPr>
              <a:t> </a:t>
            </a:r>
            <a:r>
              <a:rPr lang="en-US" altLang="zh-CN" sz="2400" b="1" dirty="0" smtClean="0">
                <a:solidFill>
                  <a:srgbClr val="121C3F"/>
                </a:solidFill>
                <a:latin typeface="微软雅黑" pitchFamily="34" charset="-122"/>
                <a:ea typeface="微软雅黑" pitchFamily="34" charset="-122"/>
              </a:rPr>
              <a:t> </a:t>
            </a:r>
            <a:r>
              <a:rPr lang="en-US" altLang="zh-CN" sz="2000" dirty="0" smtClean="0">
                <a:solidFill>
                  <a:srgbClr val="121C3F"/>
                </a:solidFill>
                <a:latin typeface="微软雅黑" pitchFamily="34" charset="-122"/>
                <a:ea typeface="微软雅黑" pitchFamily="34" charset="-122"/>
              </a:rPr>
              <a:t>One third</a:t>
            </a:r>
            <a:r>
              <a:rPr lang="en-US" altLang="zh-CN" sz="2000" dirty="0" smtClean="0">
                <a:solidFill>
                  <a:srgbClr val="121C3F"/>
                </a:solidFill>
                <a:ea typeface="微软雅黑" pitchFamily="34" charset="-122"/>
              </a:rPr>
              <a:t> </a:t>
            </a:r>
            <a:r>
              <a:rPr lang="en-US" altLang="zh-CN" sz="2000" dirty="0" smtClean="0">
                <a:solidFill>
                  <a:srgbClr val="121C3F"/>
                </a:solidFill>
                <a:ea typeface="微软雅黑" pitchFamily="34" charset="-122"/>
                <a:cs typeface="Arial" pitchFamily="34" charset="0"/>
              </a:rPr>
              <a:t>of global CO</a:t>
            </a:r>
            <a:r>
              <a:rPr lang="en-US" altLang="zh-CN" sz="2000" baseline="-25000" dirty="0" smtClean="0">
                <a:solidFill>
                  <a:srgbClr val="121C3F"/>
                </a:solidFill>
                <a:ea typeface="微软雅黑" pitchFamily="34" charset="-122"/>
                <a:cs typeface="Arial" pitchFamily="34" charset="0"/>
              </a:rPr>
              <a:t>2</a:t>
            </a:r>
            <a:r>
              <a:rPr lang="en-US" altLang="zh-CN" sz="2000" dirty="0" smtClean="0">
                <a:solidFill>
                  <a:srgbClr val="121C3F"/>
                </a:solidFill>
                <a:ea typeface="微软雅黑" pitchFamily="34" charset="-122"/>
                <a:cs typeface="Arial" pitchFamily="34" charset="0"/>
              </a:rPr>
              <a:t> emissions </a:t>
            </a:r>
            <a:r>
              <a:rPr lang="en-US" altLang="zh-CN" sz="2000" dirty="0" smtClean="0">
                <a:solidFill>
                  <a:srgbClr val="121C3F"/>
                </a:solidFill>
                <a:ea typeface="微软雅黑" pitchFamily="34" charset="-122"/>
              </a:rPr>
              <a:t>came from China </a:t>
            </a:r>
            <a:r>
              <a:rPr lang="en-US" altLang="zh-CN" sz="2000" dirty="0">
                <a:solidFill>
                  <a:srgbClr val="121C3F"/>
                </a:solidFill>
                <a:ea typeface="微软雅黑" pitchFamily="34" charset="-122"/>
                <a:cs typeface="Arial" pitchFamily="34" charset="0"/>
              </a:rPr>
              <a:t>in </a:t>
            </a:r>
            <a:r>
              <a:rPr lang="en-US" altLang="zh-CN" sz="2000" dirty="0" smtClean="0">
                <a:solidFill>
                  <a:srgbClr val="121C3F"/>
                </a:solidFill>
                <a:ea typeface="微软雅黑" pitchFamily="34" charset="-122"/>
                <a:cs typeface="Arial" pitchFamily="34" charset="0"/>
              </a:rPr>
              <a:t>2013.</a:t>
            </a:r>
            <a:endParaRPr lang="en-US" altLang="zh-CN" sz="2000" dirty="0" smtClean="0">
              <a:solidFill>
                <a:srgbClr val="121C3F"/>
              </a:solidFill>
              <a:ea typeface="微软雅黑" pitchFamily="34" charset="-122"/>
            </a:endParaRPr>
          </a:p>
          <a:p>
            <a:pPr eaLnBrk="1" hangingPunct="1">
              <a:buFont typeface="Wingdings" pitchFamily="2" charset="2"/>
              <a:buChar char="l"/>
            </a:pPr>
            <a:endParaRPr lang="en-US" altLang="zh-CN" sz="2400" b="1" dirty="0">
              <a:solidFill>
                <a:srgbClr val="121C3F"/>
              </a:solidFill>
              <a:latin typeface="微软雅黑" pitchFamily="34" charset="-122"/>
              <a:ea typeface="微软雅黑" pitchFamily="34" charset="-122"/>
            </a:endParaRPr>
          </a:p>
          <a:p>
            <a:pPr eaLnBrk="1" hangingPunct="1">
              <a:buFont typeface="Wingdings" pitchFamily="2" charset="2"/>
              <a:buChar char="l"/>
            </a:pPr>
            <a:r>
              <a:rPr lang="zh-CN" altLang="en-US" sz="2400" b="1" dirty="0">
                <a:solidFill>
                  <a:srgbClr val="121C3F"/>
                </a:solidFill>
                <a:latin typeface="微软雅黑" pitchFamily="34" charset="-122"/>
                <a:ea typeface="微软雅黑" pitchFamily="34" charset="-122"/>
              </a:rPr>
              <a:t>雾霾天气、地下水污染、饮用水源污染、土壤污染等环境问题频繁发生</a:t>
            </a:r>
            <a:r>
              <a:rPr lang="zh-CN" altLang="en-US" sz="2400" b="1" dirty="0" smtClean="0">
                <a:solidFill>
                  <a:srgbClr val="121C3F"/>
                </a:solidFill>
                <a:latin typeface="微软雅黑" pitchFamily="34" charset="-122"/>
                <a:ea typeface="微软雅黑" pitchFamily="34" charset="-122"/>
              </a:rPr>
              <a:t>，</a:t>
            </a:r>
            <a:r>
              <a:rPr lang="zh-CN" altLang="en-US" sz="2400" b="1" dirty="0">
                <a:solidFill>
                  <a:srgbClr val="121C3F"/>
                </a:solidFill>
                <a:latin typeface="微软雅黑" pitchFamily="34" charset="-122"/>
                <a:ea typeface="微软雅黑" pitchFamily="34" charset="-122"/>
              </a:rPr>
              <a:t>群众反映强烈，社会极其关注</a:t>
            </a:r>
            <a:r>
              <a:rPr lang="zh-CN" altLang="en-US" sz="2400" b="1" dirty="0" smtClean="0">
                <a:solidFill>
                  <a:srgbClr val="121C3F"/>
                </a:solidFill>
                <a:latin typeface="微软雅黑" pitchFamily="34" charset="-122"/>
                <a:ea typeface="微软雅黑" pitchFamily="34" charset="-122"/>
              </a:rPr>
              <a:t>。</a:t>
            </a:r>
            <a:endParaRPr lang="en-US" altLang="zh-CN" sz="2400" b="1" dirty="0" smtClean="0">
              <a:solidFill>
                <a:srgbClr val="121C3F"/>
              </a:solidFill>
              <a:latin typeface="微软雅黑" pitchFamily="34" charset="-122"/>
              <a:ea typeface="微软雅黑" pitchFamily="34" charset="-122"/>
            </a:endParaRPr>
          </a:p>
          <a:p>
            <a:pPr marL="115888" eaLnBrk="1" hangingPunct="1">
              <a:tabLst>
                <a:tab pos="49213" algn="l"/>
                <a:tab pos="4214813" algn="l"/>
              </a:tabLst>
            </a:pPr>
            <a:r>
              <a:rPr lang="en-US" altLang="zh-CN" sz="2000" dirty="0" smtClean="0">
                <a:solidFill>
                  <a:srgbClr val="121C3F"/>
                </a:solidFill>
                <a:ea typeface="微软雅黑" pitchFamily="34" charset="-122"/>
              </a:rPr>
              <a:t>High </a:t>
            </a:r>
            <a:r>
              <a:rPr lang="en-US" altLang="zh-CN" sz="2000" dirty="0">
                <a:solidFill>
                  <a:srgbClr val="121C3F"/>
                </a:solidFill>
                <a:ea typeface="微软雅黑" pitchFamily="34" charset="-122"/>
              </a:rPr>
              <a:t>levels of urban smog, contamination of surface and groundwater, soil contamination and other issues have aroused significant public concern and </a:t>
            </a:r>
            <a:r>
              <a:rPr lang="en-US" altLang="zh-CN" sz="2000" dirty="0" smtClean="0">
                <a:solidFill>
                  <a:srgbClr val="121C3F"/>
                </a:solidFill>
                <a:ea typeface="微软雅黑" pitchFamily="34" charset="-122"/>
              </a:rPr>
              <a:t>criticism.</a:t>
            </a:r>
            <a:endParaRPr lang="en-US" altLang="zh-CN" sz="2400" b="1" dirty="0">
              <a:latin typeface="微软雅黑" pitchFamily="34" charset="-122"/>
              <a:ea typeface="微软雅黑" pitchFamily="34" charset="-122"/>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9200"/>
            <a:ext cx="4591050" cy="163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73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8"/>
          <p:cNvSpPr>
            <a:spLocks noChangeArrowheads="1"/>
          </p:cNvSpPr>
          <p:nvPr/>
        </p:nvSpPr>
        <p:spPr bwMode="gray">
          <a:xfrm>
            <a:off x="784005" y="1412775"/>
            <a:ext cx="7676427" cy="3024337"/>
          </a:xfrm>
          <a:prstGeom prst="rect">
            <a:avLst/>
          </a:prstGeom>
          <a:gradFill rotWithShape="1">
            <a:gsLst>
              <a:gs pos="0">
                <a:schemeClr val="tx2">
                  <a:lumMod val="50000"/>
                </a:schemeClr>
              </a:gs>
              <a:gs pos="79000">
                <a:srgbClr val="535CB3"/>
              </a:gs>
              <a:gs pos="27000">
                <a:srgbClr val="717EF5"/>
              </a:gs>
              <a:gs pos="100000">
                <a:srgbClr val="343A71"/>
              </a:gs>
            </a:gsLst>
            <a:lin ang="2700000" scaled="1"/>
          </a:gradFill>
          <a:ln w="9525">
            <a:solidFill>
              <a:srgbClr val="FFFFFF"/>
            </a:solidFill>
            <a:miter lim="800000"/>
            <a:headEnd/>
            <a:tailEnd/>
          </a:ln>
        </p:spPr>
        <p:txBody>
          <a:bodyPr anchor="ctr"/>
          <a:lstStyle/>
          <a:p>
            <a:pPr eaLnBrk="0" hangingPunct="0"/>
            <a:endParaRPr lang="zh-CN" altLang="en-US" sz="1600" dirty="0">
              <a:solidFill>
                <a:srgbClr val="FFFFFF"/>
              </a:solidFill>
            </a:endParaRPr>
          </a:p>
        </p:txBody>
      </p:sp>
      <p:sp>
        <p:nvSpPr>
          <p:cNvPr id="420866" name="Rectangle 2"/>
          <p:cNvSpPr>
            <a:spLocks noGrp="1" noChangeArrowheads="1"/>
          </p:cNvSpPr>
          <p:nvPr>
            <p:ph type="title" idx="4294967295"/>
          </p:nvPr>
        </p:nvSpPr>
        <p:spPr>
          <a:xfrm>
            <a:off x="-108520" y="116632"/>
            <a:ext cx="9144000" cy="576262"/>
          </a:xfrm>
          <a:prstGeom prst="rect">
            <a:avLst/>
          </a:prstGeom>
        </p:spPr>
        <p:txBody>
          <a:bodyPr/>
          <a:lstStyle/>
          <a:p>
            <a:r>
              <a:rPr lang="zh-CN" altLang="en-US" sz="3600" b="1" dirty="0">
                <a:solidFill>
                  <a:srgbClr val="FF0000"/>
                </a:solidFill>
                <a:latin typeface="Times New Roman" pitchFamily="18" charset="0"/>
                <a:ea typeface="黑体" pitchFamily="49" charset="-122"/>
                <a:cs typeface="Times New Roman" pitchFamily="18" charset="0"/>
              </a:rPr>
              <a:t>造成中国环境形势严峻的</a:t>
            </a:r>
            <a:r>
              <a:rPr lang="zh-CN" altLang="en-US" sz="3600" b="1" dirty="0" smtClean="0">
                <a:solidFill>
                  <a:srgbClr val="FF0000"/>
                </a:solidFill>
                <a:latin typeface="Times New Roman" pitchFamily="18" charset="0"/>
                <a:ea typeface="黑体" pitchFamily="49" charset="-122"/>
                <a:cs typeface="Times New Roman" pitchFamily="18" charset="0"/>
              </a:rPr>
              <a:t>原因</a:t>
            </a:r>
            <a:r>
              <a:rPr lang="en-US" altLang="zh-CN" sz="2800" b="1" dirty="0" smtClean="0">
                <a:solidFill>
                  <a:schemeClr val="tx2"/>
                </a:solidFill>
                <a:latin typeface="Times New Roman" pitchFamily="18" charset="0"/>
                <a:ea typeface="黑体" pitchFamily="49" charset="-122"/>
                <a:cs typeface="Times New Roman" pitchFamily="18" charset="0"/>
              </a:rPr>
              <a:t/>
            </a:r>
            <a:br>
              <a:rPr lang="en-US" altLang="zh-CN" sz="2800" b="1" dirty="0" smtClean="0">
                <a:solidFill>
                  <a:schemeClr val="tx2"/>
                </a:solidFill>
                <a:latin typeface="Times New Roman" pitchFamily="18" charset="0"/>
                <a:ea typeface="黑体" pitchFamily="49" charset="-122"/>
                <a:cs typeface="Times New Roman" pitchFamily="18" charset="0"/>
              </a:rPr>
            </a:br>
            <a:r>
              <a:rPr lang="en-US" altLang="zh-CN" sz="2400" b="1" dirty="0" smtClean="0">
                <a:solidFill>
                  <a:srgbClr val="FF0000"/>
                </a:solidFill>
                <a:latin typeface="Times New Roman" pitchFamily="18" charset="0"/>
                <a:ea typeface="黑体" pitchFamily="49" charset="-122"/>
                <a:cs typeface="Times New Roman" pitchFamily="18" charset="0"/>
              </a:rPr>
              <a:t>Factors related to China’s Serious</a:t>
            </a:r>
            <a:r>
              <a:rPr lang="en-US" altLang="zh-CN" sz="2400" b="1" dirty="0">
                <a:solidFill>
                  <a:srgbClr val="FF0000"/>
                </a:solidFill>
                <a:latin typeface="Times New Roman" pitchFamily="18" charset="0"/>
                <a:ea typeface="黑体" pitchFamily="49" charset="-122"/>
                <a:cs typeface="Times New Roman" pitchFamily="18" charset="0"/>
              </a:rPr>
              <a:t> </a:t>
            </a:r>
            <a:r>
              <a:rPr lang="en-US" altLang="zh-CN" sz="2400" b="1" dirty="0" smtClean="0">
                <a:solidFill>
                  <a:srgbClr val="FF0000"/>
                </a:solidFill>
                <a:latin typeface="Times New Roman" pitchFamily="18" charset="0"/>
                <a:ea typeface="黑体" pitchFamily="49" charset="-122"/>
                <a:cs typeface="Times New Roman" pitchFamily="18" charset="0"/>
              </a:rPr>
              <a:t>Environment</a:t>
            </a:r>
            <a:r>
              <a:rPr lang="en-US" altLang="zh-CN" sz="2400" b="1" dirty="0">
                <a:solidFill>
                  <a:srgbClr val="FF0000"/>
                </a:solidFill>
                <a:latin typeface="Times New Roman" pitchFamily="18" charset="0"/>
                <a:ea typeface="黑体" pitchFamily="49" charset="-122"/>
                <a:cs typeface="Times New Roman" pitchFamily="18" charset="0"/>
              </a:rPr>
              <a:t> </a:t>
            </a:r>
            <a:r>
              <a:rPr lang="en-US" altLang="zh-CN" sz="2400" b="1" dirty="0" smtClean="0">
                <a:solidFill>
                  <a:srgbClr val="FF0000"/>
                </a:solidFill>
                <a:latin typeface="Times New Roman" pitchFamily="18" charset="0"/>
                <a:ea typeface="黑体" pitchFamily="49" charset="-122"/>
                <a:cs typeface="Times New Roman" pitchFamily="18" charset="0"/>
              </a:rPr>
              <a:t>Problems</a:t>
            </a:r>
            <a:r>
              <a:rPr lang="en-US" altLang="zh-CN" sz="2800" dirty="0" smtClean="0"/>
              <a:t/>
            </a:r>
            <a:br>
              <a:rPr lang="en-US" altLang="zh-CN" sz="2800" dirty="0" smtClean="0"/>
            </a:br>
            <a:endParaRPr lang="zh-CN" altLang="en-US" sz="2800" b="1" dirty="0">
              <a:solidFill>
                <a:schemeClr val="tx2"/>
              </a:solidFill>
              <a:latin typeface="Times New Roman" pitchFamily="18" charset="0"/>
              <a:ea typeface="黑体" pitchFamily="49" charset="-122"/>
              <a:cs typeface="Times New Roman" pitchFamily="18" charset="0"/>
            </a:endParaRPr>
          </a:p>
        </p:txBody>
      </p:sp>
      <p:sp>
        <p:nvSpPr>
          <p:cNvPr id="1398787" name="Rectangle 3"/>
          <p:cNvSpPr>
            <a:spLocks noGrp="1" noChangeArrowheads="1"/>
          </p:cNvSpPr>
          <p:nvPr>
            <p:ph type="body" idx="4294967295"/>
          </p:nvPr>
        </p:nvSpPr>
        <p:spPr>
          <a:xfrm>
            <a:off x="763700" y="1400423"/>
            <a:ext cx="7844319" cy="2964681"/>
          </a:xfrm>
          <a:prstGeom prst="rect">
            <a:avLst/>
          </a:prstGeom>
        </p:spPr>
        <p:txBody>
          <a:bodyPr/>
          <a:lstStyle/>
          <a:p>
            <a:pPr eaLnBrk="1" hangingPunct="1">
              <a:lnSpc>
                <a:spcPct val="114000"/>
              </a:lnSpc>
              <a:spcBef>
                <a:spcPts val="0"/>
              </a:spcBef>
              <a:buClr>
                <a:srgbClr val="FF0000"/>
              </a:buClr>
              <a:buSzPct val="95000"/>
              <a:buFont typeface="Wingdings" pitchFamily="2" charset="2"/>
              <a:buChar char="q"/>
            </a:pPr>
            <a:r>
              <a:rPr lang="zh-CN" altLang="en-US" sz="2000" b="1" dirty="0">
                <a:solidFill>
                  <a:schemeClr val="bg1"/>
                </a:solidFill>
                <a:latin typeface="微软雅黑" pitchFamily="34" charset="-122"/>
                <a:ea typeface="微软雅黑" pitchFamily="34" charset="-122"/>
              </a:rPr>
              <a:t>社会经济发展阶段决定论</a:t>
            </a:r>
            <a:endParaRPr lang="zh-CN" altLang="en-US" sz="2000" b="1" dirty="0" smtClean="0">
              <a:solidFill>
                <a:schemeClr val="bg1"/>
              </a:solidFill>
              <a:latin typeface="微软雅黑" pitchFamily="34" charset="-122"/>
              <a:ea typeface="微软雅黑" pitchFamily="34" charset="-122"/>
            </a:endParaRPr>
          </a:p>
          <a:p>
            <a:pPr marL="400050" indent="0">
              <a:lnSpc>
                <a:spcPct val="114000"/>
              </a:lnSpc>
              <a:spcBef>
                <a:spcPts val="0"/>
              </a:spcBef>
              <a:buClr>
                <a:srgbClr val="FF0000"/>
              </a:buClr>
              <a:buSzPct val="95000"/>
              <a:buNone/>
            </a:pPr>
            <a:r>
              <a:rPr lang="en-US" altLang="zh-CN" sz="1800" b="1" dirty="0" smtClean="0">
                <a:solidFill>
                  <a:schemeClr val="bg1"/>
                </a:solidFill>
                <a:latin typeface="微软雅黑" pitchFamily="34" charset="-122"/>
                <a:ea typeface="微软雅黑" pitchFamily="34" charset="-122"/>
              </a:rPr>
              <a:t>China’s rapid social and economic development</a:t>
            </a:r>
          </a:p>
          <a:p>
            <a:pPr eaLnBrk="1" hangingPunct="1">
              <a:lnSpc>
                <a:spcPct val="114000"/>
              </a:lnSpc>
              <a:spcBef>
                <a:spcPts val="0"/>
              </a:spcBef>
              <a:buClr>
                <a:srgbClr val="FF0000"/>
              </a:buClr>
              <a:buSzPct val="95000"/>
              <a:buFont typeface="Wingdings" pitchFamily="2" charset="2"/>
              <a:buChar char="q"/>
            </a:pPr>
            <a:r>
              <a:rPr lang="zh-CN" altLang="en-US" sz="2000" b="1" dirty="0">
                <a:solidFill>
                  <a:schemeClr val="bg1"/>
                </a:solidFill>
                <a:latin typeface="微软雅黑" pitchFamily="34" charset="-122"/>
                <a:ea typeface="微软雅黑" pitchFamily="34" charset="-122"/>
              </a:rPr>
              <a:t>经济结构影响，能源结构</a:t>
            </a:r>
            <a:endParaRPr lang="zh-CN" altLang="en-US" sz="2000" b="1" dirty="0" smtClean="0">
              <a:solidFill>
                <a:schemeClr val="bg1"/>
              </a:solidFill>
              <a:latin typeface="微软雅黑" pitchFamily="34" charset="-122"/>
              <a:ea typeface="微软雅黑" pitchFamily="34" charset="-122"/>
            </a:endParaRPr>
          </a:p>
          <a:p>
            <a:pPr marL="398463" indent="0">
              <a:lnSpc>
                <a:spcPct val="114000"/>
              </a:lnSpc>
              <a:spcBef>
                <a:spcPts val="0"/>
              </a:spcBef>
              <a:buClr>
                <a:srgbClr val="FF0000"/>
              </a:buClr>
              <a:buSzPct val="95000"/>
              <a:buNone/>
            </a:pPr>
            <a:r>
              <a:rPr lang="en-CA" altLang="zh-CN" sz="1800" b="1" dirty="0" smtClean="0">
                <a:solidFill>
                  <a:schemeClr val="bg1"/>
                </a:solidFill>
                <a:latin typeface="微软雅黑" pitchFamily="34" charset="-122"/>
                <a:ea typeface="微软雅黑" pitchFamily="34" charset="-122"/>
              </a:rPr>
              <a:t>The structure of the economy and energy systems</a:t>
            </a:r>
            <a:endParaRPr lang="en-US" altLang="zh-CN" sz="1800" b="1" dirty="0" smtClean="0">
              <a:solidFill>
                <a:schemeClr val="bg1"/>
              </a:solidFill>
              <a:latin typeface="微软雅黑" pitchFamily="34" charset="-122"/>
              <a:ea typeface="微软雅黑" pitchFamily="34" charset="-122"/>
            </a:endParaRPr>
          </a:p>
          <a:p>
            <a:pPr eaLnBrk="1" hangingPunct="1">
              <a:lnSpc>
                <a:spcPct val="114000"/>
              </a:lnSpc>
              <a:spcBef>
                <a:spcPts val="0"/>
              </a:spcBef>
              <a:buClr>
                <a:srgbClr val="FF0000"/>
              </a:buClr>
              <a:buSzPct val="95000"/>
              <a:buFont typeface="Wingdings" pitchFamily="2" charset="2"/>
              <a:buChar char="q"/>
            </a:pPr>
            <a:r>
              <a:rPr lang="zh-CN" altLang="en-US" sz="2000" b="1" dirty="0" smtClean="0">
                <a:solidFill>
                  <a:schemeClr val="bg1"/>
                </a:solidFill>
                <a:latin typeface="微软雅黑" pitchFamily="34" charset="-122"/>
                <a:ea typeface="微软雅黑" pitchFamily="34" charset="-122"/>
              </a:rPr>
              <a:t>党政领导考核和绩效评估制度</a:t>
            </a:r>
            <a:endParaRPr lang="en-US" altLang="zh-CN" sz="2000" b="1" dirty="0" smtClean="0">
              <a:solidFill>
                <a:schemeClr val="bg1"/>
              </a:solidFill>
              <a:latin typeface="微软雅黑" pitchFamily="34" charset="-122"/>
              <a:ea typeface="微软雅黑" pitchFamily="34" charset="-122"/>
            </a:endParaRPr>
          </a:p>
          <a:p>
            <a:pPr marL="349250" indent="0">
              <a:lnSpc>
                <a:spcPct val="114000"/>
              </a:lnSpc>
              <a:spcBef>
                <a:spcPts val="0"/>
              </a:spcBef>
              <a:buClr>
                <a:srgbClr val="FF0000"/>
              </a:buClr>
              <a:buSzPct val="95000"/>
              <a:buNone/>
            </a:pPr>
            <a:r>
              <a:rPr lang="zh-CN" altLang="en-US" sz="1800" b="1" dirty="0" smtClean="0">
                <a:solidFill>
                  <a:schemeClr val="bg1"/>
                </a:solidFill>
                <a:latin typeface="微软雅黑" pitchFamily="34" charset="-122"/>
                <a:ea typeface="微软雅黑" pitchFamily="34" charset="-122"/>
              </a:rPr>
              <a:t> </a:t>
            </a:r>
            <a:r>
              <a:rPr lang="en-CA" altLang="zh-CN" sz="1800" b="1" dirty="0" smtClean="0">
                <a:solidFill>
                  <a:schemeClr val="bg1"/>
                </a:solidFill>
                <a:latin typeface="微软雅黑" pitchFamily="34" charset="-122"/>
                <a:ea typeface="微软雅黑" pitchFamily="34" charset="-122"/>
              </a:rPr>
              <a:t>Weak </a:t>
            </a:r>
            <a:r>
              <a:rPr lang="en-US" altLang="zh-CN" sz="1800" b="1" dirty="0" smtClean="0">
                <a:solidFill>
                  <a:schemeClr val="bg1"/>
                </a:solidFill>
                <a:latin typeface="微软雅黑" pitchFamily="34" charset="-122"/>
                <a:ea typeface="微软雅黑" pitchFamily="34" charset="-122"/>
              </a:rPr>
              <a:t>system for assessing performance of government officials </a:t>
            </a:r>
          </a:p>
          <a:p>
            <a:pPr>
              <a:lnSpc>
                <a:spcPct val="114000"/>
              </a:lnSpc>
              <a:spcBef>
                <a:spcPts val="0"/>
              </a:spcBef>
              <a:buClr>
                <a:srgbClr val="FF0000"/>
              </a:buClr>
              <a:buSzPct val="95000"/>
              <a:buFont typeface="Wingdings" pitchFamily="2" charset="2"/>
              <a:buChar char="q"/>
            </a:pPr>
            <a:r>
              <a:rPr lang="zh-CN" altLang="en-US" sz="2000" b="1" dirty="0" smtClean="0">
                <a:solidFill>
                  <a:schemeClr val="bg1"/>
                </a:solidFill>
                <a:latin typeface="微软雅黑" pitchFamily="34" charset="-122"/>
                <a:ea typeface="微软雅黑" pitchFamily="34" charset="-122"/>
              </a:rPr>
              <a:t>政府</a:t>
            </a:r>
            <a:r>
              <a:rPr lang="zh-CN" altLang="en-US" sz="2000" b="1" dirty="0">
                <a:solidFill>
                  <a:schemeClr val="bg1"/>
                </a:solidFill>
                <a:latin typeface="微软雅黑" pitchFamily="34" charset="-122"/>
                <a:ea typeface="微软雅黑" pitchFamily="34" charset="-122"/>
              </a:rPr>
              <a:t>决策</a:t>
            </a:r>
            <a:r>
              <a:rPr lang="zh-CN" altLang="en-US" sz="2000" b="1" dirty="0" smtClean="0">
                <a:solidFill>
                  <a:schemeClr val="bg1"/>
                </a:solidFill>
                <a:latin typeface="微软雅黑" pitchFamily="34" charset="-122"/>
                <a:ea typeface="微软雅黑" pitchFamily="34" charset="-122"/>
              </a:rPr>
              <a:t>机制</a:t>
            </a:r>
            <a:endParaRPr lang="en-US" altLang="zh-CN" sz="2000" b="1" dirty="0" smtClean="0">
              <a:solidFill>
                <a:schemeClr val="bg1"/>
              </a:solidFill>
              <a:latin typeface="微软雅黑" pitchFamily="34" charset="-122"/>
              <a:ea typeface="微软雅黑" pitchFamily="34" charset="-122"/>
            </a:endParaRPr>
          </a:p>
          <a:p>
            <a:pPr marL="398463" indent="0">
              <a:lnSpc>
                <a:spcPct val="114000"/>
              </a:lnSpc>
              <a:spcBef>
                <a:spcPts val="0"/>
              </a:spcBef>
              <a:buClr>
                <a:srgbClr val="FF0000"/>
              </a:buClr>
              <a:buSzPct val="95000"/>
              <a:buNone/>
            </a:pPr>
            <a:r>
              <a:rPr lang="en-US" altLang="zh-CN" sz="1800" b="1" dirty="0" smtClean="0">
                <a:solidFill>
                  <a:schemeClr val="bg1"/>
                </a:solidFill>
                <a:latin typeface="微软雅黑" pitchFamily="34" charset="-122"/>
                <a:ea typeface="微软雅黑" pitchFamily="34" charset="-122"/>
              </a:rPr>
              <a:t>Inadequate government policy decision-making</a:t>
            </a:r>
            <a:endParaRPr lang="zh-CN" altLang="en-US" sz="1800" b="1" dirty="0">
              <a:solidFill>
                <a:schemeClr val="bg1"/>
              </a:solidFill>
              <a:latin typeface="微软雅黑" pitchFamily="34" charset="-122"/>
              <a:ea typeface="微软雅黑" pitchFamily="34" charset="-122"/>
            </a:endParaRPr>
          </a:p>
        </p:txBody>
      </p:sp>
      <p:sp>
        <p:nvSpPr>
          <p:cNvPr id="1398788" name="Rectangle 4"/>
          <p:cNvSpPr>
            <a:spLocks noChangeArrowheads="1"/>
          </p:cNvSpPr>
          <p:nvPr/>
        </p:nvSpPr>
        <p:spPr bwMode="auto">
          <a:xfrm>
            <a:off x="539750" y="5084763"/>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lr>
                <a:schemeClr val="folHlink"/>
              </a:buClr>
              <a:buSzPct val="60000"/>
              <a:buFont typeface="Wingdings" pitchFamily="2" charset="2"/>
              <a:buChar char="n"/>
              <a:defRPr sz="3200">
                <a:solidFill>
                  <a:schemeClr val="tx1"/>
                </a:solidFill>
                <a:latin typeface="Tahoma" pitchFamily="34" charset="0"/>
                <a:ea typeface="宋体" pitchFamily="2" charset="-122"/>
              </a:defRPr>
            </a:lvl1pPr>
            <a:lvl2pPr marL="742950" indent="-285750" algn="l"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pitchFamily="2" charset="-122"/>
              </a:defRPr>
            </a:lvl2pPr>
            <a:lvl3pPr marL="1143000" indent="-228600" algn="l"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pitchFamily="2" charset="-122"/>
              </a:defRPr>
            </a:lvl3pPr>
            <a:lvl4pPr marL="1600200" indent="-228600" algn="l"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pitchFamily="2" charset="-122"/>
              </a:defRPr>
            </a:lvl4pPr>
            <a:lvl5pPr marL="2057400" indent="-228600" algn="l"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9pPr>
          </a:lstStyle>
          <a:p>
            <a:pPr eaLnBrk="1" hangingPunct="1">
              <a:lnSpc>
                <a:spcPct val="90000"/>
              </a:lnSpc>
              <a:buClr>
                <a:srgbClr val="3333CC"/>
              </a:buClr>
              <a:buFont typeface="Wingdings" pitchFamily="2" charset="2"/>
              <a:buNone/>
            </a:pPr>
            <a:endParaRPr lang="zh-CN" altLang="zh-CN" sz="4000" b="1">
              <a:solidFill>
                <a:srgbClr val="000000"/>
              </a:solidFill>
              <a:ea typeface="华文新魏" pitchFamily="2" charset="-122"/>
            </a:endParaRPr>
          </a:p>
        </p:txBody>
      </p:sp>
      <p:sp>
        <p:nvSpPr>
          <p:cNvPr id="5" name="Rectangle 2"/>
          <p:cNvSpPr txBox="1">
            <a:spLocks noChangeArrowheads="1"/>
          </p:cNvSpPr>
          <p:nvPr/>
        </p:nvSpPr>
        <p:spPr bwMode="auto">
          <a:xfrm>
            <a:off x="323528" y="4586486"/>
            <a:ext cx="9144000" cy="57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eaLnBrk="1" hangingPunct="1"/>
            <a:r>
              <a:rPr lang="zh-CN"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环境保护面临</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责任制度</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困境</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：谁怕谁？</a:t>
            </a:r>
            <a:r>
              <a:rPr lang="en-US"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p>
          <a:p>
            <a:pPr algn="l" eaLnBrk="1" hangingPunct="1"/>
            <a:r>
              <a:rPr lang="en-US" altLang="zh-CN" sz="18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Environmental protection is hampered by weak accountability systems.</a:t>
            </a:r>
            <a:endParaRPr lang="zh-CN" altLang="zh-CN" sz="18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矩形 3"/>
          <p:cNvSpPr>
            <a:spLocks noChangeArrowheads="1"/>
          </p:cNvSpPr>
          <p:nvPr/>
        </p:nvSpPr>
        <p:spPr bwMode="auto">
          <a:xfrm>
            <a:off x="304404" y="5349117"/>
            <a:ext cx="89039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制约党政领导干部行为的决定性因素</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治污先治官</a:t>
            </a:r>
            <a:endPar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eaLnBrk="1" hangingPunct="1"/>
            <a:r>
              <a:rPr lang="en-US" altLang="zh-CN"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Managing the environmental requires managing the officials responsible for its protection. </a:t>
            </a:r>
            <a:endParaRPr lang="zh-CN" altLang="en-US" b="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6"/>
          <p:cNvSpPr>
            <a:spLocks/>
          </p:cNvSpPr>
          <p:nvPr/>
        </p:nvSpPr>
        <p:spPr bwMode="gray">
          <a:xfrm rot="5400000">
            <a:off x="662085" y="1198910"/>
            <a:ext cx="1016000" cy="1155700"/>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a:solidFill>
            <a:srgbClr val="717EF5"/>
          </a:solidFill>
          <a:ln w="0">
            <a:noFill/>
            <a:round/>
            <a:headEnd/>
            <a:tailEnd/>
          </a:ln>
        </p:spPr>
        <p:txBody>
          <a:bodyPr/>
          <a:lstStyle/>
          <a:p>
            <a:endParaRPr lang="zh-CN" altLang="en-US"/>
          </a:p>
        </p:txBody>
      </p:sp>
      <p:sp>
        <p:nvSpPr>
          <p:cNvPr id="12" name="Freeform 7"/>
          <p:cNvSpPr>
            <a:spLocks/>
          </p:cNvSpPr>
          <p:nvPr/>
        </p:nvSpPr>
        <p:spPr bwMode="gray">
          <a:xfrm rot="16200000">
            <a:off x="7522170" y="3495278"/>
            <a:ext cx="1016000" cy="1155700"/>
          </a:xfrm>
          <a:custGeom>
            <a:avLst/>
            <a:gdLst>
              <a:gd name="T0" fmla="*/ 2147483647 w 1104"/>
              <a:gd name="T1" fmla="*/ 2147483647 h 1256"/>
              <a:gd name="T2" fmla="*/ 2147483647 w 1104"/>
              <a:gd name="T3" fmla="*/ 0 h 1256"/>
              <a:gd name="T4" fmla="*/ 0 w 1104"/>
              <a:gd name="T5" fmla="*/ 0 h 1256"/>
              <a:gd name="T6" fmla="*/ 0 w 1104"/>
              <a:gd name="T7" fmla="*/ 2147483647 h 1256"/>
              <a:gd name="T8" fmla="*/ 2147483647 w 1104"/>
              <a:gd name="T9" fmla="*/ 2147483647 h 1256"/>
              <a:gd name="T10" fmla="*/ 2147483647 w 1104"/>
              <a:gd name="T11" fmla="*/ 2147483647 h 1256"/>
              <a:gd name="T12" fmla="*/ 2147483647 w 1104"/>
              <a:gd name="T13" fmla="*/ 2147483647 h 1256"/>
              <a:gd name="T14" fmla="*/ 0 60000 65536"/>
              <a:gd name="T15" fmla="*/ 0 60000 65536"/>
              <a:gd name="T16" fmla="*/ 0 60000 65536"/>
              <a:gd name="T17" fmla="*/ 0 60000 65536"/>
              <a:gd name="T18" fmla="*/ 0 60000 65536"/>
              <a:gd name="T19" fmla="*/ 0 60000 65536"/>
              <a:gd name="T20" fmla="*/ 0 60000 65536"/>
              <a:gd name="T21" fmla="*/ 0 w 1104"/>
              <a:gd name="T22" fmla="*/ 0 h 1256"/>
              <a:gd name="T23" fmla="*/ 1104 w 1104"/>
              <a:gd name="T24" fmla="*/ 1256 h 1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256">
                <a:moveTo>
                  <a:pt x="88" y="1160"/>
                </a:moveTo>
                <a:lnTo>
                  <a:pt x="88" y="0"/>
                </a:lnTo>
                <a:lnTo>
                  <a:pt x="0" y="0"/>
                </a:lnTo>
                <a:lnTo>
                  <a:pt x="0" y="1256"/>
                </a:lnTo>
                <a:lnTo>
                  <a:pt x="1104" y="1256"/>
                </a:lnTo>
                <a:lnTo>
                  <a:pt x="1104" y="1160"/>
                </a:lnTo>
                <a:lnTo>
                  <a:pt x="88" y="1160"/>
                </a:lnTo>
                <a:close/>
              </a:path>
            </a:pathLst>
          </a:custGeom>
          <a:solidFill>
            <a:srgbClr val="717EF5"/>
          </a:solidFill>
          <a:ln w="0">
            <a:noFill/>
            <a:round/>
            <a:headEnd/>
            <a:tailEnd/>
          </a:ln>
        </p:spPr>
        <p:txBody>
          <a:bodyPr/>
          <a:lstStyle/>
          <a:p>
            <a:endParaRPr lang="zh-CN" altLang="en-US"/>
          </a:p>
        </p:txBody>
      </p:sp>
    </p:spTree>
    <p:extLst>
      <p:ext uri="{BB962C8B-B14F-4D97-AF65-F5344CB8AC3E}">
        <p14:creationId xmlns:p14="http://schemas.microsoft.com/office/powerpoint/2010/main" val="1297381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98787">
                                            <p:txEl>
                                              <p:pRg st="0" end="0"/>
                                            </p:txEl>
                                          </p:spTgt>
                                        </p:tgtEl>
                                        <p:attrNameLst>
                                          <p:attrName>style.visibility</p:attrName>
                                        </p:attrNameLst>
                                      </p:cBhvr>
                                      <p:to>
                                        <p:strVal val="visible"/>
                                      </p:to>
                                    </p:set>
                                    <p:animEffect transition="in" filter="dissolve">
                                      <p:cBhvr>
                                        <p:cTn id="7" dur="500"/>
                                        <p:tgtEl>
                                          <p:spTgt spid="139878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98787">
                                            <p:txEl>
                                              <p:pRg st="1" end="1"/>
                                            </p:txEl>
                                          </p:spTgt>
                                        </p:tgtEl>
                                        <p:attrNameLst>
                                          <p:attrName>style.visibility</p:attrName>
                                        </p:attrNameLst>
                                      </p:cBhvr>
                                      <p:to>
                                        <p:strVal val="visible"/>
                                      </p:to>
                                    </p:set>
                                    <p:animEffect transition="in" filter="dissolve">
                                      <p:cBhvr>
                                        <p:cTn id="11" dur="500"/>
                                        <p:tgtEl>
                                          <p:spTgt spid="139878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98787">
                                            <p:txEl>
                                              <p:pRg st="2" end="2"/>
                                            </p:txEl>
                                          </p:spTgt>
                                        </p:tgtEl>
                                        <p:attrNameLst>
                                          <p:attrName>style.visibility</p:attrName>
                                        </p:attrNameLst>
                                      </p:cBhvr>
                                      <p:to>
                                        <p:strVal val="visible"/>
                                      </p:to>
                                    </p:set>
                                    <p:animEffect transition="in" filter="dissolve">
                                      <p:cBhvr>
                                        <p:cTn id="15" dur="500"/>
                                        <p:tgtEl>
                                          <p:spTgt spid="139878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98787">
                                            <p:txEl>
                                              <p:pRg st="3" end="3"/>
                                            </p:txEl>
                                          </p:spTgt>
                                        </p:tgtEl>
                                        <p:attrNameLst>
                                          <p:attrName>style.visibility</p:attrName>
                                        </p:attrNameLst>
                                      </p:cBhvr>
                                      <p:to>
                                        <p:strVal val="visible"/>
                                      </p:to>
                                    </p:set>
                                    <p:animEffect transition="in" filter="dissolve">
                                      <p:cBhvr>
                                        <p:cTn id="19" dur="500"/>
                                        <p:tgtEl>
                                          <p:spTgt spid="139878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98787">
                                            <p:txEl>
                                              <p:pRg st="4" end="4"/>
                                            </p:txEl>
                                          </p:spTgt>
                                        </p:tgtEl>
                                        <p:attrNameLst>
                                          <p:attrName>style.visibility</p:attrName>
                                        </p:attrNameLst>
                                      </p:cBhvr>
                                      <p:to>
                                        <p:strVal val="visible"/>
                                      </p:to>
                                    </p:set>
                                    <p:animEffect transition="in" filter="dissolve">
                                      <p:cBhvr>
                                        <p:cTn id="23" dur="500"/>
                                        <p:tgtEl>
                                          <p:spTgt spid="1398787">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98787">
                                            <p:txEl>
                                              <p:pRg st="5" end="5"/>
                                            </p:txEl>
                                          </p:spTgt>
                                        </p:tgtEl>
                                        <p:attrNameLst>
                                          <p:attrName>style.visibility</p:attrName>
                                        </p:attrNameLst>
                                      </p:cBhvr>
                                      <p:to>
                                        <p:strVal val="visible"/>
                                      </p:to>
                                    </p:set>
                                    <p:animEffect transition="in" filter="dissolve">
                                      <p:cBhvr>
                                        <p:cTn id="27" dur="500"/>
                                        <p:tgtEl>
                                          <p:spTgt spid="1398787">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398787">
                                            <p:txEl>
                                              <p:pRg st="6" end="6"/>
                                            </p:txEl>
                                          </p:spTgt>
                                        </p:tgtEl>
                                        <p:attrNameLst>
                                          <p:attrName>style.visibility</p:attrName>
                                        </p:attrNameLst>
                                      </p:cBhvr>
                                      <p:to>
                                        <p:strVal val="visible"/>
                                      </p:to>
                                    </p:set>
                                    <p:animEffect transition="in" filter="dissolve">
                                      <p:cBhvr>
                                        <p:cTn id="31" dur="500"/>
                                        <p:tgtEl>
                                          <p:spTgt spid="1398787">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98787">
                                            <p:txEl>
                                              <p:pRg st="7" end="7"/>
                                            </p:txEl>
                                          </p:spTgt>
                                        </p:tgtEl>
                                        <p:attrNameLst>
                                          <p:attrName>style.visibility</p:attrName>
                                        </p:attrNameLst>
                                      </p:cBhvr>
                                      <p:to>
                                        <p:strVal val="visible"/>
                                      </p:to>
                                    </p:set>
                                    <p:animEffect transition="in" filter="dissolve">
                                      <p:cBhvr>
                                        <p:cTn id="34" dur="500"/>
                                        <p:tgtEl>
                                          <p:spTgt spid="1398787">
                                            <p:txEl>
                                              <p:pRg st="7" end="7"/>
                                            </p:txEl>
                                          </p:spTgt>
                                        </p:tgtEl>
                                      </p:cBhvr>
                                    </p:animEffect>
                                  </p:childTnLst>
                                </p:cTn>
                              </p:par>
                            </p:childTnLst>
                          </p:cTn>
                        </p:par>
                        <p:par>
                          <p:cTn id="35" fill="hold">
                            <p:stCondLst>
                              <p:cond delay="3500"/>
                            </p:stCondLst>
                            <p:childTnLst>
                              <p:par>
                                <p:cTn id="36" presetID="22" presetClass="entr" presetSubtype="8" fill="hold" grpId="0" nodeType="afterEffect" nodePh="1">
                                  <p:stCondLst>
                                    <p:cond delay="0"/>
                                  </p:stCondLst>
                                  <p:endCondLst>
                                    <p:cond evt="begin" delay="0">
                                      <p:tn val="36"/>
                                    </p:cond>
                                  </p:endCondLst>
                                  <p:childTnLst>
                                    <p:set>
                                      <p:cBhvr>
                                        <p:cTn id="37" dur="1" fill="hold">
                                          <p:stCondLst>
                                            <p:cond delay="0"/>
                                          </p:stCondLst>
                                        </p:cTn>
                                        <p:tgtEl>
                                          <p:spTgt spid="1398788"/>
                                        </p:tgtEl>
                                        <p:attrNameLst>
                                          <p:attrName>style.visibility</p:attrName>
                                        </p:attrNameLst>
                                      </p:cBhvr>
                                      <p:to>
                                        <p:strVal val="visible"/>
                                      </p:to>
                                    </p:set>
                                    <p:animEffect transition="in" filter="wipe(left)">
                                      <p:cBhvr>
                                        <p:cTn id="38" dur="500"/>
                                        <p:tgtEl>
                                          <p:spTgt spid="1398788"/>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7" grpId="0" uiExpand="1" build="p" autoUpdateAnimBg="0"/>
      <p:bldP spid="1398788"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5949280"/>
            <a:ext cx="9144000" cy="9087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178" name="Rectangle 2"/>
          <p:cNvSpPr>
            <a:spLocks noChangeArrowheads="1"/>
          </p:cNvSpPr>
          <p:nvPr/>
        </p:nvSpPr>
        <p:spPr bwMode="auto">
          <a:xfrm>
            <a:off x="111472" y="3429000"/>
            <a:ext cx="5756672" cy="156964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2" tIns="45710" rIns="91422" bIns="4571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342900" indent="-342900" eaLnBrk="1" hangingPunct="1">
              <a:lnSpc>
                <a:spcPct val="120000"/>
              </a:lnSpc>
              <a:buFont typeface="Wingdings" panose="05000000000000000000" pitchFamily="2" charset="2"/>
              <a:buChar char="Ø"/>
            </a:pP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党的十八届三中全会</a:t>
            </a:r>
            <a:r>
              <a:rPr lang="zh-CN"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提出，</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探索编制自然资源和环境资产负债表，</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对领导干部实行自然资源资产和环境离任审计。</a:t>
            </a:r>
            <a:endParaRPr lang="en-US" altLang="zh-CN"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eaLnBrk="1" hangingPunct="1">
              <a:lnSpc>
                <a:spcPct val="120000"/>
              </a:lnSpc>
            </a:pPr>
            <a:endPar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矩形 3"/>
          <p:cNvSpPr/>
          <p:nvPr/>
        </p:nvSpPr>
        <p:spPr>
          <a:xfrm>
            <a:off x="0" y="116632"/>
            <a:ext cx="8763000" cy="892552"/>
          </a:xfrm>
          <a:prstGeom prst="rect">
            <a:avLst/>
          </a:prstGeom>
        </p:spPr>
        <p:txBody>
          <a:bodyPr>
            <a:spAutoFit/>
          </a:bodyPr>
          <a:lstStyle/>
          <a:p>
            <a:pPr indent="277813" algn="ctr" fontAlgn="auto">
              <a:spcBef>
                <a:spcPts val="0"/>
              </a:spcBef>
              <a:spcAft>
                <a:spcPts val="0"/>
              </a:spcAft>
              <a:defRPr/>
            </a:pPr>
            <a:r>
              <a:rPr lang="zh-CN" altLang="zh-CN" sz="2800" b="1" dirty="0" smtClean="0">
                <a:solidFill>
                  <a:srgbClr val="FF0000"/>
                </a:solidFill>
                <a:latin typeface="Times New Roman" pitchFamily="18" charset="0"/>
                <a:ea typeface="黑体" pitchFamily="49" charset="-122"/>
                <a:cs typeface="Times New Roman" pitchFamily="18" charset="0"/>
              </a:rPr>
              <a:t>中国政府迫切</a:t>
            </a:r>
            <a:r>
              <a:rPr lang="zh-CN" altLang="zh-CN" sz="2800" b="1" dirty="0">
                <a:solidFill>
                  <a:srgbClr val="FF0000"/>
                </a:solidFill>
                <a:latin typeface="Times New Roman" pitchFamily="18" charset="0"/>
                <a:ea typeface="黑体" pitchFamily="49" charset="-122"/>
                <a:cs typeface="Times New Roman" pitchFamily="18" charset="0"/>
              </a:rPr>
              <a:t>希望促进生态文明建设和体制</a:t>
            </a:r>
            <a:r>
              <a:rPr lang="zh-CN" altLang="zh-CN" sz="2800" b="1" dirty="0" smtClean="0">
                <a:solidFill>
                  <a:srgbClr val="FF0000"/>
                </a:solidFill>
                <a:latin typeface="Times New Roman" pitchFamily="18" charset="0"/>
                <a:ea typeface="黑体" pitchFamily="49" charset="-122"/>
                <a:cs typeface="Times New Roman" pitchFamily="18" charset="0"/>
              </a:rPr>
              <a:t>创新</a:t>
            </a:r>
            <a:endParaRPr lang="en-US" altLang="zh-CN" sz="2800" b="1" dirty="0" smtClean="0">
              <a:solidFill>
                <a:srgbClr val="FF0000"/>
              </a:solidFill>
              <a:latin typeface="Times New Roman" pitchFamily="18" charset="0"/>
              <a:ea typeface="黑体" pitchFamily="49" charset="-122"/>
              <a:cs typeface="Times New Roman" pitchFamily="18" charset="0"/>
            </a:endParaRPr>
          </a:p>
          <a:p>
            <a:pPr indent="277813" algn="ctr" fontAlgn="auto">
              <a:spcBef>
                <a:spcPts val="0"/>
              </a:spcBef>
              <a:spcAft>
                <a:spcPts val="0"/>
              </a:spcAft>
              <a:defRPr/>
            </a:pPr>
            <a:r>
              <a:rPr lang="en-US" altLang="zh-CN" sz="2400" b="1" dirty="0" smtClean="0">
                <a:solidFill>
                  <a:srgbClr val="FF0000"/>
                </a:solidFill>
                <a:latin typeface="Times New Roman" pitchFamily="18" charset="0"/>
                <a:ea typeface="黑体" pitchFamily="49" charset="-122"/>
                <a:cs typeface="Times New Roman" pitchFamily="18" charset="0"/>
              </a:rPr>
              <a:t>Promoting ecological civilization and </a:t>
            </a:r>
            <a:r>
              <a:rPr lang="en-US" altLang="zh-CN" sz="2400" b="1" dirty="0">
                <a:solidFill>
                  <a:srgbClr val="FF0000"/>
                </a:solidFill>
                <a:latin typeface="Times New Roman" pitchFamily="18" charset="0"/>
                <a:ea typeface="黑体" pitchFamily="49" charset="-122"/>
                <a:cs typeface="Times New Roman" pitchFamily="18" charset="0"/>
              </a:rPr>
              <a:t>institutional innovation</a:t>
            </a:r>
            <a:endParaRPr lang="zh-CN" altLang="en-US" sz="2400" b="1" dirty="0">
              <a:solidFill>
                <a:srgbClr val="FF0000"/>
              </a:solidFill>
              <a:latin typeface="Times New Roman" pitchFamily="18" charset="0"/>
              <a:ea typeface="黑体" pitchFamily="49" charset="-122"/>
              <a:cs typeface="Times New Roman" pitchFamily="18" charset="0"/>
            </a:endParaRPr>
          </a:p>
        </p:txBody>
      </p:sp>
      <p:pic>
        <p:nvPicPr>
          <p:cNvPr id="5018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703"/>
          <a:stretch/>
        </p:blipFill>
        <p:spPr bwMode="auto">
          <a:xfrm>
            <a:off x="5868144" y="3665813"/>
            <a:ext cx="3006608" cy="184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90739" y="4541513"/>
            <a:ext cx="5240738" cy="978729"/>
          </a:xfrm>
          <a:prstGeom prst="rect">
            <a:avLst/>
          </a:prstGeom>
        </p:spPr>
        <p:txBody>
          <a:bodyPr wrap="square">
            <a:spAutoFit/>
          </a:bodyPr>
          <a:lstStyle/>
          <a:p>
            <a:pPr eaLnBrk="1" hangingPunct="1">
              <a:lnSpc>
                <a:spcPct val="90000"/>
              </a:lnSpc>
            </a:pP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The</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3</a:t>
            </a:r>
            <a:r>
              <a:rPr lang="en-US" altLang="zh-CN" sz="1600" baseline="300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rd</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Plenary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s</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ession the 18</a:t>
            </a:r>
            <a:r>
              <a:rPr lang="en-US" altLang="zh-CN" sz="1600" baseline="300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th</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CPC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Central Committee</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called for formulation of natural resource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and environmental balance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sheets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and</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US" altLang="zh-CN" sz="1600"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post-term audits for senior officials.</a:t>
            </a:r>
            <a:endParaRPr lang="zh-CN" altLang="en-US" sz="16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201488" y="1289548"/>
            <a:ext cx="5450632" cy="1015663"/>
          </a:xfrm>
          <a:prstGeom prst="rect">
            <a:avLst/>
          </a:prstGeom>
        </p:spPr>
        <p:txBody>
          <a:bodyPr wrap="square">
            <a:spAutoFit/>
          </a:bodyPr>
          <a:lstStyle/>
          <a:p>
            <a:pPr marL="342900" indent="-342900">
              <a:buFont typeface="Wingdings" panose="05000000000000000000" pitchFamily="2" charset="2"/>
              <a:buChar char="Ø"/>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党的十八大报告指出，要</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加强生态文明制度建设</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，建立</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体现生态文明要求的目标体系、考核办法、奖惩机制</a:t>
            </a:r>
            <a:r>
              <a:rPr lang="zh-CN" altLang="en-US" b="1" dirty="0">
                <a:latin typeface="Arial" panose="020B0604020202020204" pitchFamily="34" charset="0"/>
                <a:ea typeface="微软雅黑" panose="020B0503020204020204" pitchFamily="34" charset="-122"/>
                <a:cs typeface="Arial" panose="020B0604020202020204" pitchFamily="34" charset="0"/>
              </a:rPr>
              <a:t>。</a:t>
            </a:r>
          </a:p>
        </p:txBody>
      </p:sp>
      <p:sp>
        <p:nvSpPr>
          <p:cNvPr id="6" name="矩形 5"/>
          <p:cNvSpPr/>
          <p:nvPr/>
        </p:nvSpPr>
        <p:spPr>
          <a:xfrm>
            <a:off x="596607" y="2225652"/>
            <a:ext cx="5168043" cy="982833"/>
          </a:xfrm>
          <a:prstGeom prst="rect">
            <a:avLst/>
          </a:prstGeom>
        </p:spPr>
        <p:txBody>
          <a:bodyPr wrap="square">
            <a:spAutoFit/>
          </a:bodyPr>
          <a:lstStyle/>
          <a:p>
            <a:pPr>
              <a:lnSpc>
                <a:spcPct val="90000"/>
              </a:lnSpc>
            </a:pP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The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18</a:t>
            </a:r>
            <a:r>
              <a:rPr lang="en-US" altLang="zh-CN" sz="1600" baseline="300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th</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CPC called for promotion of an </a:t>
            </a:r>
            <a:r>
              <a:rPr lang="en-US" altLang="zh-CN" sz="1600"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ecological </a:t>
            </a:r>
            <a:r>
              <a:rPr lang="en-US" altLang="zh-CN" sz="1600" dirty="0">
                <a:solidFill>
                  <a:srgbClr val="C00000"/>
                </a:solidFill>
                <a:latin typeface="Arial" panose="020B0604020202020204" pitchFamily="34" charset="0"/>
                <a:ea typeface="微软雅黑" panose="020B0503020204020204" pitchFamily="34" charset="-122"/>
                <a:cs typeface="Arial" panose="020B0604020202020204" pitchFamily="34" charset="0"/>
              </a:rPr>
              <a:t>civilization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and</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introduction of related targets, assessments and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incentive mechanisms</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for government officials. </a:t>
            </a:r>
            <a:endPar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92560" y="5682036"/>
            <a:ext cx="8727912" cy="843308"/>
          </a:xfrm>
          <a:prstGeom prst="rect">
            <a:avLst/>
          </a:prstGeom>
        </p:spPr>
        <p:txBody>
          <a:bodyPr wrap="square">
            <a:spAutoFit/>
          </a:bodyPr>
          <a:lstStyle/>
          <a:p>
            <a:pPr marL="342900" indent="-342900">
              <a:buFont typeface="Wingdings" panose="05000000000000000000" pitchFamily="2" charset="2"/>
              <a:buChar char="Ø"/>
            </a:pP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新</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环保法</a:t>
            </a:r>
            <a:r>
              <a:rPr lang="en-US" altLang="zh-CN"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002060"/>
                </a:solidFill>
                <a:latin typeface="Arial" panose="020B0604020202020204" pitchFamily="34" charset="0"/>
                <a:ea typeface="微软雅黑" panose="020B0503020204020204" pitchFamily="34" charset="-122"/>
                <a:cs typeface="Arial" panose="020B0604020202020204" pitchFamily="34" charset="0"/>
              </a:rPr>
              <a:t>第二十六条规定</a:t>
            </a: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国家</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实行</a:t>
            </a:r>
            <a:r>
              <a:rPr lang="zh-CN" altLang="en-US" sz="2000" b="1" dirty="0">
                <a:solidFill>
                  <a:srgbClr val="C00000"/>
                </a:solidFill>
                <a:latin typeface="Arial" panose="020B0604020202020204" pitchFamily="34" charset="0"/>
                <a:ea typeface="微软雅黑" panose="020B0503020204020204" pitchFamily="34" charset="-122"/>
                <a:cs typeface="Arial" panose="020B0604020202020204" pitchFamily="34" charset="0"/>
              </a:rPr>
              <a:t>环保目标责任制和考核评价</a:t>
            </a:r>
            <a:r>
              <a:rPr lang="zh-CN" altLang="en-US" sz="2000" b="1" dirty="0" smtClean="0">
                <a:solidFill>
                  <a:srgbClr val="C00000"/>
                </a:solidFill>
                <a:latin typeface="Arial" panose="020B0604020202020204" pitchFamily="34" charset="0"/>
                <a:ea typeface="微软雅黑" panose="020B0503020204020204" pitchFamily="34" charset="-122"/>
                <a:cs typeface="Arial" panose="020B0604020202020204" pitchFamily="34" charset="0"/>
              </a:rPr>
              <a:t>制度</a:t>
            </a:r>
            <a:r>
              <a:rPr lang="en-US"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p>
          <a:p>
            <a:pPr marL="349250">
              <a:lnSpc>
                <a:spcPct val="90000"/>
              </a:lnSpc>
            </a:pP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The new </a:t>
            </a:r>
            <a:r>
              <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Environmental Protection Law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(Article 26) states that governments and their officials at all levels may be targets of environmental auditing.</a:t>
            </a:r>
            <a:endParaRPr lang="zh-CN" altLang="en-US" sz="16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31" r="11214"/>
          <a:stretch/>
        </p:blipFill>
        <p:spPr bwMode="auto">
          <a:xfrm>
            <a:off x="5868362" y="1433564"/>
            <a:ext cx="3031959" cy="1778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9752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p:cNvSpPr txBox="1">
            <a:spLocks noChangeArrowheads="1"/>
          </p:cNvSpPr>
          <p:nvPr/>
        </p:nvSpPr>
        <p:spPr bwMode="auto">
          <a:xfrm>
            <a:off x="144462" y="2564904"/>
            <a:ext cx="9036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20000"/>
              </a:spcBef>
            </a:pPr>
            <a:r>
              <a:rPr lang="zh-CN" altLang="en-US" sz="4400" b="1" dirty="0" smtClean="0">
                <a:solidFill>
                  <a:srgbClr val="FF0000"/>
                </a:solidFill>
                <a:latin typeface="Arial" pitchFamily="34" charset="0"/>
                <a:ea typeface="华文新魏" pitchFamily="2" charset="-122"/>
                <a:cs typeface="Arial" pitchFamily="34" charset="0"/>
              </a:rPr>
              <a:t>环境</a:t>
            </a:r>
            <a:r>
              <a:rPr lang="zh-CN" altLang="en-US" sz="4400" b="1" dirty="0">
                <a:solidFill>
                  <a:srgbClr val="FF0000"/>
                </a:solidFill>
                <a:latin typeface="Arial" pitchFamily="34" charset="0"/>
                <a:ea typeface="华文新魏" pitchFamily="2" charset="-122"/>
                <a:cs typeface="Arial" pitchFamily="34" charset="0"/>
              </a:rPr>
              <a:t>审计的国内外经验借鉴</a:t>
            </a:r>
          </a:p>
          <a:p>
            <a:pPr marL="0" indent="0" algn="ctr" eaLnBrk="1" hangingPunct="1">
              <a:spcBef>
                <a:spcPct val="20000"/>
              </a:spcBef>
            </a:pPr>
            <a:r>
              <a:rPr lang="en-US" altLang="zh-CN" sz="4000" b="1" dirty="0" smtClean="0">
                <a:solidFill>
                  <a:srgbClr val="FF0000"/>
                </a:solidFill>
                <a:latin typeface="Times New Roman" panose="02020603050405020304" pitchFamily="18" charset="0"/>
                <a:ea typeface="华文新魏" pitchFamily="2" charset="-122"/>
                <a:cs typeface="Times New Roman" panose="02020603050405020304" pitchFamily="18" charset="0"/>
              </a:rPr>
              <a:t>Environmental Auditing in China and Other Countries</a:t>
            </a:r>
            <a:endParaRPr lang="en-US" altLang="zh-CN" sz="4000" b="1" dirty="0">
              <a:solidFill>
                <a:srgbClr val="FF0000"/>
              </a:solidFill>
              <a:latin typeface="Times New Roman" panose="02020603050405020304" pitchFamily="18" charset="0"/>
              <a:ea typeface="华文新魏" pitchFamily="2" charset="-122"/>
              <a:cs typeface="Times New Roman" panose="02020603050405020304" pitchFamily="18" charset="0"/>
            </a:endParaRPr>
          </a:p>
        </p:txBody>
      </p:sp>
      <p:sp>
        <p:nvSpPr>
          <p:cNvPr id="3" name="文本占位符 4"/>
          <p:cNvSpPr txBox="1">
            <a:spLocks noChangeArrowheads="1"/>
          </p:cNvSpPr>
          <p:nvPr/>
        </p:nvSpPr>
        <p:spPr bwMode="auto">
          <a:xfrm>
            <a:off x="2483768" y="1538170"/>
            <a:ext cx="4176464" cy="73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pPr>
            <a:r>
              <a:rPr lang="zh-CN" altLang="en-US" sz="4000" b="1" dirty="0">
                <a:solidFill>
                  <a:srgbClr val="7F7F7F"/>
                </a:solidFill>
                <a:latin typeface="微软雅黑" pitchFamily="34" charset="-122"/>
                <a:ea typeface="微软雅黑" pitchFamily="34" charset="-122"/>
              </a:rPr>
              <a:t>第二部分 </a:t>
            </a:r>
            <a:r>
              <a:rPr lang="en-US" altLang="zh-CN" sz="4000" b="1" dirty="0">
                <a:solidFill>
                  <a:srgbClr val="7F7F7F"/>
                </a:solidFill>
                <a:ea typeface="微软雅黑" pitchFamily="34" charset="-122"/>
                <a:cs typeface="Arial" pitchFamily="34" charset="0"/>
              </a:rPr>
              <a:t>Part 2</a:t>
            </a:r>
            <a:endParaRPr lang="zh-CN" altLang="en-US" sz="4000" b="1" dirty="0">
              <a:solidFill>
                <a:srgbClr val="7F7F7F"/>
              </a:solidFill>
              <a:ea typeface="微软雅黑" pitchFamily="34" charset="-122"/>
              <a:cs typeface="Arial" pitchFamily="34" charset="0"/>
            </a:endParaRPr>
          </a:p>
        </p:txBody>
      </p:sp>
    </p:spTree>
    <p:extLst>
      <p:ext uri="{BB962C8B-B14F-4D97-AF65-F5344CB8AC3E}">
        <p14:creationId xmlns:p14="http://schemas.microsoft.com/office/powerpoint/2010/main" val="394037452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idx="4294967295"/>
          </p:nvPr>
        </p:nvSpPr>
        <p:spPr>
          <a:xfrm>
            <a:off x="310980" y="0"/>
            <a:ext cx="8229600" cy="1008112"/>
          </a:xfrm>
          <a:prstGeom prst="rect">
            <a:avLst/>
          </a:prstGeom>
        </p:spPr>
        <p:txBody>
          <a:bodyPr/>
          <a:lstStyle/>
          <a:p>
            <a:pPr>
              <a:spcBef>
                <a:spcPts val="0"/>
              </a:spcBef>
              <a:defRPr/>
            </a:pPr>
            <a:r>
              <a:rPr lang="zh-CN" altLang="en-US" sz="3600" b="1" dirty="0" smtClean="0">
                <a:solidFill>
                  <a:srgbClr val="FF0000"/>
                </a:solidFill>
                <a:latin typeface="Times New Roman" pitchFamily="18" charset="0"/>
                <a:ea typeface="黑体" pitchFamily="49" charset="-122"/>
                <a:cs typeface="Times New Roman" pitchFamily="18" charset="0"/>
              </a:rPr>
              <a:t>环境审计国外进展</a:t>
            </a:r>
            <a:r>
              <a:rPr lang="en-US" altLang="zh-CN" sz="3600" b="1" dirty="0" smtClean="0">
                <a:solidFill>
                  <a:srgbClr val="FF0000"/>
                </a:solidFill>
                <a:latin typeface="Times New Roman" pitchFamily="18" charset="0"/>
                <a:ea typeface="黑体" pitchFamily="49" charset="-122"/>
                <a:cs typeface="Times New Roman" pitchFamily="18" charset="0"/>
              </a:rPr>
              <a:t>  </a:t>
            </a:r>
            <a:r>
              <a:rPr lang="en-US" altLang="zh-CN" sz="2800" b="1" dirty="0" smtClean="0">
                <a:solidFill>
                  <a:srgbClr val="FF0000"/>
                </a:solidFill>
                <a:latin typeface="Times New Roman" pitchFamily="18" charset="0"/>
                <a:ea typeface="黑体" pitchFamily="49" charset="-122"/>
                <a:cs typeface="Times New Roman" pitchFamily="18" charset="0"/>
              </a:rPr>
              <a:t/>
            </a:r>
            <a:br>
              <a:rPr lang="en-US" altLang="zh-CN" sz="2800" b="1" dirty="0" smtClean="0">
                <a:solidFill>
                  <a:srgbClr val="FF0000"/>
                </a:solidFill>
                <a:latin typeface="Times New Roman" pitchFamily="18" charset="0"/>
                <a:ea typeface="黑体" pitchFamily="49" charset="-122"/>
                <a:cs typeface="Times New Roman" pitchFamily="18" charset="0"/>
              </a:rPr>
            </a:br>
            <a:r>
              <a:rPr lang="en-US" altLang="zh-CN" sz="2800" b="1" dirty="0">
                <a:solidFill>
                  <a:srgbClr val="FF0000"/>
                </a:solidFill>
                <a:latin typeface="Times New Roman" pitchFamily="18" charset="0"/>
                <a:ea typeface="黑体" pitchFamily="49" charset="-122"/>
                <a:cs typeface="Times New Roman" pitchFamily="18" charset="0"/>
              </a:rPr>
              <a:t>International</a:t>
            </a:r>
            <a:r>
              <a:rPr lang="en-US" altLang="zh-CN" sz="2800" b="1" dirty="0" smtClean="0">
                <a:solidFill>
                  <a:srgbClr val="FF0000"/>
                </a:solidFill>
                <a:latin typeface="Times New Roman" pitchFamily="18" charset="0"/>
                <a:ea typeface="黑体" pitchFamily="49" charset="-122"/>
                <a:cs typeface="Times New Roman" pitchFamily="18" charset="0"/>
              </a:rPr>
              <a:t> Experience </a:t>
            </a:r>
            <a:r>
              <a:rPr lang="en-US" altLang="zh-CN" sz="2800" b="1" dirty="0">
                <a:solidFill>
                  <a:srgbClr val="FF0000"/>
                </a:solidFill>
                <a:latin typeface="Times New Roman" pitchFamily="18" charset="0"/>
                <a:ea typeface="黑体" pitchFamily="49" charset="-122"/>
                <a:cs typeface="Times New Roman" pitchFamily="18" charset="0"/>
              </a:rPr>
              <a:t>in Environmental Audit</a:t>
            </a:r>
          </a:p>
        </p:txBody>
      </p:sp>
      <p:grpSp>
        <p:nvGrpSpPr>
          <p:cNvPr id="25" name="Group 128"/>
          <p:cNvGrpSpPr>
            <a:grpSpLocks/>
          </p:cNvGrpSpPr>
          <p:nvPr/>
        </p:nvGrpSpPr>
        <p:grpSpPr bwMode="auto">
          <a:xfrm>
            <a:off x="8395057" y="2832424"/>
            <a:ext cx="523114" cy="364764"/>
            <a:chOff x="4604" y="757"/>
            <a:chExt cx="408" cy="286"/>
          </a:xfrm>
        </p:grpSpPr>
        <p:sp>
          <p:nvSpPr>
            <p:cNvPr id="26" name="AutoShape 129"/>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itchFamily="34" charset="-122"/>
                <a:ea typeface="微软雅黑" pitchFamily="34" charset="-122"/>
              </a:endParaRPr>
            </a:p>
          </p:txBody>
        </p:sp>
        <p:sp>
          <p:nvSpPr>
            <p:cNvPr id="27" name="AutoShape 130"/>
            <p:cNvSpPr>
              <a:spLocks noChangeArrowheads="1"/>
            </p:cNvSpPr>
            <p:nvPr/>
          </p:nvSpPr>
          <p:spPr bwMode="auto">
            <a:xfrm>
              <a:off x="4604" y="757"/>
              <a:ext cx="227" cy="196"/>
            </a:xfrm>
            <a:prstGeom prst="hexagon">
              <a:avLst>
                <a:gd name="adj" fmla="val 28954"/>
                <a:gd name="vf" fmla="val 115470"/>
              </a:avLst>
            </a:prstGeom>
            <a:solidFill>
              <a:srgbClr val="0066FF">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itchFamily="34" charset="-122"/>
                <a:ea typeface="微软雅黑" pitchFamily="34" charset="-122"/>
              </a:endParaRPr>
            </a:p>
          </p:txBody>
        </p:sp>
      </p:grpSp>
      <p:sp>
        <p:nvSpPr>
          <p:cNvPr id="48" name="AutoShape 26"/>
          <p:cNvSpPr>
            <a:spLocks noChangeArrowheads="1"/>
          </p:cNvSpPr>
          <p:nvPr/>
        </p:nvSpPr>
        <p:spPr bwMode="auto">
          <a:xfrm>
            <a:off x="8069329" y="4733642"/>
            <a:ext cx="291046" cy="249978"/>
          </a:xfrm>
          <a:prstGeom prst="hexagon">
            <a:avLst>
              <a:gd name="adj" fmla="val 28954"/>
              <a:gd name="vf" fmla="val 115470"/>
            </a:avLst>
          </a:prstGeom>
          <a:solidFill>
            <a:schemeClr val="bg1">
              <a:lumMod val="75000"/>
              <a:alpha val="14117"/>
            </a:schemeClr>
          </a:solidFill>
          <a:ln w="9525">
            <a:solidFill>
              <a:schemeClr val="bg1"/>
            </a:solidFill>
            <a:miter lim="800000"/>
            <a:headEnd/>
            <a:tailEnd/>
          </a:ln>
          <a:effectLst/>
          <a:extLst/>
        </p:spPr>
        <p:txBody>
          <a:bodyPr wrap="none" anchor="ctr"/>
          <a:lstStyle/>
          <a:p>
            <a:endParaRPr lang="zh-CN" altLang="en-US" sz="1600">
              <a:latin typeface="微软雅黑" pitchFamily="34" charset="-122"/>
              <a:ea typeface="微软雅黑" pitchFamily="34" charset="-122"/>
            </a:endParaRPr>
          </a:p>
        </p:txBody>
      </p:sp>
      <p:sp>
        <p:nvSpPr>
          <p:cNvPr id="49" name="AutoShape 78"/>
          <p:cNvSpPr>
            <a:spLocks noChangeArrowheads="1"/>
          </p:cNvSpPr>
          <p:nvPr/>
        </p:nvSpPr>
        <p:spPr bwMode="auto">
          <a:xfrm>
            <a:off x="8357038" y="4063593"/>
            <a:ext cx="291047" cy="249978"/>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itchFamily="34" charset="-122"/>
              <a:ea typeface="微软雅黑" pitchFamily="34" charset="-122"/>
            </a:endParaRPr>
          </a:p>
        </p:txBody>
      </p:sp>
      <p:sp>
        <p:nvSpPr>
          <p:cNvPr id="50" name="AutoShape 78"/>
          <p:cNvSpPr>
            <a:spLocks noChangeArrowheads="1"/>
          </p:cNvSpPr>
          <p:nvPr/>
        </p:nvSpPr>
        <p:spPr bwMode="auto">
          <a:xfrm>
            <a:off x="7365186" y="5381713"/>
            <a:ext cx="291047" cy="249978"/>
          </a:xfrm>
          <a:prstGeom prst="hexagon">
            <a:avLst>
              <a:gd name="adj" fmla="val 28954"/>
              <a:gd name="vf" fmla="val 115470"/>
            </a:avLst>
          </a:prstGeom>
          <a:solidFill>
            <a:srgbClr val="AAE600">
              <a:alpha val="34118"/>
            </a:srgbClr>
          </a:solidFill>
          <a:ln w="9525">
            <a:solidFill>
              <a:schemeClr val="bg1"/>
            </a:solidFill>
            <a:miter lim="800000"/>
            <a:headEnd/>
            <a:tailEnd/>
          </a:ln>
          <a:effectLst/>
          <a:extLst/>
        </p:spPr>
        <p:txBody>
          <a:bodyPr wrap="none" anchor="ctr"/>
          <a:lstStyle/>
          <a:p>
            <a:endParaRPr lang="zh-CN" altLang="en-US" sz="1600">
              <a:latin typeface="微软雅黑" pitchFamily="34" charset="-122"/>
              <a:ea typeface="微软雅黑" pitchFamily="34" charset="-122"/>
            </a:endParaRPr>
          </a:p>
        </p:txBody>
      </p:sp>
      <p:sp>
        <p:nvSpPr>
          <p:cNvPr id="52" name="Rectangle 3"/>
          <p:cNvSpPr txBox="1">
            <a:spLocks noChangeArrowheads="1"/>
          </p:cNvSpPr>
          <p:nvPr/>
        </p:nvSpPr>
        <p:spPr bwMode="black">
          <a:xfrm>
            <a:off x="380977" y="1376985"/>
            <a:ext cx="8250295"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marL="349250" lvl="0" indent="-349250">
              <a:lnSpc>
                <a:spcPct val="90000"/>
              </a:lnSpc>
              <a:buClr>
                <a:srgbClr val="6E815B"/>
              </a:buClr>
              <a:defRPr/>
            </a:pP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加拿大、美国、印度、韩国、巴西、日本、</a:t>
            </a: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荷兰</a:t>
            </a: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等</a:t>
            </a: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国很早就已开展</a:t>
            </a: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环境</a:t>
            </a: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审计</a:t>
            </a:r>
            <a:endParaRPr lang="en-US" altLang="zh-CN"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marL="0" lvl="0" indent="0">
              <a:lnSpc>
                <a:spcPct val="90000"/>
              </a:lnSpc>
              <a:buClr>
                <a:srgbClr val="6E815B"/>
              </a:buClr>
              <a:buNone/>
              <a:defRPr/>
            </a:pP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Underway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for 20 years in many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countries: </a:t>
            </a:r>
            <a:r>
              <a:rPr lang="en-US" altLang="zh-CN" sz="1600" dirty="0" smtClean="0">
                <a:solidFill>
                  <a:srgbClr val="002060"/>
                </a:solidFill>
                <a:ea typeface="微软雅黑" panose="020B0503020204020204" pitchFamily="34" charset="-122"/>
                <a:cs typeface="Arial" panose="020B0604020202020204" pitchFamily="34" charset="0"/>
              </a:rPr>
              <a:t>Canada</a:t>
            </a:r>
            <a:r>
              <a:rPr lang="en-US" altLang="zh-CN" sz="1600" dirty="0">
                <a:solidFill>
                  <a:srgbClr val="002060"/>
                </a:solidFill>
                <a:ea typeface="微软雅黑" panose="020B0503020204020204" pitchFamily="34" charset="-122"/>
                <a:cs typeface="Arial" panose="020B0604020202020204" pitchFamily="34" charset="0"/>
              </a:rPr>
              <a:t>, the United States, India, Korea, </a:t>
            </a:r>
            <a:r>
              <a:rPr lang="en-US" altLang="zh-CN" sz="1600" dirty="0" smtClean="0">
                <a:solidFill>
                  <a:srgbClr val="002060"/>
                </a:solidFill>
                <a:ea typeface="微软雅黑" panose="020B0503020204020204" pitchFamily="34" charset="-122"/>
                <a:cs typeface="Arial" panose="020B0604020202020204" pitchFamily="34" charset="0"/>
              </a:rPr>
              <a:t>  </a:t>
            </a:r>
          </a:p>
          <a:p>
            <a:pPr marL="0" lvl="0" indent="0">
              <a:lnSpc>
                <a:spcPct val="90000"/>
              </a:lnSpc>
              <a:buClr>
                <a:srgbClr val="6E815B"/>
              </a:buClr>
              <a:buNone/>
              <a:defRPr/>
            </a:pPr>
            <a:r>
              <a:rPr lang="en-US" altLang="zh-CN" sz="1600" dirty="0">
                <a:solidFill>
                  <a:srgbClr val="002060"/>
                </a:solidFill>
                <a:ea typeface="微软雅黑" panose="020B0503020204020204" pitchFamily="34" charset="-122"/>
                <a:cs typeface="Arial" panose="020B0604020202020204" pitchFamily="34" charset="0"/>
              </a:rPr>
              <a:t> </a:t>
            </a:r>
            <a:r>
              <a:rPr lang="en-US" altLang="zh-CN" sz="1600" dirty="0" smtClean="0">
                <a:solidFill>
                  <a:srgbClr val="002060"/>
                </a:solidFill>
                <a:ea typeface="微软雅黑" panose="020B0503020204020204" pitchFamily="34" charset="-122"/>
                <a:cs typeface="Arial" panose="020B0604020202020204" pitchFamily="34" charset="0"/>
              </a:rPr>
              <a:t>       Brazil</a:t>
            </a:r>
            <a:r>
              <a:rPr lang="en-US" altLang="zh-CN" sz="1600" dirty="0">
                <a:solidFill>
                  <a:srgbClr val="002060"/>
                </a:solidFill>
                <a:ea typeface="微软雅黑" panose="020B0503020204020204" pitchFamily="34" charset="-122"/>
                <a:cs typeface="Arial" panose="020B0604020202020204" pitchFamily="34" charset="0"/>
              </a:rPr>
              <a:t>, Japan, the Netherlands and many others </a:t>
            </a:r>
          </a:p>
          <a:p>
            <a:pPr marL="349250" lvl="0" indent="-349250">
              <a:lnSpc>
                <a:spcPct val="90000"/>
              </a:lnSpc>
              <a:spcBef>
                <a:spcPts val="1200"/>
              </a:spcBef>
              <a:buClr>
                <a:srgbClr val="6E815B"/>
              </a:buClr>
              <a:defRPr/>
            </a:pP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开展</a:t>
            </a: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了</a:t>
            </a:r>
            <a:r>
              <a:rPr lang="en-US" altLang="zh-CN"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2000</a:t>
            </a: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多次对国家和地方环境措施绩效和成果的环境</a:t>
            </a: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审计</a:t>
            </a:r>
          </a:p>
          <a:p>
            <a:pPr marL="349250" lvl="0" indent="0">
              <a:lnSpc>
                <a:spcPct val="90000"/>
              </a:lnSpc>
              <a:buClr>
                <a:srgbClr val="6E815B"/>
              </a:buClr>
              <a:buNone/>
              <a:defRPr/>
            </a:pP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Over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2,000 environmental audits examining performance and results of national and sub-national environmental measures have been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done. </a:t>
            </a:r>
            <a:endPar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marL="349250" lvl="0" indent="-349250">
              <a:lnSpc>
                <a:spcPct val="90000"/>
              </a:lnSpc>
              <a:spcBef>
                <a:spcPts val="1200"/>
              </a:spcBef>
              <a:buClr>
                <a:srgbClr val="6E815B"/>
              </a:buClr>
              <a:defRPr/>
            </a:pP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审计机关的共同</a:t>
            </a:r>
            <a:r>
              <a:rPr lang="zh-CN" altLang="en-US"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rPr>
              <a:t>特征</a:t>
            </a:r>
            <a:endParaRPr lang="en-US" altLang="zh-CN" sz="2000" dirty="0" smtClean="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marL="349250" lvl="0" indent="0">
              <a:lnSpc>
                <a:spcPct val="90000"/>
              </a:lnSpc>
              <a:buClr>
                <a:srgbClr val="6E815B"/>
              </a:buClr>
              <a:buNone/>
              <a:defRPr/>
            </a:pP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Common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characteristics of audit institutes include</a:t>
            </a:r>
          </a:p>
          <a:p>
            <a:pPr marL="798513" lvl="1" indent="-349250">
              <a:lnSpc>
                <a:spcPct val="90000"/>
              </a:lnSpc>
              <a:buClr>
                <a:srgbClr val="6E815B"/>
              </a:buClr>
              <a:tabLst>
                <a:tab pos="398463" algn="l"/>
              </a:tabLst>
              <a:defRPr/>
            </a:pPr>
            <a:r>
              <a:rPr lang="zh-CN" altLang="en-US" sz="1600" dirty="0">
                <a:solidFill>
                  <a:srgbClr val="002060"/>
                </a:solidFill>
                <a:ea typeface="微软雅黑" panose="020B0503020204020204" pitchFamily="34" charset="-122"/>
                <a:cs typeface="Arial" panose="020B0604020202020204" pitchFamily="34" charset="0"/>
              </a:rPr>
              <a:t>机构</a:t>
            </a:r>
            <a:r>
              <a:rPr lang="zh-CN" altLang="en-US" sz="1600" dirty="0" smtClean="0">
                <a:solidFill>
                  <a:srgbClr val="002060"/>
                </a:solidFill>
                <a:ea typeface="微软雅黑" panose="020B0503020204020204" pitchFamily="34" charset="-122"/>
                <a:cs typeface="Arial" panose="020B0604020202020204" pitchFamily="34" charset="0"/>
              </a:rPr>
              <a:t>独立性 </a:t>
            </a:r>
            <a:r>
              <a:rPr lang="en-US" altLang="zh-CN" sz="1600" dirty="0" smtClean="0">
                <a:solidFill>
                  <a:srgbClr val="002060"/>
                </a:solidFill>
                <a:ea typeface="微软雅黑" panose="020B0503020204020204" pitchFamily="34" charset="-122"/>
                <a:cs typeface="Arial" panose="020B0604020202020204" pitchFamily="34" charset="0"/>
              </a:rPr>
              <a:t>Institutional </a:t>
            </a:r>
            <a:r>
              <a:rPr lang="en-US" altLang="zh-CN" sz="1600" dirty="0">
                <a:solidFill>
                  <a:srgbClr val="002060"/>
                </a:solidFill>
                <a:ea typeface="微软雅黑" panose="020B0503020204020204" pitchFamily="34" charset="-122"/>
                <a:cs typeface="Arial" panose="020B0604020202020204" pitchFamily="34" charset="0"/>
              </a:rPr>
              <a:t>independence</a:t>
            </a:r>
          </a:p>
          <a:p>
            <a:pPr marL="798513" lvl="1" indent="-349250">
              <a:lnSpc>
                <a:spcPct val="90000"/>
              </a:lnSpc>
              <a:buClr>
                <a:srgbClr val="6E815B"/>
              </a:buClr>
              <a:tabLst>
                <a:tab pos="398463" algn="l"/>
              </a:tabLst>
              <a:defRPr/>
            </a:pPr>
            <a:r>
              <a:rPr lang="zh-CN" altLang="en-US" sz="1600" dirty="0">
                <a:solidFill>
                  <a:srgbClr val="002060"/>
                </a:solidFill>
                <a:ea typeface="微软雅黑" panose="020B0503020204020204" pitchFamily="34" charset="-122"/>
                <a:cs typeface="Arial" panose="020B0604020202020204" pitchFamily="34" charset="0"/>
              </a:rPr>
              <a:t>向国家立法机关直接</a:t>
            </a:r>
            <a:r>
              <a:rPr lang="zh-CN" altLang="en-US" sz="1600" dirty="0" smtClean="0">
                <a:solidFill>
                  <a:srgbClr val="002060"/>
                </a:solidFill>
                <a:ea typeface="微软雅黑" panose="020B0503020204020204" pitchFamily="34" charset="-122"/>
                <a:cs typeface="Arial" panose="020B0604020202020204" pitchFamily="34" charset="0"/>
              </a:rPr>
              <a:t>报告 </a:t>
            </a:r>
            <a:r>
              <a:rPr lang="en-US" altLang="zh-CN" sz="1600" dirty="0" smtClean="0">
                <a:solidFill>
                  <a:srgbClr val="002060"/>
                </a:solidFill>
                <a:ea typeface="微软雅黑" panose="020B0503020204020204" pitchFamily="34" charset="-122"/>
                <a:cs typeface="Arial" panose="020B0604020202020204" pitchFamily="34" charset="0"/>
              </a:rPr>
              <a:t>Direct </a:t>
            </a:r>
            <a:r>
              <a:rPr lang="en-US" altLang="zh-CN" sz="1600" dirty="0">
                <a:solidFill>
                  <a:srgbClr val="002060"/>
                </a:solidFill>
                <a:ea typeface="微软雅黑" panose="020B0503020204020204" pitchFamily="34" charset="-122"/>
                <a:cs typeface="Arial" panose="020B0604020202020204" pitchFamily="34" charset="0"/>
              </a:rPr>
              <a:t>reporting to national legislatures</a:t>
            </a:r>
          </a:p>
          <a:p>
            <a:pPr marL="798513" lvl="1" indent="-349250">
              <a:lnSpc>
                <a:spcPct val="90000"/>
              </a:lnSpc>
              <a:buClr>
                <a:srgbClr val="6E815B"/>
              </a:buClr>
              <a:tabLst>
                <a:tab pos="398463" algn="l"/>
              </a:tabLst>
              <a:defRPr/>
            </a:pPr>
            <a:r>
              <a:rPr lang="zh-CN" altLang="en-US" sz="1600" dirty="0" smtClean="0">
                <a:solidFill>
                  <a:srgbClr val="002060"/>
                </a:solidFill>
                <a:ea typeface="微软雅黑" panose="020B0503020204020204" pitchFamily="34" charset="-122"/>
                <a:cs typeface="Arial" panose="020B0604020202020204" pitchFamily="34" charset="0"/>
              </a:rPr>
              <a:t>明确标准 </a:t>
            </a:r>
            <a:r>
              <a:rPr lang="en-US" altLang="zh-CN" sz="1600" dirty="0" smtClean="0">
                <a:solidFill>
                  <a:srgbClr val="002060"/>
                </a:solidFill>
                <a:ea typeface="微软雅黑" panose="020B0503020204020204" pitchFamily="34" charset="-122"/>
                <a:cs typeface="Arial" panose="020B0604020202020204" pitchFamily="34" charset="0"/>
              </a:rPr>
              <a:t>Clear </a:t>
            </a:r>
            <a:r>
              <a:rPr lang="en-US" altLang="zh-CN" sz="1600" dirty="0">
                <a:solidFill>
                  <a:srgbClr val="002060"/>
                </a:solidFill>
                <a:ea typeface="微软雅黑" panose="020B0503020204020204" pitchFamily="34" charset="-122"/>
                <a:cs typeface="Arial" panose="020B0604020202020204" pitchFamily="34" charset="0"/>
              </a:rPr>
              <a:t>criteria against which to establish expected versus actual outcomes and value for money </a:t>
            </a:r>
          </a:p>
          <a:p>
            <a:pPr marL="349250" indent="-349250">
              <a:lnSpc>
                <a:spcPct val="90000"/>
              </a:lnSpc>
              <a:spcBef>
                <a:spcPts val="1200"/>
              </a:spcBef>
              <a:buClr>
                <a:srgbClr val="6E815B"/>
              </a:buClr>
              <a:defRPr/>
            </a:pPr>
            <a:r>
              <a:rPr lang="zh-CN" altLang="en-US" sz="2000" dirty="0">
                <a:solidFill>
                  <a:srgbClr val="002060"/>
                </a:solidFill>
                <a:latin typeface="Arial" panose="020B0604020202020204" pitchFamily="34" charset="0"/>
                <a:ea typeface="微软雅黑" panose="020B0503020204020204" pitchFamily="34" charset="-122"/>
                <a:cs typeface="Arial" panose="020B0604020202020204" pitchFamily="34" charset="0"/>
              </a:rPr>
              <a:t>开展合规、绩效和财务审计</a:t>
            </a:r>
          </a:p>
          <a:p>
            <a:pPr marL="0" indent="0">
              <a:lnSpc>
                <a:spcPct val="90000"/>
              </a:lnSpc>
              <a:buClr>
                <a:srgbClr val="6E815B"/>
              </a:buClr>
              <a:buNone/>
              <a:defRPr/>
            </a:pP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Compliance, performance </a:t>
            </a:r>
            <a:r>
              <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rPr>
              <a:t>and financial audits are all </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conducted.</a:t>
            </a:r>
            <a:endParaRPr lang="en-US" altLang="zh-CN" sz="16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743107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2658</TotalTime>
  <Words>3433</Words>
  <Application>Microsoft Office PowerPoint</Application>
  <PresentationFormat>全屏显示(4:3)</PresentationFormat>
  <Paragraphs>468</Paragraphs>
  <Slides>29</Slides>
  <Notes>12</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PowerPoint 演示文稿</vt:lpstr>
      <vt:lpstr>PowerPoint 演示文稿</vt:lpstr>
      <vt:lpstr>PowerPoint 演示文稿</vt:lpstr>
      <vt:lpstr>PowerPoint 演示文稿</vt:lpstr>
      <vt:lpstr>PowerPoint 演示文稿</vt:lpstr>
      <vt:lpstr>造成中国环境形势严峻的原因 Factors related to China’s Serious Environment Problems </vt:lpstr>
      <vt:lpstr>PowerPoint 演示文稿</vt:lpstr>
      <vt:lpstr>PowerPoint 演示文稿</vt:lpstr>
      <vt:lpstr>环境审计国外进展   International Experience in Environmental Audit</vt:lpstr>
      <vt:lpstr>PowerPoint 演示文稿</vt:lpstr>
      <vt:lpstr>PowerPoint 演示文稿</vt:lpstr>
      <vt:lpstr>PowerPoint 演示文稿</vt:lpstr>
      <vt:lpstr>中国环境审计的组织方式 The Organization of Government Environmental Auditing </vt:lpstr>
      <vt:lpstr>中国政府环境审计面临的困难 Environmental Audit Challenges in China</vt:lpstr>
      <vt:lpstr>PowerPoint 演示文稿</vt:lpstr>
      <vt:lpstr>PowerPoint 演示文稿</vt:lpstr>
      <vt:lpstr>目标与依据     Target and Basis for EA</vt:lpstr>
      <vt:lpstr>PowerPoint 演示文稿</vt:lpstr>
      <vt:lpstr>环境审计的内容  Environmental Audit Content</vt:lpstr>
      <vt:lpstr>干部离任环境审计制度框架 Post-term Environmental Audit System for Senior Officials  </vt:lpstr>
      <vt:lpstr>PowerPoint 演示文稿</vt:lpstr>
      <vt:lpstr>建议1：夯实政府环境审计的法律基础 Recommendation 1: Establish and improve the legal basis for government environmental audit </vt:lpstr>
      <vt:lpstr>PowerPoint 演示文稿</vt:lpstr>
      <vt:lpstr>提高政府环境审计的独立性和权威性 Improve the independence of auditing institutes  </vt:lpstr>
      <vt:lpstr>建议3：加强政府环境审计技术规范体系建设 Recommendation 3: Improve technical guidelines and standards for government environmental audit systems </vt:lpstr>
      <vt:lpstr>建议4：加强政府环境审计与相关制度的协调 Recommendation 4: Strengthen coordination between government environmental audit systems and other environmental evaluation systems</vt:lpstr>
      <vt:lpstr>建议5：启动政府环境审计试点，积累经验，分步推进 Recommendation 5: Initiate a series of pilot audits to gain experience with strengthened audit systems and gradually promote government environmental audit  </vt:lpstr>
      <vt:lpstr>PowerPoint 演示文稿</vt:lpstr>
      <vt:lpstr>谢 谢！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X220</cp:lastModifiedBy>
  <cp:revision>876</cp:revision>
  <dcterms:created xsi:type="dcterms:W3CDTF">2014-10-30T05:24:44Z</dcterms:created>
  <dcterms:modified xsi:type="dcterms:W3CDTF">2014-11-20T03:52:56Z</dcterms:modified>
</cp:coreProperties>
</file>