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13" r:id="rId3"/>
    <p:sldId id="297" r:id="rId4"/>
    <p:sldId id="298" r:id="rId5"/>
    <p:sldId id="299" r:id="rId6"/>
    <p:sldId id="300" r:id="rId7"/>
    <p:sldId id="303" r:id="rId8"/>
    <p:sldId id="304" r:id="rId9"/>
    <p:sldId id="305" r:id="rId10"/>
    <p:sldId id="306" r:id="rId11"/>
    <p:sldId id="301" r:id="rId12"/>
    <p:sldId id="307" r:id="rId13"/>
    <p:sldId id="308" r:id="rId14"/>
    <p:sldId id="309" r:id="rId15"/>
    <p:sldId id="310" r:id="rId16"/>
    <p:sldId id="311" r:id="rId17"/>
    <p:sldId id="285" r:id="rId18"/>
    <p:sldId id="289" r:id="rId19"/>
    <p:sldId id="290" r:id="rId20"/>
    <p:sldId id="291" r:id="rId21"/>
    <p:sldId id="292" r:id="rId22"/>
    <p:sldId id="293" r:id="rId23"/>
    <p:sldId id="312" r:id="rId24"/>
    <p:sldId id="258"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49%20&#22269;&#21512;&#20250;\&#25253;&#21578;&#21450;&#20013;&#38388;&#20135;&#21697;\&#20998;&#34892;&#19994;&#33021;&#28304;&#28040;&#36153;2000-11&#65292;&#32467;&#26500;&#35843;&#25972;&#38477;&#3279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49%20&#22269;&#21512;&#20250;\&#25253;&#21578;&#21450;&#20013;&#38388;&#20135;&#21697;\&#24773;&#26223;&#20998;&#2651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D:\49%20&#22269;&#21512;&#20250;\&#25253;&#21578;&#21450;&#20013;&#38388;&#20135;&#21697;\&#24773;&#26223;&#20998;&#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能耗!$D$85</c:f>
              <c:strCache>
                <c:ptCount val="1"/>
                <c:pt idx="0">
                  <c:v>能源强度（吨标准煤/万元GDP）</c:v>
                </c:pt>
              </c:strCache>
            </c:strRef>
          </c:tx>
          <c:spPr>
            <a:ln>
              <a:solidFill>
                <a:srgbClr val="C00000"/>
              </a:solidFill>
            </a:ln>
          </c:spPr>
          <c:marker>
            <c:symbol val="square"/>
            <c:size val="7"/>
            <c:spPr>
              <a:solidFill>
                <a:srgbClr val="C00000"/>
              </a:solidFill>
            </c:spPr>
          </c:marker>
          <c:cat>
            <c:numRef>
              <c:f>能耗!$A$86:$A$98</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能耗!$D$86:$D$98</c:f>
              <c:numCache>
                <c:formatCode>General</c:formatCode>
                <c:ptCount val="13"/>
                <c:pt idx="0">
                  <c:v>0.8940313582020194</c:v>
                </c:pt>
                <c:pt idx="1">
                  <c:v>0.85316397693281143</c:v>
                </c:pt>
                <c:pt idx="2">
                  <c:v>0.82906256596955397</c:v>
                </c:pt>
                <c:pt idx="3">
                  <c:v>0.86865609131614863</c:v>
                </c:pt>
                <c:pt idx="4">
                  <c:v>0.9164351398408952</c:v>
                </c:pt>
                <c:pt idx="5">
                  <c:v>0.91025883927701567</c:v>
                </c:pt>
                <c:pt idx="6">
                  <c:v>0.88548707615391753</c:v>
                </c:pt>
                <c:pt idx="7">
                  <c:v>0.84110007989320279</c:v>
                </c:pt>
                <c:pt idx="8">
                  <c:v>0.79710607736626249</c:v>
                </c:pt>
                <c:pt idx="9">
                  <c:v>0.76791727365262663</c:v>
                </c:pt>
                <c:pt idx="10">
                  <c:v>0.73675939253268075</c:v>
                </c:pt>
                <c:pt idx="11">
                  <c:v>0.7219087170931977</c:v>
                </c:pt>
                <c:pt idx="12">
                  <c:v>0.69705537106526949</c:v>
                </c:pt>
              </c:numCache>
            </c:numRef>
          </c:val>
          <c:smooth val="0"/>
        </c:ser>
        <c:dLbls>
          <c:showLegendKey val="0"/>
          <c:showVal val="0"/>
          <c:showCatName val="0"/>
          <c:showSerName val="0"/>
          <c:showPercent val="0"/>
          <c:showBubbleSize val="0"/>
        </c:dLbls>
        <c:marker val="1"/>
        <c:smooth val="0"/>
        <c:axId val="199400832"/>
        <c:axId val="199508736"/>
      </c:lineChart>
      <c:catAx>
        <c:axId val="199400832"/>
        <c:scaling>
          <c:orientation val="minMax"/>
        </c:scaling>
        <c:delete val="0"/>
        <c:axPos val="b"/>
        <c:numFmt formatCode="General" sourceLinked="1"/>
        <c:majorTickMark val="out"/>
        <c:minorTickMark val="none"/>
        <c:tickLblPos val="nextTo"/>
        <c:crossAx val="199508736"/>
        <c:crosses val="autoZero"/>
        <c:auto val="1"/>
        <c:lblAlgn val="ctr"/>
        <c:lblOffset val="100"/>
        <c:noMultiLvlLbl val="0"/>
      </c:catAx>
      <c:valAx>
        <c:axId val="199508736"/>
        <c:scaling>
          <c:orientation val="minMax"/>
          <c:min val="0.5"/>
        </c:scaling>
        <c:delete val="0"/>
        <c:axPos val="l"/>
        <c:majorGridlines/>
        <c:numFmt formatCode="#,##0.000_);[Red]\(#,##0.000\)" sourceLinked="0"/>
        <c:majorTickMark val="out"/>
        <c:minorTickMark val="none"/>
        <c:tickLblPos val="nextTo"/>
        <c:crossAx val="1994008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情景!$A$129</c:f>
              <c:strCache>
                <c:ptCount val="1"/>
                <c:pt idx="0">
                  <c:v>常规情景</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情景!$B$129:$AM$129</c:f>
              <c:numCache>
                <c:formatCode>General</c:formatCode>
                <c:ptCount val="38"/>
                <c:pt idx="0">
                  <c:v>338250</c:v>
                </c:pt>
                <c:pt idx="1">
                  <c:v>351672.54374999995</c:v>
                </c:pt>
                <c:pt idx="2">
                  <c:v>364987.72929609392</c:v>
                </c:pt>
                <c:pt idx="3">
                  <c:v>378126.44906542922</c:v>
                </c:pt>
                <c:pt idx="4">
                  <c:v>391044.30228409189</c:v>
                </c:pt>
                <c:pt idx="5">
                  <c:v>403697.59814959392</c:v>
                </c:pt>
                <c:pt idx="6">
                  <c:v>416043.66113921464</c:v>
                </c:pt>
                <c:pt idx="7">
                  <c:v>428041.12568318628</c:v>
                </c:pt>
                <c:pt idx="8">
                  <c:v>439765.14104382694</c:v>
                </c:pt>
                <c:pt idx="9">
                  <c:v>451184.37439968158</c:v>
                </c:pt>
                <c:pt idx="10">
                  <c:v>462268.72845878254</c:v>
                </c:pt>
                <c:pt idx="11">
                  <c:v>472989.5033077189</c:v>
                </c:pt>
                <c:pt idx="12">
                  <c:v>483319.545979705</c:v>
                </c:pt>
                <c:pt idx="13">
                  <c:v>493331.41395735694</c:v>
                </c:pt>
                <c:pt idx="14">
                  <c:v>503005.02471004421</c:v>
                </c:pt>
                <c:pt idx="15">
                  <c:v>512321.55059130321</c:v>
                </c:pt>
                <c:pt idx="16">
                  <c:v>521263.49009354622</c:v>
                </c:pt>
                <c:pt idx="17">
                  <c:v>529814.72987099737</c:v>
                </c:pt>
                <c:pt idx="18">
                  <c:v>538036.43467136123</c:v>
                </c:pt>
                <c:pt idx="19">
                  <c:v>545916.92691509845</c:v>
                </c:pt>
                <c:pt idx="20">
                  <c:v>553445.60929970036</c:v>
                </c:pt>
                <c:pt idx="21">
                  <c:v>560612.98743798351</c:v>
                </c:pt>
                <c:pt idx="22">
                  <c:v>567410.68651658122</c:v>
                </c:pt>
                <c:pt idx="23">
                  <c:v>573882.21279469179</c:v>
                </c:pt>
                <c:pt idx="24">
                  <c:v>580021.77526710276</c:v>
                </c:pt>
                <c:pt idx="25">
                  <c:v>585824.46896834241</c:v>
                </c:pt>
                <c:pt idx="26">
                  <c:v>591286.27342250641</c:v>
                </c:pt>
                <c:pt idx="27">
                  <c:v>596404.04737060238</c:v>
                </c:pt>
                <c:pt idx="28">
                  <c:v>601250.18357847049</c:v>
                </c:pt>
                <c:pt idx="29">
                  <c:v>605822.87388702587</c:v>
                </c:pt>
                <c:pt idx="30">
                  <c:v>610120.85740464006</c:v>
                </c:pt>
                <c:pt idx="31">
                  <c:v>614143.41229977377</c:v>
                </c:pt>
                <c:pt idx="32">
                  <c:v>617890.34603070945</c:v>
                </c:pt>
                <c:pt idx="33">
                  <c:v>621433.79311931506</c:v>
                </c:pt>
                <c:pt idx="34">
                  <c:v>624773.54725700745</c:v>
                </c:pt>
                <c:pt idx="35">
                  <c:v>627909.68204772391</c:v>
                </c:pt>
                <c:pt idx="36">
                  <c:v>630842.54542371444</c:v>
                </c:pt>
                <c:pt idx="37">
                  <c:v>633572.75354799477</c:v>
                </c:pt>
              </c:numCache>
            </c:numRef>
          </c:yVal>
          <c:smooth val="0"/>
        </c:ser>
        <c:ser>
          <c:idx val="1"/>
          <c:order val="1"/>
          <c:tx>
            <c:strRef>
              <c:f>情景!$A$130</c:f>
              <c:strCache>
                <c:ptCount val="1"/>
                <c:pt idx="0">
                  <c:v>投资消费再平衡</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情景!$B$130:$AM$130</c:f>
              <c:numCache>
                <c:formatCode>General</c:formatCode>
                <c:ptCount val="38"/>
                <c:pt idx="0">
                  <c:v>338250</c:v>
                </c:pt>
                <c:pt idx="1">
                  <c:v>351672.54374999995</c:v>
                </c:pt>
                <c:pt idx="2">
                  <c:v>361769.19450161722</c:v>
                </c:pt>
                <c:pt idx="3">
                  <c:v>371457.65975912986</c:v>
                </c:pt>
                <c:pt idx="4">
                  <c:v>380699.38168488734</c:v>
                </c:pt>
                <c:pt idx="5">
                  <c:v>389458.05350958247</c:v>
                </c:pt>
                <c:pt idx="6">
                  <c:v>397699.88007592561</c:v>
                </c:pt>
                <c:pt idx="7">
                  <c:v>405393.81215618417</c:v>
                </c:pt>
                <c:pt idx="8">
                  <c:v>412619.58227655815</c:v>
                </c:pt>
                <c:pt idx="9">
                  <c:v>419355.30199702986</c:v>
                </c:pt>
                <c:pt idx="10">
                  <c:v>425581.32554712798</c:v>
                </c:pt>
                <c:pt idx="11">
                  <c:v>431280.34292703029</c:v>
                </c:pt>
                <c:pt idx="12">
                  <c:v>436437.45335576462</c:v>
                </c:pt>
                <c:pt idx="13">
                  <c:v>445478.16813721054</c:v>
                </c:pt>
                <c:pt idx="14">
                  <c:v>454213.43671216728</c:v>
                </c:pt>
                <c:pt idx="15">
                  <c:v>462626.25771963655</c:v>
                </c:pt>
                <c:pt idx="16">
                  <c:v>470700.82730177202</c:v>
                </c:pt>
                <c:pt idx="17">
                  <c:v>478422.59511056822</c:v>
                </c:pt>
                <c:pt idx="18">
                  <c:v>485846.79290095234</c:v>
                </c:pt>
                <c:pt idx="19">
                  <c:v>492962.87582094659</c:v>
                </c:pt>
                <c:pt idx="20">
                  <c:v>499761.27450850792</c:v>
                </c:pt>
                <c:pt idx="21">
                  <c:v>506233.41553390695</c:v>
                </c:pt>
                <c:pt idx="22">
                  <c:v>512371.73644233722</c:v>
                </c:pt>
                <c:pt idx="23">
                  <c:v>518215.52337716828</c:v>
                </c:pt>
                <c:pt idx="24">
                  <c:v>523759.54706183559</c:v>
                </c:pt>
                <c:pt idx="25">
                  <c:v>528999.37831351825</c:v>
                </c:pt>
                <c:pt idx="26">
                  <c:v>533931.3866432684</c:v>
                </c:pt>
                <c:pt idx="27">
                  <c:v>538552.73549484485</c:v>
                </c:pt>
                <c:pt idx="28">
                  <c:v>542928.7955213323</c:v>
                </c:pt>
                <c:pt idx="29">
                  <c:v>547057.93395540444</c:v>
                </c:pt>
                <c:pt idx="30">
                  <c:v>550939.01221220929</c:v>
                </c:pt>
                <c:pt idx="31">
                  <c:v>554571.37847801321</c:v>
                </c:pt>
                <c:pt idx="32">
                  <c:v>557954.85888767033</c:v>
                </c:pt>
                <c:pt idx="33">
                  <c:v>561154.59089999192</c:v>
                </c:pt>
                <c:pt idx="34">
                  <c:v>564170.38821836736</c:v>
                </c:pt>
                <c:pt idx="35">
                  <c:v>567002.31730715849</c:v>
                </c:pt>
                <c:pt idx="36">
                  <c:v>569650.69234908978</c:v>
                </c:pt>
                <c:pt idx="37">
                  <c:v>572116.0697392883</c:v>
                </c:pt>
              </c:numCache>
            </c:numRef>
          </c:yVal>
          <c:smooth val="0"/>
        </c:ser>
        <c:ser>
          <c:idx val="2"/>
          <c:order val="2"/>
          <c:tx>
            <c:strRef>
              <c:f>情景!$A$131</c:f>
              <c:strCache>
                <c:ptCount val="1"/>
                <c:pt idx="0">
                  <c:v>产业结构再平衡</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情景!$B$131:$AM$131</c:f>
              <c:numCache>
                <c:formatCode>General</c:formatCode>
                <c:ptCount val="38"/>
                <c:pt idx="0">
                  <c:v>338250</c:v>
                </c:pt>
                <c:pt idx="1">
                  <c:v>351672.54374999995</c:v>
                </c:pt>
                <c:pt idx="2">
                  <c:v>360804.0917050601</c:v>
                </c:pt>
                <c:pt idx="3">
                  <c:v>369475.76173307595</c:v>
                </c:pt>
                <c:pt idx="4">
                  <c:v>377652.57136912592</c:v>
                </c:pt>
                <c:pt idx="5">
                  <c:v>385302.17664338695</c:v>
                </c:pt>
                <c:pt idx="6">
                  <c:v>392395.09912325861</c:v>
                </c:pt>
                <c:pt idx="7">
                  <c:v>398904.92297881842</c:v>
                </c:pt>
                <c:pt idx="8">
                  <c:v>405292.09423487622</c:v>
                </c:pt>
                <c:pt idx="9">
                  <c:v>411173.45605527994</c:v>
                </c:pt>
                <c:pt idx="10">
                  <c:v>416532.35620489455</c:v>
                </c:pt>
                <c:pt idx="11">
                  <c:v>421354.56214567751</c:v>
                </c:pt>
                <c:pt idx="12">
                  <c:v>425628.31220351328</c:v>
                </c:pt>
                <c:pt idx="13">
                  <c:v>433664.60666858364</c:v>
                </c:pt>
                <c:pt idx="14">
                  <c:v>441372.41015018901</c:v>
                </c:pt>
                <c:pt idx="15">
                  <c:v>448736.83721280767</c:v>
                </c:pt>
                <c:pt idx="16">
                  <c:v>455744.28102395392</c:v>
                </c:pt>
                <c:pt idx="17">
                  <c:v>462382.45699256787</c:v>
                </c:pt>
                <c:pt idx="18">
                  <c:v>469141.9756493587</c:v>
                </c:pt>
                <c:pt idx="19">
                  <c:v>475591.53036060522</c:v>
                </c:pt>
                <c:pt idx="20">
                  <c:v>481722.68817960081</c:v>
                </c:pt>
                <c:pt idx="21">
                  <c:v>487528.00804829219</c:v>
                </c:pt>
                <c:pt idx="22">
                  <c:v>493001.0510098337</c:v>
                </c:pt>
                <c:pt idx="23">
                  <c:v>498180.44134659378</c:v>
                </c:pt>
                <c:pt idx="24">
                  <c:v>503061.9125786472</c:v>
                </c:pt>
                <c:pt idx="25">
                  <c:v>507641.98391741503</c:v>
                </c:pt>
                <c:pt idx="26">
                  <c:v>511917.95550012222</c:v>
                </c:pt>
                <c:pt idx="27">
                  <c:v>515887.90041155228</c:v>
                </c:pt>
                <c:pt idx="28">
                  <c:v>519847.48751594062</c:v>
                </c:pt>
                <c:pt idx="29">
                  <c:v>523567.01110982028</c:v>
                </c:pt>
                <c:pt idx="30">
                  <c:v>527045.69894441892</c:v>
                </c:pt>
                <c:pt idx="31">
                  <c:v>530283.24617202999</c:v>
                </c:pt>
                <c:pt idx="32">
                  <c:v>533279.80587227782</c:v>
                </c:pt>
                <c:pt idx="33">
                  <c:v>536097.92646634055</c:v>
                </c:pt>
                <c:pt idx="34">
                  <c:v>538737.66592188342</c:v>
                </c:pt>
                <c:pt idx="35">
                  <c:v>541199.32378393586</c:v>
                </c:pt>
                <c:pt idx="36">
                  <c:v>543483.43582295941</c:v>
                </c:pt>
                <c:pt idx="37">
                  <c:v>545590.76825429243</c:v>
                </c:pt>
              </c:numCache>
            </c:numRef>
          </c:yVal>
          <c:smooth val="0"/>
        </c:ser>
        <c:ser>
          <c:idx val="3"/>
          <c:order val="3"/>
          <c:tx>
            <c:strRef>
              <c:f>情景!$A$132</c:f>
              <c:strCache>
                <c:ptCount val="1"/>
                <c:pt idx="0">
                  <c:v>资源税改革</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情景!$B$132:$AM$132</c:f>
              <c:numCache>
                <c:formatCode>0;_샿</c:formatCode>
                <c:ptCount val="38"/>
                <c:pt idx="0">
                  <c:v>338250</c:v>
                </c:pt>
                <c:pt idx="1">
                  <c:v>351672.54374999995</c:v>
                </c:pt>
                <c:pt idx="2">
                  <c:v>358651.90215451393</c:v>
                </c:pt>
                <c:pt idx="3">
                  <c:v>365103.21491478395</c:v>
                </c:pt>
                <c:pt idx="4">
                  <c:v>371001.41311834822</c:v>
                </c:pt>
                <c:pt idx="5">
                  <c:v>376324.63564702292</c:v>
                </c:pt>
                <c:pt idx="6">
                  <c:v>381054.34566555411</c:v>
                </c:pt>
                <c:pt idx="7">
                  <c:v>385175.41509549925</c:v>
                </c:pt>
                <c:pt idx="8">
                  <c:v>389140.53676146531</c:v>
                </c:pt>
                <c:pt idx="9">
                  <c:v>392586.8521189696</c:v>
                </c:pt>
                <c:pt idx="10">
                  <c:v>395507.584693624</c:v>
                </c:pt>
                <c:pt idx="11">
                  <c:v>397898.39921073522</c:v>
                </c:pt>
                <c:pt idx="12">
                  <c:v>399757.37410495477</c:v>
                </c:pt>
                <c:pt idx="13">
                  <c:v>407462.34432096756</c:v>
                </c:pt>
                <c:pt idx="14">
                  <c:v>414863.31787647674</c:v>
                </c:pt>
                <c:pt idx="15">
                  <c:v>421946.0569831609</c:v>
                </c:pt>
                <c:pt idx="16">
                  <c:v>428697.50469883205</c:v>
                </c:pt>
                <c:pt idx="17">
                  <c:v>435105.82807029347</c:v>
                </c:pt>
                <c:pt idx="18">
                  <c:v>441543.76347411622</c:v>
                </c:pt>
                <c:pt idx="19">
                  <c:v>447693.48006906622</c:v>
                </c:pt>
                <c:pt idx="20">
                  <c:v>453546.91191723105</c:v>
                </c:pt>
                <c:pt idx="21">
                  <c:v>459096.91751001222</c:v>
                </c:pt>
                <c:pt idx="22">
                  <c:v>464337.29011754598</c:v>
                </c:pt>
                <c:pt idx="23">
                  <c:v>469304.26576846378</c:v>
                </c:pt>
                <c:pt idx="24">
                  <c:v>473993.69206694543</c:v>
                </c:pt>
                <c:pt idx="25">
                  <c:v>478402.15065499459</c:v>
                </c:pt>
                <c:pt idx="26">
                  <c:v>482526.95337144262</c:v>
                </c:pt>
                <c:pt idx="27">
                  <c:v>486366.13539946871</c:v>
                </c:pt>
                <c:pt idx="28">
                  <c:v>490198.34970014083</c:v>
                </c:pt>
                <c:pt idx="29">
                  <c:v>493806.96273957886</c:v>
                </c:pt>
                <c:pt idx="30">
                  <c:v>497191.12755758659</c:v>
                </c:pt>
                <c:pt idx="31">
                  <c:v>500350.43517243821</c:v>
                </c:pt>
                <c:pt idx="32">
                  <c:v>503284.90607596742</c:v>
                </c:pt>
                <c:pt idx="33">
                  <c:v>506053.45693699614</c:v>
                </c:pt>
                <c:pt idx="34">
                  <c:v>508656.05222430913</c:v>
                </c:pt>
                <c:pt idx="35">
                  <c:v>511092.88299397775</c:v>
                </c:pt>
                <c:pt idx="36">
                  <c:v>513364.36206231936</c:v>
                </c:pt>
                <c:pt idx="37">
                  <c:v>515471.11877441459</c:v>
                </c:pt>
              </c:numCache>
            </c:numRef>
          </c:yVal>
          <c:smooth val="0"/>
        </c:ser>
        <c:ser>
          <c:idx val="4"/>
          <c:order val="4"/>
          <c:tx>
            <c:strRef>
              <c:f>情景!$A$133</c:f>
              <c:strCache>
                <c:ptCount val="1"/>
                <c:pt idx="0">
                  <c:v>能源结构调整</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情景!$B$133:$AM$133</c:f>
              <c:numCache>
                <c:formatCode>0;_샿</c:formatCode>
                <c:ptCount val="38"/>
                <c:pt idx="0">
                  <c:v>338250</c:v>
                </c:pt>
                <c:pt idx="1">
                  <c:v>351672.54374999995</c:v>
                </c:pt>
                <c:pt idx="2">
                  <c:v>357848.87270082685</c:v>
                </c:pt>
                <c:pt idx="3">
                  <c:v>363458.30769092834</c:v>
                </c:pt>
                <c:pt idx="4">
                  <c:v>368478.92088232754</c:v>
                </c:pt>
                <c:pt idx="5">
                  <c:v>372892.26819468453</c:v>
                </c:pt>
                <c:pt idx="6">
                  <c:v>376683.47601693723</c:v>
                </c:pt>
                <c:pt idx="7">
                  <c:v>379841.29349206557</c:v>
                </c:pt>
                <c:pt idx="8">
                  <c:v>382814.92224143865</c:v>
                </c:pt>
                <c:pt idx="9">
                  <c:v>385248.94088556431</c:v>
                </c:pt>
                <c:pt idx="10">
                  <c:v>387140.07317264262</c:v>
                </c:pt>
                <c:pt idx="11">
                  <c:v>388487.5780020497</c:v>
                </c:pt>
                <c:pt idx="12">
                  <c:v>389293.19613112422</c:v>
                </c:pt>
                <c:pt idx="13">
                  <c:v>394809.63790570514</c:v>
                </c:pt>
                <c:pt idx="14">
                  <c:v>399942.47886801889</c:v>
                </c:pt>
                <c:pt idx="15">
                  <c:v>404681.53060640598</c:v>
                </c:pt>
                <c:pt idx="16">
                  <c:v>409018.07042350067</c:v>
                </c:pt>
                <c:pt idx="17">
                  <c:v>412944.85911063367</c:v>
                </c:pt>
                <c:pt idx="18">
                  <c:v>416814.59190402686</c:v>
                </c:pt>
                <c:pt idx="19">
                  <c:v>420330.2376465316</c:v>
                </c:pt>
                <c:pt idx="20">
                  <c:v>423487.74025265215</c:v>
                </c:pt>
                <c:pt idx="21">
                  <c:v>426284.1264343654</c:v>
                </c:pt>
                <c:pt idx="22">
                  <c:v>428717.49546168098</c:v>
                </c:pt>
                <c:pt idx="23">
                  <c:v>430825.10327571747</c:v>
                </c:pt>
                <c:pt idx="24">
                  <c:v>432606.63780986879</c:v>
                </c:pt>
                <c:pt idx="25">
                  <c:v>434062.59948337247</c:v>
                </c:pt>
                <c:pt idx="26">
                  <c:v>435194.28077499906</c:v>
                </c:pt>
                <c:pt idx="27">
                  <c:v>436003.74280307029</c:v>
                </c:pt>
                <c:pt idx="28">
                  <c:v>436743.17034016392</c:v>
                </c:pt>
                <c:pt idx="29">
                  <c:v>437220.10262665589</c:v>
                </c:pt>
                <c:pt idx="30">
                  <c:v>437436.76594387722</c:v>
                </c:pt>
                <c:pt idx="31">
                  <c:v>437395.83843383152</c:v>
                </c:pt>
                <c:pt idx="32">
                  <c:v>437100.43163127988</c:v>
                </c:pt>
                <c:pt idx="33">
                  <c:v>436604.52230159286</c:v>
                </c:pt>
                <c:pt idx="34">
                  <c:v>435910.25732492999</c:v>
                </c:pt>
                <c:pt idx="35">
                  <c:v>435020.01439775829</c:v>
                </c:pt>
                <c:pt idx="36">
                  <c:v>433936.39204785432</c:v>
                </c:pt>
                <c:pt idx="37">
                  <c:v>432662.19933076022</c:v>
                </c:pt>
              </c:numCache>
            </c:numRef>
          </c:yVal>
          <c:smooth val="0"/>
        </c:ser>
        <c:ser>
          <c:idx val="5"/>
          <c:order val="5"/>
          <c:tx>
            <c:strRef>
              <c:f>情景!$A$134</c:f>
              <c:strCache>
                <c:ptCount val="1"/>
                <c:pt idx="0">
                  <c:v>轨道交通-建筑节能</c:v>
                </c:pt>
              </c:strCache>
            </c:strRef>
          </c:tx>
          <c:marker>
            <c:symbol val="none"/>
          </c:marker>
          <c:xVal>
            <c:numRef>
              <c:f>情景!$B$128:$AM$128</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情景!$B$134:$AM$134</c:f>
              <c:numCache>
                <c:formatCode>0;_샿</c:formatCode>
                <c:ptCount val="38"/>
                <c:pt idx="0">
                  <c:v>338250.00000000006</c:v>
                </c:pt>
                <c:pt idx="1">
                  <c:v>351672.54374999995</c:v>
                </c:pt>
                <c:pt idx="2">
                  <c:v>357848.88043958478</c:v>
                </c:pt>
                <c:pt idx="3">
                  <c:v>362246.91654818895</c:v>
                </c:pt>
                <c:pt idx="4">
                  <c:v>366022.66337013582</c:v>
                </c:pt>
                <c:pt idx="5">
                  <c:v>369163.74887693359</c:v>
                </c:pt>
                <c:pt idx="6">
                  <c:v>371661.56980431714</c:v>
                </c:pt>
                <c:pt idx="7">
                  <c:v>373511.28356387361</c:v>
                </c:pt>
                <c:pt idx="8">
                  <c:v>375159.44191333337</c:v>
                </c:pt>
                <c:pt idx="9">
                  <c:v>376260.75751278823</c:v>
                </c:pt>
                <c:pt idx="10">
                  <c:v>376817.43703016592</c:v>
                </c:pt>
                <c:pt idx="11">
                  <c:v>376834.18991662998</c:v>
                </c:pt>
                <c:pt idx="12">
                  <c:v>376318.13464133622</c:v>
                </c:pt>
                <c:pt idx="13">
                  <c:v>380334.81261622725</c:v>
                </c:pt>
                <c:pt idx="14">
                  <c:v>383946.4596761369</c:v>
                </c:pt>
                <c:pt idx="15">
                  <c:v>387147.16448761598</c:v>
                </c:pt>
                <c:pt idx="16">
                  <c:v>389932.54887025419</c:v>
                </c:pt>
                <c:pt idx="17">
                  <c:v>392299.76025632367</c:v>
                </c:pt>
                <c:pt idx="18">
                  <c:v>394586.78245126276</c:v>
                </c:pt>
                <c:pt idx="19">
                  <c:v>396513.98488294822</c:v>
                </c:pt>
                <c:pt idx="20">
                  <c:v>398081.09532309877</c:v>
                </c:pt>
                <c:pt idx="21">
                  <c:v>399288.90984632622</c:v>
                </c:pt>
                <c:pt idx="22">
                  <c:v>400139.26522842492</c:v>
                </c:pt>
                <c:pt idx="23">
                  <c:v>400670.43956396898</c:v>
                </c:pt>
                <c:pt idx="24">
                  <c:v>400885.40095529385</c:v>
                </c:pt>
                <c:pt idx="25">
                  <c:v>400787.87186673959</c:v>
                </c:pt>
                <c:pt idx="26">
                  <c:v>400382.2967921716</c:v>
                </c:pt>
                <c:pt idx="27">
                  <c:v>399673.80758673733</c:v>
                </c:pt>
                <c:pt idx="28">
                  <c:v>398895.95706541988</c:v>
                </c:pt>
                <c:pt idx="29">
                  <c:v>397874.30447969207</c:v>
                </c:pt>
                <c:pt idx="30">
                  <c:v>396613.49303541722</c:v>
                </c:pt>
                <c:pt idx="31">
                  <c:v>395118.54444285162</c:v>
                </c:pt>
                <c:pt idx="32">
                  <c:v>393394.83476507501</c:v>
                </c:pt>
                <c:pt idx="33">
                  <c:v>391493.30826458707</c:v>
                </c:pt>
                <c:pt idx="34">
                  <c:v>389417.88766866724</c:v>
                </c:pt>
                <c:pt idx="35">
                  <c:v>387172.67251143005</c:v>
                </c:pt>
                <c:pt idx="36">
                  <c:v>384761.92643382814</c:v>
                </c:pt>
                <c:pt idx="37">
                  <c:v>382190.06440186122</c:v>
                </c:pt>
              </c:numCache>
            </c:numRef>
          </c:yVal>
          <c:smooth val="0"/>
        </c:ser>
        <c:dLbls>
          <c:showLegendKey val="0"/>
          <c:showVal val="0"/>
          <c:showCatName val="0"/>
          <c:showSerName val="0"/>
          <c:showPercent val="0"/>
          <c:showBubbleSize val="0"/>
        </c:dLbls>
        <c:axId val="162095488"/>
        <c:axId val="162097024"/>
      </c:scatterChart>
      <c:valAx>
        <c:axId val="162095488"/>
        <c:scaling>
          <c:orientation val="minMax"/>
          <c:max val="2055"/>
          <c:min val="2010"/>
        </c:scaling>
        <c:delete val="0"/>
        <c:axPos val="b"/>
        <c:numFmt formatCode="General" sourceLinked="1"/>
        <c:majorTickMark val="out"/>
        <c:minorTickMark val="none"/>
        <c:tickLblPos val="nextTo"/>
        <c:crossAx val="162097024"/>
        <c:crosses val="autoZero"/>
        <c:crossBetween val="midCat"/>
      </c:valAx>
      <c:valAx>
        <c:axId val="162097024"/>
        <c:scaling>
          <c:orientation val="minMax"/>
          <c:min val="200000"/>
        </c:scaling>
        <c:delete val="0"/>
        <c:axPos val="l"/>
        <c:majorGridlines/>
        <c:numFmt formatCode="General" sourceLinked="1"/>
        <c:majorTickMark val="out"/>
        <c:minorTickMark val="none"/>
        <c:tickLblPos val="nextTo"/>
        <c:crossAx val="162095488"/>
        <c:crosses val="autoZero"/>
        <c:crossBetween val="midCat"/>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情景!$A$164</c:f>
              <c:strCache>
                <c:ptCount val="1"/>
                <c:pt idx="0">
                  <c:v>常规情景</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情景!$B$164:$AM$164</c:f>
              <c:numCache>
                <c:formatCode>General</c:formatCode>
                <c:ptCount val="38"/>
                <c:pt idx="0">
                  <c:v>839672.80944381095</c:v>
                </c:pt>
                <c:pt idx="1">
                  <c:v>871662.22087265889</c:v>
                </c:pt>
                <c:pt idx="2">
                  <c:v>903274.17459166225</c:v>
                </c:pt>
                <c:pt idx="3">
                  <c:v>934337.90457656537</c:v>
                </c:pt>
                <c:pt idx="4">
                  <c:v>964744.66826715751</c:v>
                </c:pt>
                <c:pt idx="5">
                  <c:v>994388.17601811129</c:v>
                </c:pt>
                <c:pt idx="6">
                  <c:v>1023165.3411658924</c:v>
                </c:pt>
                <c:pt idx="7">
                  <c:v>1050976.9967185638</c:v>
                </c:pt>
                <c:pt idx="8">
                  <c:v>1078010.2878893309</c:v>
                </c:pt>
                <c:pt idx="9">
                  <c:v>1104190.6017080438</c:v>
                </c:pt>
                <c:pt idx="10">
                  <c:v>1129446.8825232768</c:v>
                </c:pt>
                <c:pt idx="11">
                  <c:v>1153712.0118592014</c:v>
                </c:pt>
                <c:pt idx="12">
                  <c:v>1176923.1540348581</c:v>
                </c:pt>
                <c:pt idx="13">
                  <c:v>1199260.363891148</c:v>
                </c:pt>
                <c:pt idx="14">
                  <c:v>1220677.7259636787</c:v>
                </c:pt>
                <c:pt idx="15">
                  <c:v>1241132.7462427134</c:v>
                </c:pt>
                <c:pt idx="16">
                  <c:v>1260586.5053156428</c:v>
                </c:pt>
                <c:pt idx="17">
                  <c:v>1279003.7869489975</c:v>
                </c:pt>
                <c:pt idx="18">
                  <c:v>1297464.5658327236</c:v>
                </c:pt>
                <c:pt idx="19">
                  <c:v>1315049.9446037826</c:v>
                </c:pt>
                <c:pt idx="20">
                  <c:v>1331736.4706611666</c:v>
                </c:pt>
                <c:pt idx="21">
                  <c:v>1347503.4867281679</c:v>
                </c:pt>
                <c:pt idx="22">
                  <c:v>1362333.1590500178</c:v>
                </c:pt>
                <c:pt idx="23">
                  <c:v>1376332.2055505726</c:v>
                </c:pt>
                <c:pt idx="24">
                  <c:v>1389488.8163445841</c:v>
                </c:pt>
                <c:pt idx="25">
                  <c:v>1401793.3980571069</c:v>
                </c:pt>
                <c:pt idx="26">
                  <c:v>1413238.5598972815</c:v>
                </c:pt>
                <c:pt idx="27">
                  <c:v>1423819.0906218756</c:v>
                </c:pt>
                <c:pt idx="28">
                  <c:v>1433709.9658830999</c:v>
                </c:pt>
                <c:pt idx="29">
                  <c:v>1442908.6579930251</c:v>
                </c:pt>
                <c:pt idx="30">
                  <c:v>1451413.9909216482</c:v>
                </c:pt>
                <c:pt idx="31">
                  <c:v>1459226.1139934976</c:v>
                </c:pt>
                <c:pt idx="32">
                  <c:v>1466346.4718484748</c:v>
                </c:pt>
                <c:pt idx="33">
                  <c:v>1472947.9756013926</c:v>
                </c:pt>
                <c:pt idx="34">
                  <c:v>1479031.4693584798</c:v>
                </c:pt>
                <c:pt idx="35">
                  <c:v>1484598.4838419231</c:v>
                </c:pt>
                <c:pt idx="36">
                  <c:v>1489651.2195513456</c:v>
                </c:pt>
                <c:pt idx="37">
                  <c:v>1494192.5287232066</c:v>
                </c:pt>
              </c:numCache>
            </c:numRef>
          </c:yVal>
          <c:smooth val="0"/>
        </c:ser>
        <c:ser>
          <c:idx val="1"/>
          <c:order val="1"/>
          <c:tx>
            <c:strRef>
              <c:f>情景!$A$165</c:f>
              <c:strCache>
                <c:ptCount val="1"/>
                <c:pt idx="0">
                  <c:v>投资消费再平衡</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情景!$B$165:$AM$165</c:f>
              <c:numCache>
                <c:formatCode>General</c:formatCode>
                <c:ptCount val="38"/>
                <c:pt idx="0">
                  <c:v>839672.80944381095</c:v>
                </c:pt>
                <c:pt idx="1">
                  <c:v>871662.22087265889</c:v>
                </c:pt>
                <c:pt idx="2">
                  <c:v>895308.92226528749</c:v>
                </c:pt>
                <c:pt idx="3">
                  <c:v>917859.54755629203</c:v>
                </c:pt>
                <c:pt idx="4">
                  <c:v>939222.73396601703</c:v>
                </c:pt>
                <c:pt idx="5">
                  <c:v>959313.32076305989</c:v>
                </c:pt>
                <c:pt idx="6">
                  <c:v>978052.95810854575</c:v>
                </c:pt>
                <c:pt idx="7">
                  <c:v>995370.6446037821</c:v>
                </c:pt>
                <c:pt idx="8">
                  <c:v>1011467.5156446715</c:v>
                </c:pt>
                <c:pt idx="9">
                  <c:v>1026294.8131961884</c:v>
                </c:pt>
                <c:pt idx="10">
                  <c:v>1039809.6860280619</c:v>
                </c:pt>
                <c:pt idx="11">
                  <c:v>1051975.3792294338</c:v>
                </c:pt>
                <c:pt idx="12">
                  <c:v>1062761.3727088587</c:v>
                </c:pt>
                <c:pt idx="13">
                  <c:v>1082931.8687416338</c:v>
                </c:pt>
                <c:pt idx="14">
                  <c:v>1102271.7424096651</c:v>
                </c:pt>
                <c:pt idx="15">
                  <c:v>1120742.6216306209</c:v>
                </c:pt>
                <c:pt idx="16">
                  <c:v>1138309.3621827245</c:v>
                </c:pt>
                <c:pt idx="17">
                  <c:v>1154940.1638141884</c:v>
                </c:pt>
                <c:pt idx="18">
                  <c:v>1171610.2434540363</c:v>
                </c:pt>
                <c:pt idx="19">
                  <c:v>1187489.8369672429</c:v>
                </c:pt>
                <c:pt idx="20">
                  <c:v>1202557.7666597397</c:v>
                </c:pt>
                <c:pt idx="21">
                  <c:v>1216795.3790148559</c:v>
                </c:pt>
                <c:pt idx="22">
                  <c:v>1230186.570155534</c:v>
                </c:pt>
                <c:pt idx="23">
                  <c:v>1242827.7063457291</c:v>
                </c:pt>
                <c:pt idx="24">
                  <c:v>1254708.1232613949</c:v>
                </c:pt>
                <c:pt idx="25">
                  <c:v>1265819.1580868883</c:v>
                </c:pt>
                <c:pt idx="26">
                  <c:v>1276154.1369395251</c:v>
                </c:pt>
                <c:pt idx="27">
                  <c:v>1285708.3540677356</c:v>
                </c:pt>
                <c:pt idx="28">
                  <c:v>1294639.8124504481</c:v>
                </c:pt>
                <c:pt idx="29">
                  <c:v>1302946.2295859663</c:v>
                </c:pt>
                <c:pt idx="30">
                  <c:v>1310626.5435194676</c:v>
                </c:pt>
                <c:pt idx="31">
                  <c:v>1317680.8890909001</c:v>
                </c:pt>
                <c:pt idx="32">
                  <c:v>1324110.5708098917</c:v>
                </c:pt>
                <c:pt idx="33">
                  <c:v>1330071.7273784631</c:v>
                </c:pt>
                <c:pt idx="34">
                  <c:v>1335565.121024413</c:v>
                </c:pt>
                <c:pt idx="35">
                  <c:v>1340592.1339895611</c:v>
                </c:pt>
                <c:pt idx="36">
                  <c:v>1345154.7533246216</c:v>
                </c:pt>
                <c:pt idx="37">
                  <c:v>1349255.5545985517</c:v>
                </c:pt>
              </c:numCache>
            </c:numRef>
          </c:yVal>
          <c:smooth val="0"/>
        </c:ser>
        <c:ser>
          <c:idx val="2"/>
          <c:order val="2"/>
          <c:tx>
            <c:strRef>
              <c:f>情景!$A$166</c:f>
              <c:strCache>
                <c:ptCount val="1"/>
                <c:pt idx="0">
                  <c:v>产业结构再平衡</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情景!$B$166:$AM$166</c:f>
              <c:numCache>
                <c:formatCode>General</c:formatCode>
                <c:ptCount val="38"/>
                <c:pt idx="0">
                  <c:v>839672.80944381095</c:v>
                </c:pt>
                <c:pt idx="1">
                  <c:v>871662.22087265889</c:v>
                </c:pt>
                <c:pt idx="2">
                  <c:v>892920.47914244921</c:v>
                </c:pt>
                <c:pt idx="3">
                  <c:v>912962.34331859276</c:v>
                </c:pt>
                <c:pt idx="4">
                  <c:v>931705.95392298244</c:v>
                </c:pt>
                <c:pt idx="5">
                  <c:v>949076.56226938928</c:v>
                </c:pt>
                <c:pt idx="6">
                  <c:v>965007.04845958343</c:v>
                </c:pt>
                <c:pt idx="7">
                  <c:v>979438.35947863711</c:v>
                </c:pt>
                <c:pt idx="8">
                  <c:v>993505.4109754134</c:v>
                </c:pt>
                <c:pt idx="9">
                  <c:v>1006271.2531925325</c:v>
                </c:pt>
                <c:pt idx="10">
                  <c:v>1017700.6191921833</c:v>
                </c:pt>
                <c:pt idx="11">
                  <c:v>1027764.4983653683</c:v>
                </c:pt>
                <c:pt idx="12">
                  <c:v>1036440.218095642</c:v>
                </c:pt>
                <c:pt idx="13">
                  <c:v>1054213.7785797531</c:v>
                </c:pt>
                <c:pt idx="14">
                  <c:v>1071109.5187087136</c:v>
                </c:pt>
                <c:pt idx="15">
                  <c:v>1087094.5843824039</c:v>
                </c:pt>
                <c:pt idx="16">
                  <c:v>1102139.5157187737</c:v>
                </c:pt>
                <c:pt idx="17">
                  <c:v>1116218.3309933001</c:v>
                </c:pt>
                <c:pt idx="18">
                  <c:v>1131326.8963310951</c:v>
                </c:pt>
                <c:pt idx="19">
                  <c:v>1145644.3001116351</c:v>
                </c:pt>
                <c:pt idx="20">
                  <c:v>1159152.158430645</c:v>
                </c:pt>
                <c:pt idx="21">
                  <c:v>1171834.5907842268</c:v>
                </c:pt>
                <c:pt idx="22">
                  <c:v>1183678.2337683002</c:v>
                </c:pt>
                <c:pt idx="23">
                  <c:v>1194777.9009592941</c:v>
                </c:pt>
                <c:pt idx="24">
                  <c:v>1205125.2750554995</c:v>
                </c:pt>
                <c:pt idx="25">
                  <c:v>1214713.9959606132</c:v>
                </c:pt>
                <c:pt idx="26">
                  <c:v>1223539.640162745</c:v>
                </c:pt>
                <c:pt idx="27">
                  <c:v>1231599.6922978151</c:v>
                </c:pt>
                <c:pt idx="28">
                  <c:v>1239601.3239530411</c:v>
                </c:pt>
                <c:pt idx="29">
                  <c:v>1246997.1107607568</c:v>
                </c:pt>
                <c:pt idx="30">
                  <c:v>1253786.8391470171</c:v>
                </c:pt>
                <c:pt idx="31">
                  <c:v>1259971.4417350998</c:v>
                </c:pt>
                <c:pt idx="32">
                  <c:v>1265552.9688596146</c:v>
                </c:pt>
                <c:pt idx="33">
                  <c:v>1270681.3891613751</c:v>
                </c:pt>
                <c:pt idx="34">
                  <c:v>1275358.0319229246</c:v>
                </c:pt>
                <c:pt idx="35">
                  <c:v>1279584.8169208951</c:v>
                </c:pt>
                <c:pt idx="36">
                  <c:v>1283364.238592769</c:v>
                </c:pt>
                <c:pt idx="37">
                  <c:v>1286699.3492076751</c:v>
                </c:pt>
              </c:numCache>
            </c:numRef>
          </c:yVal>
          <c:smooth val="0"/>
        </c:ser>
        <c:ser>
          <c:idx val="3"/>
          <c:order val="3"/>
          <c:tx>
            <c:strRef>
              <c:f>情景!$A$167</c:f>
              <c:strCache>
                <c:ptCount val="1"/>
                <c:pt idx="0">
                  <c:v>资源税改革</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情景!$B$167:$AM$167</c:f>
              <c:numCache>
                <c:formatCode>General</c:formatCode>
                <c:ptCount val="38"/>
                <c:pt idx="0">
                  <c:v>839672.80944381095</c:v>
                </c:pt>
                <c:pt idx="1">
                  <c:v>871662.22087265889</c:v>
                </c:pt>
                <c:pt idx="2">
                  <c:v>886972.70146916888</c:v>
                </c:pt>
                <c:pt idx="3">
                  <c:v>900872.79209080536</c:v>
                </c:pt>
                <c:pt idx="4">
                  <c:v>913309.23406308529</c:v>
                </c:pt>
                <c:pt idx="5">
                  <c:v>924237.39996934182</c:v>
                </c:pt>
                <c:pt idx="6">
                  <c:v>933621.50552390411</c:v>
                </c:pt>
                <c:pt idx="7">
                  <c:v>941434.73429428728</c:v>
                </c:pt>
                <c:pt idx="8">
                  <c:v>948791.46553359204</c:v>
                </c:pt>
                <c:pt idx="9">
                  <c:v>954811.79598814889</c:v>
                </c:pt>
                <c:pt idx="10">
                  <c:v>959488.59969929396</c:v>
                </c:pt>
                <c:pt idx="11">
                  <c:v>962821.00335936632</c:v>
                </c:pt>
                <c:pt idx="12">
                  <c:v>964814.24820188433</c:v>
                </c:pt>
                <c:pt idx="13">
                  <c:v>981657.96694183745</c:v>
                </c:pt>
                <c:pt idx="14">
                  <c:v>997693.7409775831</c:v>
                </c:pt>
                <c:pt idx="15">
                  <c:v>1012890.4876851046</c:v>
                </c:pt>
                <c:pt idx="16">
                  <c:v>1027220.244822299</c:v>
                </c:pt>
                <c:pt idx="17">
                  <c:v>1040658.2527096733</c:v>
                </c:pt>
                <c:pt idx="18">
                  <c:v>1054891.6824023451</c:v>
                </c:pt>
                <c:pt idx="19">
                  <c:v>1068393.9137623776</c:v>
                </c:pt>
                <c:pt idx="20">
                  <c:v>1081147.5591191251</c:v>
                </c:pt>
                <c:pt idx="21">
                  <c:v>1093137.548209413</c:v>
                </c:pt>
                <c:pt idx="22">
                  <c:v>1104351.1423520511</c:v>
                </c:pt>
                <c:pt idx="23">
                  <c:v>1114876.5297373577</c:v>
                </c:pt>
                <c:pt idx="24">
                  <c:v>1124705.6961275451</c:v>
                </c:pt>
                <c:pt idx="25">
                  <c:v>1133832.4422760941</c:v>
                </c:pt>
                <c:pt idx="26">
                  <c:v>1142252.3659153371</c:v>
                </c:pt>
                <c:pt idx="27">
                  <c:v>1149962.8364777011</c:v>
                </c:pt>
                <c:pt idx="28">
                  <c:v>1157623.9683489499</c:v>
                </c:pt>
                <c:pt idx="29">
                  <c:v>1164724.4860871225</c:v>
                </c:pt>
                <c:pt idx="30">
                  <c:v>1171263.9648874986</c:v>
                </c:pt>
                <c:pt idx="31">
                  <c:v>1177243.0452217122</c:v>
                </c:pt>
                <c:pt idx="32">
                  <c:v>1182663.407049194</c:v>
                </c:pt>
                <c:pt idx="33">
                  <c:v>1187664.9804459079</c:v>
                </c:pt>
                <c:pt idx="34">
                  <c:v>1192248.8365470844</c:v>
                </c:pt>
                <c:pt idx="35">
                  <c:v>1196416.5956755136</c:v>
                </c:pt>
                <c:pt idx="36">
                  <c:v>1200170.4129735001</c:v>
                </c:pt>
                <c:pt idx="37">
                  <c:v>1203512.9631035563</c:v>
                </c:pt>
              </c:numCache>
            </c:numRef>
          </c:yVal>
          <c:smooth val="0"/>
        </c:ser>
        <c:ser>
          <c:idx val="4"/>
          <c:order val="4"/>
          <c:tx>
            <c:strRef>
              <c:f>情景!$A$168</c:f>
              <c:strCache>
                <c:ptCount val="1"/>
                <c:pt idx="0">
                  <c:v>能源结构调整</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情景!$B$168:$AM$168</c:f>
              <c:numCache>
                <c:formatCode>General</c:formatCode>
                <c:ptCount val="38"/>
                <c:pt idx="0">
                  <c:v>839672.80944381095</c:v>
                </c:pt>
                <c:pt idx="1">
                  <c:v>871662.22087265889</c:v>
                </c:pt>
                <c:pt idx="2">
                  <c:v>884986.75211050897</c:v>
                </c:pt>
                <c:pt idx="3">
                  <c:v>896814.08270358737</c:v>
                </c:pt>
                <c:pt idx="4">
                  <c:v>907099.54896980105</c:v>
                </c:pt>
                <c:pt idx="5">
                  <c:v>915807.73350653041</c:v>
                </c:pt>
                <c:pt idx="6">
                  <c:v>922912.59407437837</c:v>
                </c:pt>
                <c:pt idx="7">
                  <c:v>928397.50018707709</c:v>
                </c:pt>
                <c:pt idx="8">
                  <c:v>933368.96546447743</c:v>
                </c:pt>
                <c:pt idx="9">
                  <c:v>936965.88936409133</c:v>
                </c:pt>
                <c:pt idx="10">
                  <c:v>939190.22208119649</c:v>
                </c:pt>
                <c:pt idx="11">
                  <c:v>940050.31077921006</c:v>
                </c:pt>
                <c:pt idx="12">
                  <c:v>939560.69404264889</c:v>
                </c:pt>
                <c:pt idx="13">
                  <c:v>951177.3581296074</c:v>
                </c:pt>
                <c:pt idx="14">
                  <c:v>961813.92288850143</c:v>
                </c:pt>
                <c:pt idx="15">
                  <c:v>971450.24848099961</c:v>
                </c:pt>
                <c:pt idx="16">
                  <c:v>980069.94500549242</c:v>
                </c:pt>
                <c:pt idx="17">
                  <c:v>987660.38683998084</c:v>
                </c:pt>
                <c:pt idx="18">
                  <c:v>995817.24000485486</c:v>
                </c:pt>
                <c:pt idx="19">
                  <c:v>1003099.8515078065</c:v>
                </c:pt>
                <c:pt idx="20">
                  <c:v>1009501.0878885093</c:v>
                </c:pt>
                <c:pt idx="21">
                  <c:v>1015016.4770972563</c:v>
                </c:pt>
                <c:pt idx="22">
                  <c:v>1019644.1708917093</c:v>
                </c:pt>
                <c:pt idx="23">
                  <c:v>1023475.404680777</c:v>
                </c:pt>
                <c:pt idx="24">
                  <c:v>1026511.9010853411</c:v>
                </c:pt>
                <c:pt idx="25">
                  <c:v>1028757.3501066734</c:v>
                </c:pt>
                <c:pt idx="26">
                  <c:v>1030217.3500904394</c:v>
                </c:pt>
                <c:pt idx="27">
                  <c:v>1030899.3417086977</c:v>
                </c:pt>
                <c:pt idx="28">
                  <c:v>1031401.4678079026</c:v>
                </c:pt>
                <c:pt idx="29">
                  <c:v>1031270.2258103464</c:v>
                </c:pt>
                <c:pt idx="30">
                  <c:v>1030512.9949972866</c:v>
                </c:pt>
                <c:pt idx="31">
                  <c:v>1029138.225234407</c:v>
                </c:pt>
                <c:pt idx="32">
                  <c:v>1027155.387024012</c:v>
                </c:pt>
                <c:pt idx="33">
                  <c:v>1024693.3265778294</c:v>
                </c:pt>
                <c:pt idx="34">
                  <c:v>1021758.7904112989</c:v>
                </c:pt>
                <c:pt idx="35">
                  <c:v>1018359.0664623944</c:v>
                </c:pt>
                <c:pt idx="36">
                  <c:v>1014501.9572470154</c:v>
                </c:pt>
                <c:pt idx="37">
                  <c:v>1010195.7523696615</c:v>
                </c:pt>
              </c:numCache>
            </c:numRef>
          </c:yVal>
          <c:smooth val="0"/>
        </c:ser>
        <c:ser>
          <c:idx val="5"/>
          <c:order val="5"/>
          <c:tx>
            <c:strRef>
              <c:f>情景!$A$169</c:f>
              <c:strCache>
                <c:ptCount val="1"/>
                <c:pt idx="0">
                  <c:v>轨道交通-建筑节能</c:v>
                </c:pt>
              </c:strCache>
            </c:strRef>
          </c:tx>
          <c:marker>
            <c:symbol val="none"/>
          </c:marker>
          <c:xVal>
            <c:numRef>
              <c:f>情景!$B$163:$AM$163</c:f>
              <c:numCache>
                <c:formatCode>General</c:formatCode>
                <c:ptCount val="3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numCache>
            </c:numRef>
          </c:xVal>
          <c:yVal>
            <c:numRef>
              <c:f>情景!$B$169:$AM$169</c:f>
              <c:numCache>
                <c:formatCode>General</c:formatCode>
                <c:ptCount val="38"/>
                <c:pt idx="0">
                  <c:v>839672.80944381095</c:v>
                </c:pt>
                <c:pt idx="1">
                  <c:v>871662.22087265889</c:v>
                </c:pt>
                <c:pt idx="2">
                  <c:v>884986.75211050897</c:v>
                </c:pt>
                <c:pt idx="3">
                  <c:v>893825.00136593741</c:v>
                </c:pt>
                <c:pt idx="4">
                  <c:v>901052.8233763685</c:v>
                </c:pt>
                <c:pt idx="5">
                  <c:v>906650.57197919837</c:v>
                </c:pt>
                <c:pt idx="6">
                  <c:v>910608.3233701787</c:v>
                </c:pt>
                <c:pt idx="7">
                  <c:v>912925.7558464593</c:v>
                </c:pt>
                <c:pt idx="8">
                  <c:v>914703.45289311744</c:v>
                </c:pt>
                <c:pt idx="9">
                  <c:v>915105.53819933778</c:v>
                </c:pt>
                <c:pt idx="10">
                  <c:v>914147.65399962349</c:v>
                </c:pt>
                <c:pt idx="11">
                  <c:v>911851.62160676741</c:v>
                </c:pt>
                <c:pt idx="12">
                  <c:v>908245.1361102123</c:v>
                </c:pt>
                <c:pt idx="13">
                  <c:v>916304.34264850151</c:v>
                </c:pt>
                <c:pt idx="14">
                  <c:v>923345.21322865237</c:v>
                </c:pt>
                <c:pt idx="15">
                  <c:v>929358.28066456632</c:v>
                </c:pt>
                <c:pt idx="16">
                  <c:v>934337.92123165005</c:v>
                </c:pt>
                <c:pt idx="17">
                  <c:v>938282.30579991615</c:v>
                </c:pt>
                <c:pt idx="18">
                  <c:v>942712.29822987597</c:v>
                </c:pt>
                <c:pt idx="19">
                  <c:v>946263.21082151448</c:v>
                </c:pt>
                <c:pt idx="20">
                  <c:v>948937.07962172641</c:v>
                </c:pt>
                <c:pt idx="21">
                  <c:v>950738.52865211945</c:v>
                </c:pt>
                <c:pt idx="22">
                  <c:v>951674.69046006829</c:v>
                </c:pt>
                <c:pt idx="23">
                  <c:v>951839.29068095528</c:v>
                </c:pt>
                <c:pt idx="24">
                  <c:v>951241.88942634943</c:v>
                </c:pt>
                <c:pt idx="25">
                  <c:v>949893.84040485043</c:v>
                </c:pt>
                <c:pt idx="26">
                  <c:v>947808.20382200403</c:v>
                </c:pt>
                <c:pt idx="27">
                  <c:v>944999.65406082047</c:v>
                </c:pt>
                <c:pt idx="28">
                  <c:v>942022.27941059042</c:v>
                </c:pt>
                <c:pt idx="29">
                  <c:v>938465.18691944738</c:v>
                </c:pt>
                <c:pt idx="30">
                  <c:v>934341.4002521598</c:v>
                </c:pt>
                <c:pt idx="31">
                  <c:v>929664.81179793307</c:v>
                </c:pt>
                <c:pt idx="32">
                  <c:v>924450.11987548089</c:v>
                </c:pt>
                <c:pt idx="33">
                  <c:v>918818.93799582543</c:v>
                </c:pt>
                <c:pt idx="34">
                  <c:v>912782.08486119169</c:v>
                </c:pt>
                <c:pt idx="35">
                  <c:v>906350.77110125637</c:v>
                </c:pt>
                <c:pt idx="36">
                  <c:v>899536.56644786941</c:v>
                </c:pt>
                <c:pt idx="37">
                  <c:v>892351.36687699519</c:v>
                </c:pt>
              </c:numCache>
            </c:numRef>
          </c:yVal>
          <c:smooth val="0"/>
        </c:ser>
        <c:dLbls>
          <c:showLegendKey val="0"/>
          <c:showVal val="0"/>
          <c:showCatName val="0"/>
          <c:showSerName val="0"/>
          <c:showPercent val="0"/>
          <c:showBubbleSize val="0"/>
        </c:dLbls>
        <c:axId val="165751424"/>
        <c:axId val="165757312"/>
      </c:scatterChart>
      <c:valAx>
        <c:axId val="165751424"/>
        <c:scaling>
          <c:orientation val="minMax"/>
          <c:max val="2055"/>
        </c:scaling>
        <c:delete val="0"/>
        <c:axPos val="b"/>
        <c:numFmt formatCode="General" sourceLinked="1"/>
        <c:majorTickMark val="out"/>
        <c:minorTickMark val="none"/>
        <c:tickLblPos val="nextTo"/>
        <c:crossAx val="165757312"/>
        <c:crosses val="autoZero"/>
        <c:crossBetween val="midCat"/>
      </c:valAx>
      <c:valAx>
        <c:axId val="165757312"/>
        <c:scaling>
          <c:orientation val="minMax"/>
          <c:min val="400000"/>
        </c:scaling>
        <c:delete val="0"/>
        <c:axPos val="l"/>
        <c:majorGridlines/>
        <c:numFmt formatCode="General" sourceLinked="1"/>
        <c:majorTickMark val="out"/>
        <c:minorTickMark val="none"/>
        <c:tickLblPos val="nextTo"/>
        <c:crossAx val="165751424"/>
        <c:crosses val="autoZero"/>
        <c:crossBetween val="midCat"/>
      </c:valAx>
    </c:plotArea>
    <c:legend>
      <c:legendPos val="b"/>
      <c:layout>
        <c:manualLayout>
          <c:xMode val="edge"/>
          <c:yMode val="edge"/>
          <c:x val="2.8630797475925868E-2"/>
          <c:y val="0.8861555065310206"/>
          <c:w val="0.91957880100864231"/>
          <c:h val="9.704741801175519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645024" y="8460432"/>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CE098AE-4DF0-49CC-AD58-7E5EF5DFC27F}" type="slidenum">
              <a:rPr lang="zh-CN" altLang="en-US"/>
              <a:pPr>
                <a:defRPr/>
              </a:pPr>
              <a:t>‹#›</a:t>
            </a:fld>
            <a:endParaRPr lang="zh-CN" altLang="en-US"/>
          </a:p>
        </p:txBody>
      </p:sp>
    </p:spTree>
    <p:extLst>
      <p:ext uri="{BB962C8B-B14F-4D97-AF65-F5344CB8AC3E}">
        <p14:creationId xmlns:p14="http://schemas.microsoft.com/office/powerpoint/2010/main" val="288751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7A01480-DF19-4C95-B646-BBB97662D316}" type="datetimeFigureOut">
              <a:rPr lang="zh-CN" altLang="en-US"/>
              <a:pPr>
                <a:defRPr/>
              </a:pPr>
              <a:t>2014/11/18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0E7D1BF-FC61-4428-B6A7-63877E3B87EB}" type="slidenum">
              <a:rPr lang="zh-CN" altLang="en-US"/>
              <a:pPr>
                <a:defRPr/>
              </a:pPr>
              <a:t>‹#›</a:t>
            </a:fld>
            <a:endParaRPr lang="zh-CN" altLang="en-US"/>
          </a:p>
        </p:txBody>
      </p:sp>
    </p:spTree>
    <p:extLst>
      <p:ext uri="{BB962C8B-B14F-4D97-AF65-F5344CB8AC3E}">
        <p14:creationId xmlns:p14="http://schemas.microsoft.com/office/powerpoint/2010/main" val="3227884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903288"/>
            <a:ext cx="7812088" cy="77787"/>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1448"/>
              <a:ext cx="2519451" cy="726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385BD7EE-5790-426B-8C4E-7B160F38870B}" type="datetimeFigureOut">
              <a:rPr lang="zh-CN" altLang="en-US"/>
              <a:pPr>
                <a:defRPr/>
              </a:pPr>
              <a:t>2014/11/18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6D0FC7A-15A4-4E2A-B1CF-BC0D739D755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70ADBF7F-F2F6-4DCC-A140-4356E6E492B9}" type="datetimeFigureOut">
              <a:rPr lang="zh-CN" altLang="en-US"/>
              <a:pPr>
                <a:defRPr/>
              </a:pPr>
              <a:t>2014/11/18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9BFE3B-8A0F-4C41-8AF3-E33D4F87F1F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itchFamily="18" charset="0"/>
          <a:ea typeface="华文行楷" pitchFamily="2" charset="-122"/>
        </a:defRPr>
      </a:lvl2pPr>
      <a:lvl3pPr algn="ctr" rtl="0" eaLnBrk="0" fontAlgn="base" hangingPunct="0">
        <a:spcBef>
          <a:spcPct val="0"/>
        </a:spcBef>
        <a:spcAft>
          <a:spcPct val="0"/>
        </a:spcAft>
        <a:defRPr sz="4400">
          <a:solidFill>
            <a:schemeClr val="tx1"/>
          </a:solidFill>
          <a:latin typeface="Cambria" pitchFamily="18" charset="0"/>
          <a:ea typeface="华文行楷" pitchFamily="2" charset="-122"/>
        </a:defRPr>
      </a:lvl3pPr>
      <a:lvl4pPr algn="ctr" rtl="0" eaLnBrk="0" fontAlgn="base" hangingPunct="0">
        <a:spcBef>
          <a:spcPct val="0"/>
        </a:spcBef>
        <a:spcAft>
          <a:spcPct val="0"/>
        </a:spcAft>
        <a:defRPr sz="4400">
          <a:solidFill>
            <a:schemeClr val="tx1"/>
          </a:solidFill>
          <a:latin typeface="Cambria" pitchFamily="18" charset="0"/>
          <a:ea typeface="华文行楷" pitchFamily="2" charset="-122"/>
        </a:defRPr>
      </a:lvl4pPr>
      <a:lvl5pPr algn="ctr" rtl="0" eaLnBrk="0" fontAlgn="base" hangingPunct="0">
        <a:spcBef>
          <a:spcPct val="0"/>
        </a:spcBef>
        <a:spcAft>
          <a:spcPct val="0"/>
        </a:spcAft>
        <a:defRPr sz="4400">
          <a:solidFill>
            <a:schemeClr val="tx1"/>
          </a:solidFill>
          <a:latin typeface="Cambria" pitchFamily="18" charset="0"/>
          <a:ea typeface="华文行楷" pitchFamily="2" charset="-122"/>
        </a:defRPr>
      </a:lvl5pPr>
      <a:lvl6pPr marL="457200" algn="ctr" rtl="0" fontAlgn="base">
        <a:spcBef>
          <a:spcPct val="0"/>
        </a:spcBef>
        <a:spcAft>
          <a:spcPct val="0"/>
        </a:spcAft>
        <a:defRPr sz="4400">
          <a:solidFill>
            <a:schemeClr val="tx1"/>
          </a:solidFill>
          <a:latin typeface="Cambria" pitchFamily="18" charset="0"/>
          <a:ea typeface="华文行楷" pitchFamily="2" charset="-122"/>
        </a:defRPr>
      </a:lvl6pPr>
      <a:lvl7pPr marL="914400" algn="ctr" rtl="0" fontAlgn="base">
        <a:spcBef>
          <a:spcPct val="0"/>
        </a:spcBef>
        <a:spcAft>
          <a:spcPct val="0"/>
        </a:spcAft>
        <a:defRPr sz="4400">
          <a:solidFill>
            <a:schemeClr val="tx1"/>
          </a:solidFill>
          <a:latin typeface="Cambria" pitchFamily="18" charset="0"/>
          <a:ea typeface="华文行楷" pitchFamily="2" charset="-122"/>
        </a:defRPr>
      </a:lvl7pPr>
      <a:lvl8pPr marL="1371600" algn="ctr" rtl="0" fontAlgn="base">
        <a:spcBef>
          <a:spcPct val="0"/>
        </a:spcBef>
        <a:spcAft>
          <a:spcPct val="0"/>
        </a:spcAft>
        <a:defRPr sz="4400">
          <a:solidFill>
            <a:schemeClr val="tx1"/>
          </a:solidFill>
          <a:latin typeface="Cambria" pitchFamily="18" charset="0"/>
          <a:ea typeface="华文行楷" pitchFamily="2" charset="-122"/>
        </a:defRPr>
      </a:lvl8pPr>
      <a:lvl9pPr marL="1828800" algn="ctr" rtl="0" fontAlgn="base">
        <a:spcBef>
          <a:spcPct val="0"/>
        </a:spcBef>
        <a:spcAft>
          <a:spcPct val="0"/>
        </a:spcAft>
        <a:defRPr sz="4400">
          <a:solidFill>
            <a:schemeClr val="tx1"/>
          </a:solidFill>
          <a:latin typeface="Cambria" pitchFamily="18" charset="0"/>
          <a:ea typeface="华文行楷"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txBox="1">
            <a:spLocks noChangeArrowheads="1"/>
          </p:cNvSpPr>
          <p:nvPr/>
        </p:nvSpPr>
        <p:spPr bwMode="gray">
          <a:xfrm>
            <a:off x="539552" y="908720"/>
            <a:ext cx="8136061" cy="4968552"/>
          </a:xfrm>
          <a:prstGeom prst="rect">
            <a:avLst/>
          </a:prstGeom>
          <a:noFill/>
          <a:ln w="9525">
            <a:noFill/>
            <a:miter lim="800000"/>
            <a:headEnd/>
            <a:tailEnd/>
          </a:ln>
        </p:spPr>
        <p:txBody>
          <a:bodyPr anchor="ctr"/>
          <a:lstStyle/>
          <a:p>
            <a:pPr algn="ctr">
              <a:defRPr/>
            </a:pPr>
            <a:endParaRPr lang="en-US" altLang="zh-CN" sz="2400" b="1" dirty="0">
              <a:solidFill>
                <a:schemeClr val="tx2">
                  <a:lumMod val="75000"/>
                </a:schemeClr>
              </a:solidFill>
              <a:ea typeface="Arial Unicode MS" pitchFamily="34" charset="-122"/>
              <a:cs typeface="Arial" pitchFamily="34" charset="0"/>
            </a:endParaRPr>
          </a:p>
          <a:p>
            <a:pPr algn="ctr">
              <a:defRPr/>
            </a:pPr>
            <a:endParaRPr lang="en-US" altLang="zh-CN" sz="2400" b="1" dirty="0">
              <a:solidFill>
                <a:schemeClr val="tx2">
                  <a:lumMod val="75000"/>
                </a:schemeClr>
              </a:solidFill>
              <a:ea typeface="Arial Unicode MS" pitchFamily="34" charset="-122"/>
              <a:cs typeface="Arial" pitchFamily="34" charset="0"/>
            </a:endParaRPr>
          </a:p>
          <a:p>
            <a:pPr algn="ctr">
              <a:defRPr/>
            </a:pPr>
            <a:endParaRPr lang="en-US" altLang="zh-CN" sz="2400" b="1" dirty="0">
              <a:solidFill>
                <a:schemeClr val="tx2">
                  <a:lumMod val="75000"/>
                </a:schemeClr>
              </a:solidFill>
              <a:ea typeface="Arial Unicode MS" pitchFamily="34" charset="-122"/>
              <a:cs typeface="Arial" pitchFamily="34" charset="0"/>
            </a:endParaRPr>
          </a:p>
          <a:p>
            <a:pPr algn="ctr">
              <a:defRPr/>
            </a:pPr>
            <a:endParaRPr lang="en-US" altLang="zh-CN" sz="2400" dirty="0">
              <a:solidFill>
                <a:srgbClr val="002060"/>
              </a:solidFill>
              <a:latin typeface="微软雅黑" pitchFamily="34" charset="-122"/>
              <a:ea typeface="微软雅黑" pitchFamily="34" charset="-122"/>
            </a:endParaRPr>
          </a:p>
          <a:p>
            <a:pPr algn="ctr">
              <a:defRPr/>
            </a:pPr>
            <a:endParaRPr lang="en-US" altLang="zh-CN" sz="1400" dirty="0" smtClean="0">
              <a:solidFill>
                <a:srgbClr val="002060"/>
              </a:solidFill>
              <a:latin typeface="微软雅黑" pitchFamily="34" charset="-122"/>
              <a:ea typeface="微软雅黑" pitchFamily="34" charset="-122"/>
            </a:endParaRPr>
          </a:p>
          <a:p>
            <a:pPr algn="ctr">
              <a:defRPr/>
            </a:pPr>
            <a:endParaRPr lang="en-US" altLang="zh-CN" sz="2400" dirty="0" smtClean="0">
              <a:solidFill>
                <a:schemeClr val="tx2">
                  <a:lumMod val="75000"/>
                </a:schemeClr>
              </a:solidFill>
              <a:latin typeface="微软雅黑" pitchFamily="34" charset="-122"/>
              <a:ea typeface="微软雅黑" pitchFamily="34" charset="-122"/>
            </a:endParaRPr>
          </a:p>
          <a:p>
            <a:pPr algn="ctr">
              <a:defRPr/>
            </a:pPr>
            <a:r>
              <a:rPr lang="zh-CN" altLang="en-US" sz="2400" dirty="0" smtClean="0">
                <a:solidFill>
                  <a:schemeClr val="tx2">
                    <a:lumMod val="75000"/>
                  </a:schemeClr>
                </a:solidFill>
                <a:latin typeface="微软雅黑" pitchFamily="34" charset="-122"/>
                <a:ea typeface="微软雅黑" pitchFamily="34" charset="-122"/>
              </a:rPr>
              <a:t>中国</a:t>
            </a:r>
            <a:r>
              <a:rPr lang="zh-CN" altLang="en-US" sz="2400" dirty="0">
                <a:solidFill>
                  <a:schemeClr val="tx2">
                    <a:lumMod val="75000"/>
                  </a:schemeClr>
                </a:solidFill>
                <a:latin typeface="微软雅黑" pitchFamily="34" charset="-122"/>
                <a:ea typeface="微软雅黑" pitchFamily="34" charset="-122"/>
              </a:rPr>
              <a:t>绿色转型进程评估与展望 </a:t>
            </a:r>
            <a:endParaRPr lang="en-US" altLang="zh-CN" sz="2400" dirty="0">
              <a:solidFill>
                <a:schemeClr val="tx2">
                  <a:lumMod val="75000"/>
                </a:schemeClr>
              </a:solidFill>
              <a:latin typeface="微软雅黑" pitchFamily="34" charset="-122"/>
              <a:ea typeface="微软雅黑" pitchFamily="34" charset="-122"/>
            </a:endParaRPr>
          </a:p>
          <a:p>
            <a:pPr algn="ctr">
              <a:defRPr/>
            </a:pPr>
            <a:r>
              <a:rPr lang="en-US" altLang="zh-CN" sz="2000" dirty="0">
                <a:solidFill>
                  <a:schemeClr val="tx2">
                    <a:lumMod val="75000"/>
                  </a:schemeClr>
                </a:solidFill>
                <a:latin typeface="Arial" pitchFamily="34" charset="0"/>
                <a:ea typeface="微软雅黑" pitchFamily="34" charset="-122"/>
                <a:cs typeface="Arial" pitchFamily="34" charset="0"/>
              </a:rPr>
              <a:t>Evaluation</a:t>
            </a:r>
            <a:r>
              <a:rPr lang="zh-CN" altLang="en-US" sz="2000" dirty="0">
                <a:solidFill>
                  <a:schemeClr val="tx2">
                    <a:lumMod val="75000"/>
                  </a:schemeClr>
                </a:solidFill>
                <a:latin typeface="Arial" pitchFamily="34" charset="0"/>
                <a:ea typeface="微软雅黑" pitchFamily="34" charset="-122"/>
                <a:cs typeface="Arial" pitchFamily="34" charset="0"/>
              </a:rPr>
              <a:t> </a:t>
            </a:r>
            <a:r>
              <a:rPr lang="en-US" altLang="zh-CN" sz="2000" dirty="0">
                <a:solidFill>
                  <a:schemeClr val="tx2">
                    <a:lumMod val="75000"/>
                  </a:schemeClr>
                </a:solidFill>
                <a:latin typeface="Arial" pitchFamily="34" charset="0"/>
                <a:ea typeface="微软雅黑" pitchFamily="34" charset="-122"/>
                <a:cs typeface="Arial" pitchFamily="34" charset="0"/>
              </a:rPr>
              <a:t>and</a:t>
            </a:r>
            <a:r>
              <a:rPr lang="zh-CN" altLang="en-US" sz="2000" dirty="0">
                <a:solidFill>
                  <a:schemeClr val="tx2">
                    <a:lumMod val="75000"/>
                  </a:schemeClr>
                </a:solidFill>
                <a:latin typeface="Arial" pitchFamily="34" charset="0"/>
                <a:ea typeface="微软雅黑" pitchFamily="34" charset="-122"/>
                <a:cs typeface="Arial" pitchFamily="34" charset="0"/>
              </a:rPr>
              <a:t> </a:t>
            </a:r>
            <a:r>
              <a:rPr lang="en-US" altLang="zh-CN" sz="2000" dirty="0">
                <a:solidFill>
                  <a:schemeClr val="tx2">
                    <a:lumMod val="75000"/>
                  </a:schemeClr>
                </a:solidFill>
                <a:latin typeface="Arial" pitchFamily="34" charset="0"/>
                <a:ea typeface="微软雅黑" pitchFamily="34" charset="-122"/>
                <a:cs typeface="Arial" pitchFamily="34" charset="0"/>
              </a:rPr>
              <a:t>Prospects for a Green Transition Process in </a:t>
            </a:r>
            <a:r>
              <a:rPr lang="en-US" altLang="zh-CN" sz="2000" dirty="0" smtClean="0">
                <a:solidFill>
                  <a:schemeClr val="tx2">
                    <a:lumMod val="75000"/>
                  </a:schemeClr>
                </a:solidFill>
                <a:latin typeface="Arial" pitchFamily="34" charset="0"/>
                <a:ea typeface="微软雅黑" pitchFamily="34" charset="-122"/>
                <a:cs typeface="Arial" pitchFamily="34" charset="0"/>
              </a:rPr>
              <a:t>China</a:t>
            </a:r>
          </a:p>
          <a:p>
            <a:pPr algn="ctr">
              <a:defRPr/>
            </a:pPr>
            <a:endParaRPr lang="en-US" altLang="zh-CN" sz="2000" dirty="0">
              <a:solidFill>
                <a:schemeClr val="tx2">
                  <a:lumMod val="75000"/>
                </a:schemeClr>
              </a:solidFill>
              <a:latin typeface="Arial" pitchFamily="34" charset="0"/>
              <a:ea typeface="微软雅黑" pitchFamily="34" charset="-122"/>
              <a:cs typeface="Arial" pitchFamily="34" charset="0"/>
            </a:endParaRPr>
          </a:p>
          <a:p>
            <a:pPr algn="ctr">
              <a:lnSpc>
                <a:spcPct val="150000"/>
              </a:lnSpc>
              <a:defRPr/>
            </a:pPr>
            <a:r>
              <a:rPr lang="zh-CN" altLang="en-US" sz="3200" b="1" dirty="0" smtClean="0">
                <a:solidFill>
                  <a:schemeClr val="accent3">
                    <a:lumMod val="50000"/>
                  </a:schemeClr>
                </a:solidFill>
                <a:latin typeface="微软雅黑" pitchFamily="34" charset="-122"/>
                <a:ea typeface="微软雅黑" pitchFamily="34" charset="-122"/>
                <a:cs typeface="Arial" pitchFamily="34" charset="0"/>
              </a:rPr>
              <a:t>主要研究结论和</a:t>
            </a:r>
            <a:r>
              <a:rPr lang="zh-CN" altLang="en-US" sz="3200" b="1" dirty="0">
                <a:solidFill>
                  <a:schemeClr val="accent3">
                    <a:lumMod val="50000"/>
                  </a:schemeClr>
                </a:solidFill>
                <a:latin typeface="微软雅黑" pitchFamily="34" charset="-122"/>
                <a:ea typeface="微软雅黑" pitchFamily="34" charset="-122"/>
                <a:cs typeface="Arial" pitchFamily="34" charset="0"/>
              </a:rPr>
              <a:t>政策建议</a:t>
            </a:r>
            <a:endParaRPr lang="en-US" altLang="zh-CN" sz="3200" b="1" dirty="0">
              <a:solidFill>
                <a:schemeClr val="accent3">
                  <a:lumMod val="50000"/>
                </a:schemeClr>
              </a:solidFill>
              <a:latin typeface="微软雅黑" pitchFamily="34" charset="-122"/>
              <a:ea typeface="微软雅黑" pitchFamily="34" charset="-122"/>
              <a:cs typeface="Arial" pitchFamily="34" charset="0"/>
            </a:endParaRPr>
          </a:p>
          <a:p>
            <a:pPr algn="ctr">
              <a:spcAft>
                <a:spcPts val="1200"/>
              </a:spcAft>
              <a:defRPr/>
            </a:pPr>
            <a:r>
              <a:rPr lang="zh-CN" altLang="en-US" sz="3200" b="1" dirty="0">
                <a:solidFill>
                  <a:schemeClr val="accent3">
                    <a:lumMod val="50000"/>
                  </a:schemeClr>
                </a:solidFill>
                <a:latin typeface="Arial" pitchFamily="34" charset="0"/>
                <a:cs typeface="Arial" pitchFamily="34" charset="0"/>
              </a:rPr>
              <a:t> </a:t>
            </a:r>
            <a:r>
              <a:rPr lang="en-US" altLang="zh-CN" sz="3200" b="1" dirty="0">
                <a:solidFill>
                  <a:schemeClr val="accent3">
                    <a:lumMod val="50000"/>
                  </a:schemeClr>
                </a:solidFill>
                <a:latin typeface="Arial" pitchFamily="34" charset="0"/>
                <a:cs typeface="Arial" pitchFamily="34" charset="0"/>
              </a:rPr>
              <a:t>Key </a:t>
            </a:r>
            <a:r>
              <a:rPr lang="en-US" altLang="zh-CN" sz="3200" b="1" dirty="0" smtClean="0">
                <a:solidFill>
                  <a:schemeClr val="accent3">
                    <a:lumMod val="50000"/>
                  </a:schemeClr>
                </a:solidFill>
                <a:latin typeface="Arial" pitchFamily="34" charset="0"/>
                <a:cs typeface="Arial" pitchFamily="34" charset="0"/>
              </a:rPr>
              <a:t>Research Findings </a:t>
            </a:r>
            <a:r>
              <a:rPr lang="en-US" altLang="zh-CN" sz="3200" b="1" dirty="0">
                <a:solidFill>
                  <a:schemeClr val="accent3">
                    <a:lumMod val="50000"/>
                  </a:schemeClr>
                </a:solidFill>
                <a:latin typeface="Arial" pitchFamily="34" charset="0"/>
                <a:cs typeface="Arial" pitchFamily="34" charset="0"/>
              </a:rPr>
              <a:t>and </a:t>
            </a:r>
            <a:r>
              <a:rPr lang="en-US" altLang="zh-CN" sz="3200" b="1" dirty="0" smtClean="0">
                <a:solidFill>
                  <a:schemeClr val="accent3">
                    <a:lumMod val="50000"/>
                  </a:schemeClr>
                </a:solidFill>
                <a:latin typeface="Arial" pitchFamily="34" charset="0"/>
                <a:cs typeface="Arial" pitchFamily="34" charset="0"/>
              </a:rPr>
              <a:t>Major Policy Recommendations</a:t>
            </a:r>
          </a:p>
          <a:p>
            <a:pPr algn="ctr">
              <a:spcAft>
                <a:spcPts val="1200"/>
              </a:spcAft>
              <a:defRPr/>
            </a:pPr>
            <a:endParaRPr lang="en-US" altLang="zh-CN" sz="3200" b="1" dirty="0">
              <a:solidFill>
                <a:schemeClr val="accent3">
                  <a:lumMod val="50000"/>
                </a:schemeClr>
              </a:solidFill>
              <a:latin typeface="Arial" pitchFamily="34" charset="0"/>
              <a:ea typeface="Arial Unicode MS" pitchFamily="34" charset="-122"/>
              <a:cs typeface="Arial" pitchFamily="34" charset="0"/>
            </a:endParaRPr>
          </a:p>
          <a:p>
            <a:pPr algn="ctr">
              <a:spcAft>
                <a:spcPts val="1200"/>
              </a:spcAft>
              <a:defRPr/>
            </a:pPr>
            <a:endParaRPr lang="en-US" altLang="zh-CN" sz="2000" b="1" dirty="0" smtClean="0">
              <a:solidFill>
                <a:schemeClr val="accent2">
                  <a:lumMod val="50000"/>
                </a:schemeClr>
              </a:solidFill>
              <a:latin typeface="Arial" pitchFamily="34" charset="0"/>
              <a:ea typeface="Arial Unicode MS" pitchFamily="34" charset="-122"/>
              <a:cs typeface="Arial" pitchFamily="34" charset="0"/>
            </a:endParaRPr>
          </a:p>
          <a:p>
            <a:pPr algn="r">
              <a:lnSpc>
                <a:spcPct val="150000"/>
              </a:lnSpc>
              <a:spcBef>
                <a:spcPts val="1800"/>
              </a:spcBef>
              <a:defRPr/>
            </a:pPr>
            <a:r>
              <a:rPr lang="en-US" altLang="zh-CN" sz="2000" b="1" dirty="0" smtClean="0">
                <a:solidFill>
                  <a:schemeClr val="accent2">
                    <a:lumMod val="50000"/>
                  </a:schemeClr>
                </a:solidFill>
                <a:latin typeface="Arial" pitchFamily="34" charset="0"/>
                <a:ea typeface="Arial Unicode MS" pitchFamily="34" charset="-122"/>
                <a:cs typeface="Arial" pitchFamily="34" charset="0"/>
              </a:rPr>
              <a:t>                  2014.12.1-3</a:t>
            </a:r>
            <a:r>
              <a:rPr lang="en-US" altLang="zh-CN" sz="2400" b="1" dirty="0" smtClean="0">
                <a:solidFill>
                  <a:schemeClr val="tx2">
                    <a:lumMod val="75000"/>
                  </a:schemeClr>
                </a:solidFill>
              </a:rPr>
              <a:t/>
            </a:r>
            <a:br>
              <a:rPr lang="en-US" altLang="zh-CN" sz="2400" b="1" dirty="0" smtClean="0">
                <a:solidFill>
                  <a:schemeClr val="tx2">
                    <a:lumMod val="75000"/>
                  </a:schemeClr>
                </a:solidFill>
              </a:rPr>
            </a:br>
            <a:endParaRPr lang="en-US" altLang="zh-CN" sz="2400" b="1" dirty="0" smtClean="0">
              <a:solidFill>
                <a:schemeClr val="tx2">
                  <a:lumMod val="75000"/>
                </a:schemeClr>
              </a:solidFill>
              <a:latin typeface="+mn-lt"/>
              <a:ea typeface="Arial Unicode MS" pitchFamily="34" charset="-122"/>
              <a:cs typeface="Arial" pitchFamily="34" charset="0"/>
            </a:endParaRPr>
          </a:p>
          <a:p>
            <a:pPr>
              <a:defRPr/>
            </a:pPr>
            <a:r>
              <a:rPr lang="en-US" altLang="zh-CN" sz="3200" b="1" dirty="0" smtClean="0">
                <a:solidFill>
                  <a:schemeClr val="tx2">
                    <a:lumMod val="75000"/>
                  </a:schemeClr>
                </a:solidFill>
                <a:latin typeface="+mn-lt"/>
                <a:ea typeface="Arial Unicode MS" pitchFamily="34" charset="-122"/>
                <a:cs typeface="Arial" pitchFamily="34" charset="0"/>
              </a:rPr>
              <a:t> </a:t>
            </a:r>
            <a:endParaRPr lang="en-US" altLang="zh-CN" sz="3200" b="1" dirty="0">
              <a:solidFill>
                <a:schemeClr val="tx2">
                  <a:lumMod val="75000"/>
                </a:schemeClr>
              </a:solidFill>
              <a:latin typeface="+mn-lt"/>
              <a:ea typeface="Arial Unicode MS" pitchFamily="34" charset="-122"/>
              <a:cs typeface="Arial" pitchFamily="34" charset="0"/>
            </a:endParaRPr>
          </a:p>
          <a:p>
            <a:pPr>
              <a:defRPr/>
            </a:pPr>
            <a:endParaRPr lang="en-US" altLang="zh-CN" sz="3200" dirty="0">
              <a:solidFill>
                <a:srgbClr val="000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95536" y="620688"/>
            <a:ext cx="8229600" cy="796908"/>
          </a:xfrm>
        </p:spPr>
        <p:txBody>
          <a:bodyPr/>
          <a:lstStyle/>
          <a:p>
            <a:r>
              <a:rPr lang="en-US" altLang="zh-CN" sz="2400" b="1" dirty="0" smtClean="0">
                <a:solidFill>
                  <a:schemeClr val="accent1">
                    <a:lumMod val="50000"/>
                  </a:schemeClr>
                </a:solidFill>
                <a:latin typeface="微软雅黑" pitchFamily="34" charset="-122"/>
                <a:ea typeface="微软雅黑" pitchFamily="34" charset="-122"/>
                <a:cs typeface="Arial" charset="0"/>
              </a:rPr>
              <a:t>3. </a:t>
            </a:r>
            <a:r>
              <a:rPr lang="zh-CN" altLang="en-US" sz="2400" b="1" dirty="0" smtClean="0">
                <a:solidFill>
                  <a:schemeClr val="accent1">
                    <a:lumMod val="50000"/>
                  </a:schemeClr>
                </a:solidFill>
                <a:latin typeface="微软雅黑" pitchFamily="34" charset="-122"/>
                <a:ea typeface="微软雅黑" pitchFamily="34" charset="-122"/>
                <a:cs typeface="Arial" charset="0"/>
              </a:rPr>
              <a:t> 缺乏有效的需求方政策</a:t>
            </a:r>
            <a:r>
              <a:rPr lang="en-US" altLang="zh-CN" sz="2400" b="1" dirty="0" smtClean="0">
                <a:solidFill>
                  <a:schemeClr val="accent1">
                    <a:lumMod val="50000"/>
                  </a:schemeClr>
                </a:solidFill>
                <a:latin typeface="微软雅黑" pitchFamily="34" charset="-122"/>
                <a:ea typeface="微软雅黑" pitchFamily="34" charset="-122"/>
              </a:rPr>
              <a:t/>
            </a:r>
            <a:br>
              <a:rPr lang="en-US" altLang="zh-CN" sz="2400" b="1" dirty="0" smtClean="0">
                <a:solidFill>
                  <a:schemeClr val="accent1">
                    <a:lumMod val="50000"/>
                  </a:schemeClr>
                </a:solidFill>
                <a:latin typeface="微软雅黑" pitchFamily="34" charset="-122"/>
                <a:ea typeface="微软雅黑" pitchFamily="34" charset="-122"/>
              </a:rPr>
            </a:br>
            <a:r>
              <a:rPr lang="en-US" altLang="zh-CN" sz="2400" b="1" dirty="0" smtClean="0">
                <a:solidFill>
                  <a:schemeClr val="accent1">
                    <a:lumMod val="50000"/>
                  </a:schemeClr>
                </a:solidFill>
                <a:latin typeface="Arial" pitchFamily="34" charset="0"/>
                <a:ea typeface="微软雅黑" pitchFamily="34" charset="-122"/>
                <a:cs typeface="Arial" pitchFamily="34" charset="0"/>
              </a:rPr>
              <a:t>Lack of “demand side </a:t>
            </a:r>
            <a:r>
              <a:rPr lang="en-US" altLang="zh-CN" sz="2400" b="1" dirty="0" smtClean="0">
                <a:solidFill>
                  <a:schemeClr val="accent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policies”</a:t>
            </a:r>
            <a:endParaRPr lang="zh-CN" altLang="en-US" sz="2400" b="1" dirty="0" smtClean="0">
              <a:solidFill>
                <a:schemeClr val="accent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562269" y="1810437"/>
            <a:ext cx="8258203" cy="4714907"/>
          </a:xfrm>
        </p:spPr>
        <p:txBody>
          <a:bodyPr rtlCol="0">
            <a:normAutofit/>
          </a:bodyPr>
          <a:lstStyle/>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cs typeface="Arial" pitchFamily="34" charset="0"/>
              </a:rPr>
              <a:t>发展清洁能源和可再生能源政策主要采用了供给方政策，而忽略了市场需求和加速利用新能源。</a:t>
            </a:r>
            <a:r>
              <a:rPr lang="en-US" altLang="zh-CN" sz="2000" dirty="0" smtClean="0">
                <a:solidFill>
                  <a:schemeClr val="accent1">
                    <a:lumMod val="50000"/>
                  </a:schemeClr>
                </a:solidFill>
                <a:latin typeface="微软雅黑" pitchFamily="34" charset="-122"/>
                <a:ea typeface="微软雅黑" pitchFamily="34" charset="-122"/>
                <a:cs typeface="Arial" pitchFamily="34" charset="0"/>
              </a:rPr>
              <a:t/>
            </a:r>
            <a:br>
              <a:rPr lang="en-US" altLang="zh-CN" sz="2000" dirty="0" smtClean="0">
                <a:solidFill>
                  <a:schemeClr val="accent1">
                    <a:lumMod val="50000"/>
                  </a:schemeClr>
                </a:solidFill>
                <a:latin typeface="微软雅黑" pitchFamily="34" charset="-122"/>
                <a:ea typeface="微软雅黑" pitchFamily="34" charset="-122"/>
                <a:cs typeface="Arial" pitchFamily="34" charset="0"/>
              </a:rPr>
            </a:br>
            <a:r>
              <a:rPr lang="en-US" altLang="zh-CN" sz="2000" dirty="0" smtClean="0">
                <a:solidFill>
                  <a:schemeClr val="accent1">
                    <a:lumMod val="50000"/>
                  </a:schemeClr>
                </a:solidFill>
                <a:latin typeface="Arial" pitchFamily="34" charset="0"/>
                <a:ea typeface="微软雅黑" pitchFamily="34" charset="-122"/>
                <a:cs typeface="Arial" pitchFamily="34" charset="0"/>
              </a:rPr>
              <a:t>Policies for clean and renewable energy development focused on supply-side, overlooking the need to expand market and accelerate the uses of these energies. </a:t>
            </a:r>
          </a:p>
          <a:p>
            <a:pPr fontAlgn="auto">
              <a:spcAft>
                <a:spcPts val="0"/>
              </a:spcAft>
              <a:buFont typeface="Arial" pitchFamily="34" charset="0"/>
              <a:buNone/>
              <a:defRPr/>
            </a:pPr>
            <a:endParaRPr lang="en-US" altLang="zh-CN" sz="2000" dirty="0" smtClean="0">
              <a:solidFill>
                <a:schemeClr val="accent1">
                  <a:lumMod val="50000"/>
                </a:schemeClr>
              </a:solidFill>
              <a:latin typeface="Arial" pitchFamily="34" charset="0"/>
              <a:ea typeface="微软雅黑" pitchFamily="34" charset="-122"/>
              <a:cs typeface="Arial" pitchFamily="34" charset="0"/>
            </a:endParaRPr>
          </a:p>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中国已成为可再生能源设备和材料的最大生产国，却是使用清洁能源最少的国家之一。</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微软雅黑" pitchFamily="34" charset="-122"/>
                <a:ea typeface="微软雅黑" pitchFamily="34" charset="-122"/>
                <a:cs typeface="Arial" pitchFamily="34" charset="0"/>
              </a:rPr>
              <a:t>C</a:t>
            </a:r>
            <a:r>
              <a:rPr lang="en-US" altLang="zh-CN" sz="2000" dirty="0" smtClean="0">
                <a:solidFill>
                  <a:schemeClr val="accent1">
                    <a:lumMod val="50000"/>
                  </a:schemeClr>
                </a:solidFill>
                <a:latin typeface="Arial" pitchFamily="34" charset="0"/>
                <a:cs typeface="Arial" pitchFamily="34" charset="0"/>
              </a:rPr>
              <a:t>hina has become the largest producer of renewable energy equipment and materials, but is one of smallest users of clean energy, measured by its share in total energy consumption.</a:t>
            </a:r>
            <a:endParaRPr lang="zh-CN" altLang="zh-CN" sz="2000"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r>
              <a:rPr lang="zh-CN" altLang="en-US" sz="2000" dirty="0" smtClean="0">
                <a:solidFill>
                  <a:schemeClr val="tx2">
                    <a:lumMod val="50000"/>
                  </a:schemeClr>
                </a:solidFill>
                <a:latin typeface="Arial" pitchFamily="34" charset="0"/>
                <a:cs typeface="Arial" pitchFamily="34" charset="0"/>
              </a:rPr>
              <a:t>    </a:t>
            </a: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778694"/>
            <a:ext cx="8229600" cy="1138138"/>
          </a:xfrm>
        </p:spPr>
        <p:txBody>
          <a:bodyPr/>
          <a:lstStyle/>
          <a:p>
            <a:r>
              <a:rPr lang="en-US" altLang="zh-CN" sz="2400" b="1" dirty="0" smtClean="0">
                <a:solidFill>
                  <a:schemeClr val="accent1">
                    <a:lumMod val="50000"/>
                  </a:schemeClr>
                </a:solidFill>
                <a:latin typeface="微软雅黑" pitchFamily="34" charset="-122"/>
                <a:ea typeface="微软雅黑" pitchFamily="34" charset="-122"/>
              </a:rPr>
              <a:t>4. </a:t>
            </a:r>
            <a:r>
              <a:rPr lang="zh-CN" altLang="en-US" sz="2400" b="1" dirty="0" smtClean="0">
                <a:solidFill>
                  <a:schemeClr val="accent1">
                    <a:lumMod val="50000"/>
                  </a:schemeClr>
                </a:solidFill>
                <a:latin typeface="微软雅黑" pitchFamily="34" charset="-122"/>
                <a:ea typeface="微软雅黑" pitchFamily="34" charset="-122"/>
              </a:rPr>
              <a:t>能源使用效率低下 </a:t>
            </a:r>
            <a:r>
              <a:rPr lang="en-US" altLang="zh-CN" sz="2400" b="1" dirty="0" smtClean="0">
                <a:solidFill>
                  <a:schemeClr val="accent1">
                    <a:lumMod val="50000"/>
                  </a:schemeClr>
                </a:solidFill>
                <a:latin typeface="微软雅黑" pitchFamily="34" charset="-122"/>
                <a:ea typeface="微软雅黑" pitchFamily="34" charset="-122"/>
              </a:rPr>
              <a:t/>
            </a:r>
            <a:br>
              <a:rPr lang="en-US" altLang="zh-CN" sz="2400" b="1" dirty="0" smtClean="0">
                <a:solidFill>
                  <a:schemeClr val="accent1">
                    <a:lumMod val="50000"/>
                  </a:schemeClr>
                </a:solidFill>
                <a:latin typeface="微软雅黑" pitchFamily="34" charset="-122"/>
                <a:ea typeface="微软雅黑" pitchFamily="34" charset="-122"/>
              </a:rPr>
            </a:br>
            <a:r>
              <a:rPr lang="zh-CN" altLang="en-US" sz="2400" b="1" dirty="0" smtClean="0">
                <a:solidFill>
                  <a:schemeClr val="accent1">
                    <a:lumMod val="50000"/>
                  </a:schemeClr>
                </a:solidFill>
                <a:latin typeface="微软雅黑" pitchFamily="34" charset="-122"/>
                <a:ea typeface="微软雅黑" pitchFamily="34" charset="-122"/>
              </a:rPr>
              <a:t>  </a:t>
            </a:r>
            <a:r>
              <a:rPr lang="en-US" altLang="zh-CN" sz="2400" b="1" dirty="0" smtClean="0">
                <a:solidFill>
                  <a:schemeClr val="accent1">
                    <a:lumMod val="50000"/>
                  </a:schemeClr>
                </a:solidFill>
                <a:latin typeface="Arial" pitchFamily="34" charset="0"/>
                <a:ea typeface="微软雅黑" pitchFamily="34" charset="-122"/>
                <a:cs typeface="Arial" pitchFamily="34" charset="0"/>
              </a:rPr>
              <a:t>Low energy efficiency</a:t>
            </a:r>
            <a:endParaRPr lang="zh-CN" altLang="en-US" sz="2400" b="1" dirty="0">
              <a:solidFill>
                <a:schemeClr val="accent1">
                  <a:lumMod val="50000"/>
                </a:schemeClr>
              </a:solidFill>
              <a:latin typeface="Arial" pitchFamily="34" charset="0"/>
              <a:ea typeface="微软雅黑" pitchFamily="34" charset="-122"/>
              <a:cs typeface="Arial" pitchFamily="34" charset="0"/>
            </a:endParaRPr>
          </a:p>
        </p:txBody>
      </p:sp>
      <p:sp>
        <p:nvSpPr>
          <p:cNvPr id="3" name="内容占位符 2"/>
          <p:cNvSpPr>
            <a:spLocks noGrp="1"/>
          </p:cNvSpPr>
          <p:nvPr>
            <p:ph idx="1"/>
          </p:nvPr>
        </p:nvSpPr>
        <p:spPr>
          <a:xfrm>
            <a:off x="785786" y="2042231"/>
            <a:ext cx="7890670" cy="3907049"/>
          </a:xfrm>
        </p:spPr>
        <p:txBody>
          <a:bodyPr/>
          <a:lstStyle/>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国有企业和地方政府对提高能源效率的经济刺激措施不敏感。</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ea typeface="微软雅黑" pitchFamily="34" charset="-122"/>
                <a:cs typeface="Arial" pitchFamily="34" charset="0"/>
              </a:rPr>
              <a:t>State companies and local governments are not quite sensitive to economic incentives for the energy efficiency improvement. </a:t>
            </a:r>
          </a:p>
          <a:p>
            <a:pPr fontAlgn="auto">
              <a:spcAft>
                <a:spcPts val="0"/>
              </a:spcAft>
              <a:buFont typeface="Arial" pitchFamily="34" charset="0"/>
              <a:buChar char="•"/>
              <a:defRPr/>
            </a:pPr>
            <a:endParaRPr lang="en-US" altLang="zh-CN" sz="2000" dirty="0" smtClean="0">
              <a:solidFill>
                <a:schemeClr val="accent1">
                  <a:lumMod val="50000"/>
                </a:schemeClr>
              </a:solidFill>
              <a:latin typeface="微软雅黑" pitchFamily="34" charset="-122"/>
              <a:ea typeface="微软雅黑" pitchFamily="34" charset="-122"/>
            </a:endParaRPr>
          </a:p>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缺乏能源交易机制和鼓励节能的有关规定。</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ea typeface="微软雅黑" pitchFamily="34" charset="-122"/>
                <a:cs typeface="Arial" pitchFamily="34" charset="0"/>
              </a:rPr>
              <a:t>Lack of “cap and trade” mechanism and other regulations for encouraging energy saving</a:t>
            </a:r>
            <a:r>
              <a:rPr lang="en-US" altLang="zh-CN" sz="2000" dirty="0">
                <a:solidFill>
                  <a:schemeClr val="accent1">
                    <a:lumMod val="50000"/>
                  </a:schemeClr>
                </a:solidFill>
                <a:latin typeface="Arial" pitchFamily="34" charset="0"/>
                <a:ea typeface="微软雅黑" pitchFamily="34" charset="-122"/>
                <a:cs typeface="Arial" pitchFamily="34" charset="0"/>
              </a:rPr>
              <a:t>.</a:t>
            </a:r>
            <a:r>
              <a:rPr lang="en-US" altLang="zh-CN" sz="2000" dirty="0" smtClean="0">
                <a:solidFill>
                  <a:schemeClr val="accent1">
                    <a:lumMod val="50000"/>
                  </a:schemeClr>
                </a:solidFill>
                <a:latin typeface="Arial" pitchFamily="34" charset="0"/>
                <a:ea typeface="微软雅黑" pitchFamily="34" charset="-122"/>
                <a:cs typeface="Arial" pitchFamily="34" charset="0"/>
              </a:rPr>
              <a:t>  </a:t>
            </a:r>
            <a:endParaRPr lang="zh-CN" altLang="en-US" sz="2000" dirty="0" smtClean="0">
              <a:solidFill>
                <a:schemeClr val="accent1">
                  <a:lumMod val="50000"/>
                </a:schemeClr>
              </a:solidFill>
              <a:latin typeface="Arial" pitchFamily="34" charset="0"/>
              <a:ea typeface="微软雅黑" pitchFamily="34" charset="-122"/>
              <a:cs typeface="Arial" pitchFamily="34" charset="0"/>
            </a:endParaRPr>
          </a:p>
          <a:p>
            <a:endParaRPr lang="zh-CN" alt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414"/>
            <a:ext cx="8229600" cy="868346"/>
          </a:xfrm>
        </p:spPr>
        <p:txBody>
          <a:bodyPr/>
          <a:lstStyle/>
          <a:p>
            <a:r>
              <a:rPr lang="en-US" altLang="zh-CN" sz="2400" b="1" dirty="0" smtClean="0">
                <a:solidFill>
                  <a:schemeClr val="accent1">
                    <a:lumMod val="50000"/>
                  </a:schemeClr>
                </a:solidFill>
                <a:latin typeface="微软雅黑" pitchFamily="34" charset="-122"/>
                <a:ea typeface="微软雅黑" pitchFamily="34" charset="-122"/>
              </a:rPr>
              <a:t>5. </a:t>
            </a:r>
            <a:r>
              <a:rPr lang="zh-CN" altLang="en-US" sz="2400" b="1" dirty="0" smtClean="0">
                <a:solidFill>
                  <a:schemeClr val="accent1">
                    <a:lumMod val="50000"/>
                  </a:schemeClr>
                </a:solidFill>
                <a:latin typeface="微软雅黑" pitchFamily="34" charset="-122"/>
                <a:ea typeface="微软雅黑" pitchFamily="34" charset="-122"/>
              </a:rPr>
              <a:t>缺少多方面的参与和协作</a:t>
            </a:r>
            <a:r>
              <a:rPr lang="en-US" altLang="zh-CN" sz="2400" b="1" dirty="0" smtClean="0">
                <a:solidFill>
                  <a:schemeClr val="accent1">
                    <a:lumMod val="50000"/>
                  </a:schemeClr>
                </a:solidFill>
                <a:latin typeface="微软雅黑" pitchFamily="34" charset="-122"/>
                <a:ea typeface="微软雅黑" pitchFamily="34" charset="-122"/>
              </a:rPr>
              <a:t/>
            </a:r>
            <a:br>
              <a:rPr lang="en-US" altLang="zh-CN" sz="2400" b="1" dirty="0" smtClean="0">
                <a:solidFill>
                  <a:schemeClr val="accent1">
                    <a:lumMod val="50000"/>
                  </a:schemeClr>
                </a:solidFill>
                <a:latin typeface="微软雅黑" pitchFamily="34" charset="-122"/>
                <a:ea typeface="微软雅黑" pitchFamily="34" charset="-122"/>
              </a:rPr>
            </a:br>
            <a:r>
              <a:rPr lang="en-US" altLang="zh-CN" sz="2400" b="1" dirty="0" smtClean="0">
                <a:solidFill>
                  <a:schemeClr val="accent1">
                    <a:lumMod val="50000"/>
                  </a:schemeClr>
                </a:solidFill>
                <a:latin typeface="Arial" pitchFamily="34" charset="0"/>
                <a:ea typeface="微软雅黑" pitchFamily="34" charset="-122"/>
                <a:cs typeface="Arial" pitchFamily="34" charset="0"/>
              </a:rPr>
              <a:t>Lack of participation of many relevant players</a:t>
            </a:r>
            <a:endParaRPr lang="zh-CN" altLang="en-US" sz="2400" b="1" dirty="0">
              <a:solidFill>
                <a:schemeClr val="accent1">
                  <a:lumMod val="50000"/>
                </a:schemeClr>
              </a:solidFill>
              <a:latin typeface="Arial" pitchFamily="34" charset="0"/>
              <a:ea typeface="微软雅黑" pitchFamily="34" charset="-122"/>
              <a:cs typeface="Arial" pitchFamily="34" charset="0"/>
            </a:endParaRPr>
          </a:p>
        </p:txBody>
      </p:sp>
      <p:sp>
        <p:nvSpPr>
          <p:cNvPr id="3" name="内容占位符 2"/>
          <p:cNvSpPr>
            <a:spLocks noGrp="1"/>
          </p:cNvSpPr>
          <p:nvPr>
            <p:ph idx="1"/>
          </p:nvPr>
        </p:nvSpPr>
        <p:spPr>
          <a:xfrm>
            <a:off x="518864" y="1495325"/>
            <a:ext cx="8229600" cy="4525963"/>
          </a:xfrm>
        </p:spPr>
        <p:txBody>
          <a:bodyPr/>
          <a:lstStyle/>
          <a:p>
            <a:pPr fontAlgn="auto">
              <a:spcAft>
                <a:spcPts val="0"/>
              </a:spcAft>
              <a:buFont typeface="Arial" pitchFamily="34" charset="0"/>
              <a:buChar char="•"/>
              <a:defRPr/>
            </a:pPr>
            <a:r>
              <a:rPr lang="zh-CN" altLang="en-US" sz="2000" dirty="0" smtClean="0">
                <a:solidFill>
                  <a:schemeClr val="tx2">
                    <a:lumMod val="50000"/>
                  </a:schemeClr>
                </a:solidFill>
                <a:latin typeface="微软雅黑" pitchFamily="34" charset="-122"/>
                <a:ea typeface="微软雅黑" pitchFamily="34" charset="-122"/>
              </a:rPr>
              <a:t>政府各部门缺乏协调，许多重要的部门无视生态环境的发展目标。</a:t>
            </a:r>
            <a:r>
              <a:rPr lang="en-US" altLang="zh-CN" sz="2000" dirty="0" smtClean="0">
                <a:solidFill>
                  <a:schemeClr val="tx2">
                    <a:lumMod val="50000"/>
                  </a:schemeClr>
                </a:solidFill>
                <a:latin typeface="微软雅黑" pitchFamily="34" charset="-122"/>
                <a:ea typeface="微软雅黑" pitchFamily="34" charset="-122"/>
              </a:rPr>
              <a:t/>
            </a:r>
            <a:br>
              <a:rPr lang="en-US" altLang="zh-CN" sz="2000" dirty="0" smtClean="0">
                <a:solidFill>
                  <a:schemeClr val="tx2">
                    <a:lumMod val="50000"/>
                  </a:schemeClr>
                </a:solidFill>
                <a:latin typeface="微软雅黑" pitchFamily="34" charset="-122"/>
                <a:ea typeface="微软雅黑" pitchFamily="34" charset="-122"/>
              </a:rPr>
            </a:br>
            <a:r>
              <a:rPr lang="en-US" altLang="zh-CN" sz="2000" dirty="0" smtClean="0">
                <a:solidFill>
                  <a:schemeClr val="tx2">
                    <a:lumMod val="50000"/>
                  </a:schemeClr>
                </a:solidFill>
                <a:latin typeface="Arial" pitchFamily="34" charset="0"/>
                <a:ea typeface="微软雅黑" pitchFamily="34" charset="-122"/>
                <a:cs typeface="Arial" pitchFamily="34" charset="0"/>
              </a:rPr>
              <a:t>Environmental goals often lost in division of labor among government</a:t>
            </a:r>
            <a:r>
              <a:rPr lang="zh-CN" altLang="en-US" sz="2000" dirty="0" smtClean="0">
                <a:solidFill>
                  <a:schemeClr val="tx2">
                    <a:lumMod val="50000"/>
                  </a:schemeClr>
                </a:solidFill>
                <a:latin typeface="Arial" pitchFamily="34" charset="0"/>
                <a:ea typeface="微软雅黑" pitchFamily="34" charset="-122"/>
                <a:cs typeface="Arial" pitchFamily="34" charset="0"/>
              </a:rPr>
              <a:t> </a:t>
            </a:r>
            <a:r>
              <a:rPr lang="en-US" altLang="zh-CN" sz="2000" dirty="0" smtClean="0">
                <a:solidFill>
                  <a:schemeClr val="tx2">
                    <a:lumMod val="50000"/>
                  </a:schemeClr>
                </a:solidFill>
                <a:latin typeface="Arial" pitchFamily="34" charset="0"/>
                <a:ea typeface="微软雅黑" pitchFamily="34" charset="-122"/>
                <a:cs typeface="Arial" pitchFamily="34" charset="0"/>
              </a:rPr>
              <a:t>departments,</a:t>
            </a:r>
            <a:r>
              <a:rPr lang="zh-CN" altLang="en-US" sz="2000" dirty="0" smtClean="0">
                <a:solidFill>
                  <a:schemeClr val="tx2">
                    <a:lumMod val="50000"/>
                  </a:schemeClr>
                </a:solidFill>
                <a:latin typeface="Arial" pitchFamily="34" charset="0"/>
                <a:ea typeface="微软雅黑" pitchFamily="34" charset="-122"/>
                <a:cs typeface="Arial" pitchFamily="34" charset="0"/>
              </a:rPr>
              <a:t> </a:t>
            </a:r>
            <a:r>
              <a:rPr lang="en-US" altLang="zh-CN" sz="2000" dirty="0" smtClean="0">
                <a:solidFill>
                  <a:schemeClr val="tx2">
                    <a:lumMod val="50000"/>
                  </a:schemeClr>
                </a:solidFill>
                <a:latin typeface="Arial" pitchFamily="34" charset="0"/>
                <a:ea typeface="微软雅黑" pitchFamily="34" charset="-122"/>
                <a:cs typeface="Arial" pitchFamily="34" charset="0"/>
              </a:rPr>
              <a:t>although economic ministries are highly relevant with the pollution. </a:t>
            </a:r>
          </a:p>
          <a:p>
            <a:pPr fontAlgn="auto">
              <a:spcAft>
                <a:spcPts val="0"/>
              </a:spcAft>
              <a:buFont typeface="Arial" pitchFamily="34" charset="0"/>
              <a:buChar char="•"/>
              <a:defRPr/>
            </a:pPr>
            <a:endParaRPr lang="en-US" altLang="zh-CN" sz="1600" dirty="0" smtClean="0">
              <a:solidFill>
                <a:schemeClr val="tx2">
                  <a:lumMod val="50000"/>
                </a:schemeClr>
              </a:solidFill>
              <a:latin typeface="Arial" pitchFamily="34" charset="0"/>
              <a:cs typeface="Arial" pitchFamily="34" charset="0"/>
            </a:endParaRPr>
          </a:p>
          <a:p>
            <a:pPr fontAlgn="auto">
              <a:spcAft>
                <a:spcPts val="0"/>
              </a:spcAft>
              <a:buFont typeface="Arial" pitchFamily="34" charset="0"/>
              <a:buChar char="•"/>
              <a:defRPr/>
            </a:pPr>
            <a:r>
              <a:rPr lang="zh-CN" altLang="en-US" sz="2000" dirty="0" smtClean="0">
                <a:solidFill>
                  <a:schemeClr val="tx2">
                    <a:lumMod val="50000"/>
                  </a:schemeClr>
                </a:solidFill>
                <a:latin typeface="微软雅黑" pitchFamily="34" charset="-122"/>
                <a:ea typeface="微软雅黑" pitchFamily="34" charset="-122"/>
                <a:cs typeface="Arial" pitchFamily="34" charset="0"/>
              </a:rPr>
              <a:t>金融业在配置资源方面起着重要作</a:t>
            </a:r>
            <a:r>
              <a:rPr lang="zh-CN" altLang="en-US" sz="2000" dirty="0" smtClean="0">
                <a:solidFill>
                  <a:schemeClr val="tx2">
                    <a:lumMod val="50000"/>
                  </a:schemeClr>
                </a:solidFill>
                <a:latin typeface="微软雅黑" pitchFamily="34" charset="-122"/>
                <a:ea typeface="微软雅黑" pitchFamily="34" charset="-122"/>
              </a:rPr>
              <a:t>用，因此要为防止环境污染承担起责任 。</a:t>
            </a:r>
            <a:r>
              <a:rPr lang="en-US" altLang="zh-CN" sz="2000" dirty="0" smtClean="0">
                <a:solidFill>
                  <a:schemeClr val="tx2">
                    <a:lumMod val="50000"/>
                  </a:schemeClr>
                </a:solidFill>
                <a:latin typeface="微软雅黑" pitchFamily="34" charset="-122"/>
                <a:ea typeface="微软雅黑" pitchFamily="34" charset="-122"/>
              </a:rPr>
              <a:t/>
            </a:r>
            <a:br>
              <a:rPr lang="en-US" altLang="zh-CN" sz="2000" dirty="0" smtClean="0">
                <a:solidFill>
                  <a:schemeClr val="tx2">
                    <a:lumMod val="50000"/>
                  </a:schemeClr>
                </a:solidFill>
                <a:latin typeface="微软雅黑" pitchFamily="34" charset="-122"/>
                <a:ea typeface="微软雅黑" pitchFamily="34" charset="-122"/>
              </a:rPr>
            </a:br>
            <a:r>
              <a:rPr lang="en-US" altLang="zh-CN" sz="2000" dirty="0" smtClean="0">
                <a:solidFill>
                  <a:schemeClr val="tx2">
                    <a:lumMod val="50000"/>
                  </a:schemeClr>
                </a:solidFill>
                <a:latin typeface="Arial" pitchFamily="34" charset="0"/>
                <a:cs typeface="Arial" pitchFamily="34" charset="0"/>
              </a:rPr>
              <a:t>Some sectors, such as financial sector, which do</a:t>
            </a:r>
            <a:r>
              <a:rPr lang="zh-CN" altLang="en-US" sz="2000" dirty="0" smtClean="0">
                <a:solidFill>
                  <a:schemeClr val="tx2">
                    <a:lumMod val="50000"/>
                  </a:schemeClr>
                </a:solidFill>
                <a:latin typeface="Arial" pitchFamily="34" charset="0"/>
                <a:cs typeface="Arial" pitchFamily="34" charset="0"/>
              </a:rPr>
              <a:t> </a:t>
            </a:r>
            <a:r>
              <a:rPr lang="en-US" altLang="zh-CN" sz="2000" dirty="0" smtClean="0">
                <a:solidFill>
                  <a:schemeClr val="tx2">
                    <a:lumMod val="50000"/>
                  </a:schemeClr>
                </a:solidFill>
                <a:latin typeface="Arial" pitchFamily="34" charset="0"/>
                <a:cs typeface="Arial" pitchFamily="34" charset="0"/>
              </a:rPr>
              <a:t>not directly pollute but actually play critical roles in reallocating resources, should take the responsibility in preventing pollution. </a:t>
            </a:r>
          </a:p>
          <a:p>
            <a:pPr fontAlgn="auto">
              <a:spcAft>
                <a:spcPts val="0"/>
              </a:spcAft>
              <a:buFont typeface="Arial" pitchFamily="34" charset="0"/>
              <a:buChar char="•"/>
              <a:defRPr/>
            </a:pPr>
            <a:endParaRPr lang="en-US" altLang="zh-CN" sz="1400" dirty="0" smtClean="0">
              <a:solidFill>
                <a:schemeClr val="tx2">
                  <a:lumMod val="50000"/>
                </a:schemeClr>
              </a:solidFill>
              <a:latin typeface="Arial" pitchFamily="34" charset="0"/>
              <a:cs typeface="Arial" pitchFamily="34" charset="0"/>
            </a:endParaRPr>
          </a:p>
          <a:p>
            <a:pPr fontAlgn="auto">
              <a:spcAft>
                <a:spcPts val="0"/>
              </a:spcAft>
              <a:buFont typeface="Arial" pitchFamily="34" charset="0"/>
              <a:buChar char="•"/>
              <a:defRPr/>
            </a:pPr>
            <a:r>
              <a:rPr lang="zh-CN" altLang="en-US" sz="2000" dirty="0" smtClean="0">
                <a:solidFill>
                  <a:schemeClr val="tx2">
                    <a:lumMod val="50000"/>
                  </a:schemeClr>
                </a:solidFill>
                <a:latin typeface="微软雅黑" pitchFamily="34" charset="-122"/>
                <a:ea typeface="微软雅黑" pitchFamily="34" charset="-122"/>
              </a:rPr>
              <a:t>公众对环境的责任意识仍很缺乏</a:t>
            </a:r>
            <a:r>
              <a:rPr lang="zh-CN" altLang="en-US" sz="2000" dirty="0" smtClean="0">
                <a:solidFill>
                  <a:schemeClr val="tx2">
                    <a:lumMod val="50000"/>
                  </a:schemeClr>
                </a:solidFill>
              </a:rPr>
              <a:t>。</a:t>
            </a:r>
            <a:r>
              <a:rPr lang="en-US" altLang="zh-CN" sz="2000" dirty="0" smtClean="0">
                <a:solidFill>
                  <a:schemeClr val="tx2">
                    <a:lumMod val="50000"/>
                  </a:schemeClr>
                </a:solidFill>
              </a:rPr>
              <a:t/>
            </a:r>
            <a:br>
              <a:rPr lang="en-US" altLang="zh-CN" sz="2000" dirty="0" smtClean="0">
                <a:solidFill>
                  <a:schemeClr val="tx2">
                    <a:lumMod val="50000"/>
                  </a:schemeClr>
                </a:solidFill>
              </a:rPr>
            </a:br>
            <a:r>
              <a:rPr lang="en-US" altLang="zh-CN" sz="2000" dirty="0" smtClean="0">
                <a:solidFill>
                  <a:schemeClr val="tx2">
                    <a:lumMod val="50000"/>
                  </a:schemeClr>
                </a:solidFill>
                <a:latin typeface="Arial" pitchFamily="34" charset="0"/>
                <a:cs typeface="Arial" pitchFamily="34" charset="0"/>
              </a:rPr>
              <a:t>Still lack of consciousness of environmental responsibilities among all individual industries, companies and consumers.</a:t>
            </a:r>
            <a:endParaRPr lang="zh-CN"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28406"/>
            <a:ext cx="8229600" cy="868346"/>
          </a:xfrm>
        </p:spPr>
        <p:txBody>
          <a:bodyPr/>
          <a:lstStyle/>
          <a:p>
            <a:r>
              <a:rPr lang="zh-CN" altLang="en-US" sz="2800" b="1" dirty="0" smtClean="0">
                <a:solidFill>
                  <a:schemeClr val="accent3">
                    <a:lumMod val="50000"/>
                  </a:schemeClr>
                </a:solidFill>
                <a:latin typeface="微软雅黑" pitchFamily="34" charset="-122"/>
                <a:ea typeface="微软雅黑" pitchFamily="34" charset="-122"/>
              </a:rPr>
              <a:t>实现绿色转型的机遇</a:t>
            </a:r>
            <a:r>
              <a:rPr lang="en-US" altLang="zh-CN" sz="2800" b="1" dirty="0" smtClean="0">
                <a:solidFill>
                  <a:schemeClr val="accent3">
                    <a:lumMod val="50000"/>
                  </a:schemeClr>
                </a:solidFill>
                <a:latin typeface="微软雅黑" pitchFamily="34" charset="-122"/>
                <a:ea typeface="微软雅黑" pitchFamily="34" charset="-122"/>
              </a:rPr>
              <a:t/>
            </a:r>
            <a:br>
              <a:rPr lang="en-US" altLang="zh-CN" sz="2800" b="1" dirty="0" smtClean="0">
                <a:solidFill>
                  <a:schemeClr val="accent3">
                    <a:lumMod val="50000"/>
                  </a:schemeClr>
                </a:solidFill>
                <a:latin typeface="微软雅黑" pitchFamily="34" charset="-122"/>
                <a:ea typeface="微软雅黑" pitchFamily="34" charset="-122"/>
              </a:rPr>
            </a:br>
            <a:r>
              <a:rPr lang="en-US" altLang="zh-CN" sz="2400" b="1" dirty="0" smtClean="0">
                <a:solidFill>
                  <a:schemeClr val="accent3">
                    <a:lumMod val="50000"/>
                  </a:schemeClr>
                </a:solidFill>
                <a:latin typeface="微软雅黑" pitchFamily="34" charset="-122"/>
                <a:ea typeface="微软雅黑" pitchFamily="34" charset="-122"/>
              </a:rPr>
              <a:t>Historical Opportunity for Green Transition </a:t>
            </a:r>
            <a:endParaRPr lang="zh-CN" altLang="en-US" sz="2400" b="1" dirty="0">
              <a:solidFill>
                <a:schemeClr val="accent3">
                  <a:lumMod val="50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457200" y="1451917"/>
            <a:ext cx="8229600" cy="4785395"/>
          </a:xfrm>
        </p:spPr>
        <p:txBody>
          <a:bodyPr/>
          <a:lstStyle/>
          <a:p>
            <a:pPr fontAlgn="auto">
              <a:spcAft>
                <a:spcPts val="0"/>
              </a:spcAft>
              <a:buFont typeface="Arial" pitchFamily="34" charset="0"/>
              <a:buNone/>
              <a:defRPr/>
            </a:pPr>
            <a:r>
              <a:rPr lang="zh-CN" altLang="en-US" sz="2000" dirty="0" smtClean="0">
                <a:solidFill>
                  <a:schemeClr val="tx2">
                    <a:lumMod val="50000"/>
                  </a:schemeClr>
                </a:solidFill>
                <a:latin typeface="微软雅黑" pitchFamily="34" charset="-122"/>
                <a:ea typeface="微软雅黑" pitchFamily="34" charset="-122"/>
              </a:rPr>
              <a:t>     </a:t>
            </a:r>
            <a:r>
              <a:rPr lang="zh-CN" altLang="en-US" sz="2000" dirty="0" smtClean="0">
                <a:solidFill>
                  <a:schemeClr val="accent1">
                    <a:lumMod val="50000"/>
                  </a:schemeClr>
                </a:solidFill>
                <a:latin typeface="微软雅黑" pitchFamily="34" charset="-122"/>
                <a:ea typeface="微软雅黑" pitchFamily="34" charset="-122"/>
              </a:rPr>
              <a:t>尽管存在问题与挑战，但中国在今后发展阶段面临着绿色转型的重大历史机遇。 </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cs typeface="Arial" pitchFamily="34" charset="0"/>
              </a:rPr>
              <a:t>Despite all problems and challenges,</a:t>
            </a:r>
            <a:r>
              <a:rPr lang="zh-CN" altLang="en-US" sz="2000" dirty="0" smtClean="0">
                <a:solidFill>
                  <a:schemeClr val="accent1">
                    <a:lumMod val="50000"/>
                  </a:schemeClr>
                </a:solidFill>
                <a:latin typeface="Arial" pitchFamily="34" charset="0"/>
                <a:cs typeface="Arial" pitchFamily="34" charset="0"/>
              </a:rPr>
              <a:t> </a:t>
            </a:r>
            <a:r>
              <a:rPr lang="en-US" altLang="zh-CN" sz="2000" dirty="0" smtClean="0">
                <a:solidFill>
                  <a:schemeClr val="accent1">
                    <a:lumMod val="50000"/>
                  </a:schemeClr>
                </a:solidFill>
                <a:latin typeface="Arial" pitchFamily="34" charset="0"/>
                <a:cs typeface="Arial" pitchFamily="34" charset="0"/>
              </a:rPr>
              <a:t>China is facing good opportunities to achieve great steps forward in green transition in next stage of development. </a:t>
            </a:r>
          </a:p>
          <a:p>
            <a:pPr fontAlgn="auto">
              <a:spcAft>
                <a:spcPts val="0"/>
              </a:spcAft>
              <a:buFont typeface="Arial" pitchFamily="34" charset="0"/>
              <a:buNone/>
              <a:defRPr/>
            </a:pPr>
            <a:endParaRPr lang="en-US" altLang="zh-CN" sz="1800" dirty="0" smtClean="0">
              <a:solidFill>
                <a:schemeClr val="accent1">
                  <a:lumMod val="50000"/>
                </a:schemeClr>
              </a:solidFill>
              <a:latin typeface="Arial" pitchFamily="34" charset="0"/>
              <a:cs typeface="Arial" pitchFamily="34" charset="0"/>
            </a:endParaRPr>
          </a:p>
          <a:p>
            <a:pPr lvl="1"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污染的持续恶化大大提高了公众对污染严重性的认识。</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微软雅黑" pitchFamily="34" charset="-122"/>
                <a:ea typeface="微软雅黑" pitchFamily="34" charset="-122"/>
                <a:cs typeface="Arial" pitchFamily="34" charset="0"/>
              </a:rPr>
              <a:t>Recent</a:t>
            </a:r>
            <a:r>
              <a:rPr lang="zh-CN" altLang="en-US" sz="2000" dirty="0" smtClean="0">
                <a:solidFill>
                  <a:schemeClr val="accent1">
                    <a:lumMod val="50000"/>
                  </a:schemeClr>
                </a:solidFill>
                <a:latin typeface="微软雅黑" pitchFamily="34" charset="-122"/>
                <a:ea typeface="微软雅黑" pitchFamily="34" charset="-122"/>
                <a:cs typeface="Arial" pitchFamily="34" charset="0"/>
              </a:rPr>
              <a:t> </a:t>
            </a:r>
            <a:r>
              <a:rPr lang="en-US" altLang="zh-CN" sz="2000" dirty="0" smtClean="0">
                <a:solidFill>
                  <a:schemeClr val="accent1">
                    <a:lumMod val="50000"/>
                  </a:schemeClr>
                </a:solidFill>
                <a:latin typeface="微软雅黑" pitchFamily="34" charset="-122"/>
                <a:ea typeface="微软雅黑" pitchFamily="34" charset="-122"/>
                <a:cs typeface="Arial" pitchFamily="34" charset="0"/>
              </a:rPr>
              <a:t>w</a:t>
            </a:r>
            <a:r>
              <a:rPr lang="en-US" altLang="zh-CN" sz="2000" dirty="0" smtClean="0">
                <a:solidFill>
                  <a:schemeClr val="accent1">
                    <a:lumMod val="50000"/>
                  </a:schemeClr>
                </a:solidFill>
                <a:latin typeface="Arial" pitchFamily="34" charset="0"/>
                <a:cs typeface="Arial" pitchFamily="34" charset="0"/>
              </a:rPr>
              <a:t>orsening in</a:t>
            </a:r>
            <a:r>
              <a:rPr lang="zh-CN" altLang="en-US" sz="2000" dirty="0" smtClean="0">
                <a:solidFill>
                  <a:schemeClr val="accent1">
                    <a:lumMod val="50000"/>
                  </a:schemeClr>
                </a:solidFill>
                <a:latin typeface="Arial" pitchFamily="34" charset="0"/>
                <a:cs typeface="Arial" pitchFamily="34" charset="0"/>
              </a:rPr>
              <a:t> </a:t>
            </a:r>
            <a:r>
              <a:rPr lang="en-US" altLang="zh-CN" sz="2000" dirty="0" smtClean="0">
                <a:solidFill>
                  <a:schemeClr val="accent1">
                    <a:lumMod val="50000"/>
                  </a:schemeClr>
                </a:solidFill>
                <a:latin typeface="Arial" pitchFamily="34" charset="0"/>
                <a:cs typeface="Arial" pitchFamily="34" charset="0"/>
              </a:rPr>
              <a:t>air pollution greatly raised the public awareness about the seriousness of the problems and the need for changes. </a:t>
            </a:r>
          </a:p>
          <a:p>
            <a:pPr lvl="1" fontAlgn="auto">
              <a:spcAft>
                <a:spcPts val="0"/>
              </a:spcAft>
              <a:buFont typeface="Arial" pitchFamily="34" charset="0"/>
              <a:buChar char="–"/>
              <a:defRPr/>
            </a:pPr>
            <a:endParaRPr lang="en-US" altLang="zh-CN" sz="1600" dirty="0" smtClean="0">
              <a:solidFill>
                <a:schemeClr val="accent1">
                  <a:lumMod val="50000"/>
                </a:schemeClr>
              </a:solidFill>
            </a:endParaRPr>
          </a:p>
          <a:p>
            <a:pPr lvl="1"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城市中产阶层不断壮大，更期望拥有美好环境。</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cs typeface="Arial" pitchFamily="34" charset="0"/>
              </a:rPr>
              <a:t>With further growth of urban middle class, the demand for better environment is rising.</a:t>
            </a:r>
            <a:endParaRPr lang="zh-CN" alt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59884"/>
            <a:ext cx="8229600" cy="796908"/>
          </a:xfrm>
        </p:spPr>
        <p:txBody>
          <a:bodyPr/>
          <a:lstStyle/>
          <a:p>
            <a:r>
              <a:rPr lang="zh-CN" altLang="en-US" sz="2800" b="1" dirty="0" smtClean="0">
                <a:solidFill>
                  <a:schemeClr val="accent3">
                    <a:lumMod val="50000"/>
                  </a:schemeClr>
                </a:solidFill>
                <a:latin typeface="微软雅黑" pitchFamily="34" charset="-122"/>
                <a:ea typeface="微软雅黑" pitchFamily="34" charset="-122"/>
              </a:rPr>
              <a:t>实现绿色转型的机遇</a:t>
            </a:r>
            <a:r>
              <a:rPr lang="en-US" altLang="zh-CN" sz="2800" b="1" dirty="0" smtClean="0">
                <a:solidFill>
                  <a:schemeClr val="accent3">
                    <a:lumMod val="50000"/>
                  </a:schemeClr>
                </a:solidFill>
                <a:latin typeface="微软雅黑" pitchFamily="34" charset="-122"/>
                <a:ea typeface="微软雅黑" pitchFamily="34" charset="-122"/>
              </a:rPr>
              <a:t/>
            </a:r>
            <a:br>
              <a:rPr lang="en-US" altLang="zh-CN" sz="2800" b="1" dirty="0" smtClean="0">
                <a:solidFill>
                  <a:schemeClr val="accent3">
                    <a:lumMod val="50000"/>
                  </a:schemeClr>
                </a:solidFill>
                <a:latin typeface="微软雅黑" pitchFamily="34" charset="-122"/>
                <a:ea typeface="微软雅黑" pitchFamily="34" charset="-122"/>
              </a:rPr>
            </a:br>
            <a:r>
              <a:rPr lang="en-US" altLang="zh-CN" sz="2400" b="1" dirty="0" smtClean="0">
                <a:solidFill>
                  <a:schemeClr val="accent3">
                    <a:lumMod val="50000"/>
                  </a:schemeClr>
                </a:solidFill>
                <a:latin typeface="微软雅黑" pitchFamily="34" charset="-122"/>
                <a:ea typeface="微软雅黑" pitchFamily="34" charset="-122"/>
              </a:rPr>
              <a:t>Historical Opportunity for Green Transition </a:t>
            </a:r>
            <a:endParaRPr lang="zh-CN" altLang="en-US" sz="2400" b="1" dirty="0">
              <a:solidFill>
                <a:schemeClr val="accent3">
                  <a:lumMod val="50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457200" y="1755909"/>
            <a:ext cx="8229600" cy="4697427"/>
          </a:xfrm>
        </p:spPr>
        <p:txBody>
          <a:bodyPr/>
          <a:lstStyle/>
          <a:p>
            <a:pPr fontAlgn="auto">
              <a:spcAft>
                <a:spcPts val="0"/>
              </a:spcAft>
              <a:buFont typeface="Arial" pitchFamily="34" charset="0"/>
              <a:buNone/>
              <a:defRPr/>
            </a:pPr>
            <a:r>
              <a:rPr lang="zh-CN" altLang="en-US" sz="2000" dirty="0" smtClean="0">
                <a:solidFill>
                  <a:schemeClr val="tx2">
                    <a:lumMod val="50000"/>
                  </a:schemeClr>
                </a:solidFill>
                <a:latin typeface="微软雅黑" pitchFamily="34" charset="-122"/>
                <a:ea typeface="微软雅黑" pitchFamily="34" charset="-122"/>
              </a:rPr>
              <a:t>     </a:t>
            </a:r>
            <a:endParaRPr lang="en-US" altLang="zh-CN" sz="2000" dirty="0" smtClean="0">
              <a:solidFill>
                <a:schemeClr val="tx2">
                  <a:lumMod val="50000"/>
                </a:schemeClr>
              </a:solidFill>
              <a:latin typeface="Arial" pitchFamily="34" charset="0"/>
              <a:cs typeface="Arial" pitchFamily="34" charset="0"/>
            </a:endParaRPr>
          </a:p>
          <a:p>
            <a:pPr lvl="1" fontAlgn="auto">
              <a:spcAft>
                <a:spcPts val="0"/>
              </a:spcAft>
              <a:buFont typeface="Arial" pitchFamily="34" charset="0"/>
              <a:buChar char="–"/>
              <a:defRPr/>
            </a:pPr>
            <a:r>
              <a:rPr lang="zh-CN" altLang="en-US" sz="2000" dirty="0" smtClean="0">
                <a:solidFill>
                  <a:schemeClr val="tx2">
                    <a:lumMod val="50000"/>
                  </a:schemeClr>
                </a:solidFill>
                <a:latin typeface="微软雅黑" pitchFamily="34" charset="-122"/>
                <a:ea typeface="微软雅黑" pitchFamily="34" charset="-122"/>
              </a:rPr>
              <a:t>中国还可以借鉴其它国家的转型经验。</a:t>
            </a:r>
            <a:r>
              <a:rPr lang="en-US" altLang="zh-CN" sz="2000" dirty="0" smtClean="0">
                <a:solidFill>
                  <a:schemeClr val="tx2">
                    <a:lumMod val="50000"/>
                  </a:schemeClr>
                </a:solidFill>
                <a:latin typeface="微软雅黑" pitchFamily="34" charset="-122"/>
                <a:ea typeface="微软雅黑" pitchFamily="34" charset="-122"/>
              </a:rPr>
              <a:t/>
            </a:r>
            <a:br>
              <a:rPr lang="en-US" altLang="zh-CN" sz="2000" dirty="0" smtClean="0">
                <a:solidFill>
                  <a:schemeClr val="tx2">
                    <a:lumMod val="50000"/>
                  </a:schemeClr>
                </a:solidFill>
                <a:latin typeface="微软雅黑" pitchFamily="34" charset="-122"/>
                <a:ea typeface="微软雅黑" pitchFamily="34" charset="-122"/>
              </a:rPr>
            </a:br>
            <a:r>
              <a:rPr lang="en-US" altLang="zh-CN" sz="2000" dirty="0" smtClean="0">
                <a:solidFill>
                  <a:schemeClr val="tx2">
                    <a:lumMod val="50000"/>
                  </a:schemeClr>
                </a:solidFill>
                <a:latin typeface="Arial" pitchFamily="34" charset="0"/>
                <a:cs typeface="Arial" pitchFamily="34" charset="0"/>
              </a:rPr>
              <a:t>There are great deal of experiences and lessons China can learn from other countries, developed or developing.</a:t>
            </a:r>
          </a:p>
          <a:p>
            <a:pPr lvl="1" fontAlgn="auto">
              <a:spcAft>
                <a:spcPts val="0"/>
              </a:spcAft>
              <a:buFont typeface="Arial" pitchFamily="34" charset="0"/>
              <a:buNone/>
              <a:defRPr/>
            </a:pPr>
            <a:endParaRPr lang="en-US" altLang="zh-CN" sz="1600" dirty="0" smtClean="0">
              <a:solidFill>
                <a:schemeClr val="tx2">
                  <a:lumMod val="50000"/>
                </a:schemeClr>
              </a:solidFill>
              <a:latin typeface="Arial" pitchFamily="34" charset="0"/>
              <a:cs typeface="Arial" pitchFamily="34" charset="0"/>
            </a:endParaRPr>
          </a:p>
          <a:p>
            <a:pPr lvl="1" fontAlgn="auto">
              <a:spcAft>
                <a:spcPts val="0"/>
              </a:spcAft>
              <a:buFont typeface="Arial" pitchFamily="34" charset="0"/>
              <a:buChar char="–"/>
              <a:defRPr/>
            </a:pPr>
            <a:r>
              <a:rPr lang="en-US" altLang="zh-CN" sz="2000" dirty="0" smtClean="0">
                <a:solidFill>
                  <a:schemeClr val="tx2">
                    <a:lumMod val="50000"/>
                  </a:schemeClr>
                </a:solidFill>
                <a:latin typeface="微软雅黑" pitchFamily="34" charset="-122"/>
                <a:ea typeface="微软雅黑" pitchFamily="34" charset="-122"/>
              </a:rPr>
              <a:t> </a:t>
            </a:r>
            <a:r>
              <a:rPr lang="zh-CN" altLang="en-US" sz="2000" dirty="0" smtClean="0">
                <a:solidFill>
                  <a:schemeClr val="tx2">
                    <a:lumMod val="50000"/>
                  </a:schemeClr>
                </a:solidFill>
                <a:latin typeface="微软雅黑" pitchFamily="34" charset="-122"/>
                <a:ea typeface="微软雅黑" pitchFamily="34" charset="-122"/>
              </a:rPr>
              <a:t>中国政府提出了进一步推动体制改革的各项举措，将会对改善环境有积极的影响。</a:t>
            </a:r>
            <a:r>
              <a:rPr lang="en-US" altLang="zh-CN" sz="2000" dirty="0" smtClean="0">
                <a:solidFill>
                  <a:schemeClr val="tx2">
                    <a:lumMod val="50000"/>
                  </a:schemeClr>
                </a:solidFill>
                <a:latin typeface="微软雅黑" pitchFamily="34" charset="-122"/>
                <a:ea typeface="微软雅黑" pitchFamily="34" charset="-122"/>
              </a:rPr>
              <a:t/>
            </a:r>
            <a:br>
              <a:rPr lang="en-US" altLang="zh-CN" sz="2000" dirty="0" smtClean="0">
                <a:solidFill>
                  <a:schemeClr val="tx2">
                    <a:lumMod val="50000"/>
                  </a:schemeClr>
                </a:solidFill>
                <a:latin typeface="微软雅黑" pitchFamily="34" charset="-122"/>
                <a:ea typeface="微软雅黑" pitchFamily="34" charset="-122"/>
              </a:rPr>
            </a:br>
            <a:r>
              <a:rPr lang="en-US" altLang="zh-CN" sz="2000" dirty="0" smtClean="0">
                <a:solidFill>
                  <a:schemeClr val="tx2">
                    <a:lumMod val="50000"/>
                  </a:schemeClr>
                </a:solidFill>
                <a:latin typeface="Arial" pitchFamily="34" charset="0"/>
                <a:cs typeface="Arial" pitchFamily="34" charset="0"/>
              </a:rPr>
              <a:t>The Leadership has promised to push forward a new around institutional reforms, many of which can have positive impacts on the environment and ecological balance. </a:t>
            </a:r>
          </a:p>
          <a:p>
            <a:pPr lvl="1" fontAlgn="auto">
              <a:spcAft>
                <a:spcPts val="0"/>
              </a:spcAft>
              <a:buNone/>
              <a:defRPr/>
            </a:pPr>
            <a:endParaRPr lang="zh-CN"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412776"/>
            <a:ext cx="8280920" cy="4968552"/>
          </a:xfrm>
          <a:prstGeom prst="rect">
            <a:avLst/>
          </a:prstGeom>
        </p:spPr>
        <p:txBody>
          <a:bodyPr wrap="square">
            <a:normAutofit/>
          </a:bodyPr>
          <a:lstStyle/>
          <a:p>
            <a:pPr fontAlgn="auto">
              <a:spcAft>
                <a:spcPts val="0"/>
              </a:spcAft>
              <a:buFont typeface="Arial" pitchFamily="34" charset="0"/>
              <a:buNone/>
              <a:defRPr/>
            </a:pPr>
            <a:r>
              <a:rPr lang="en-US" altLang="zh-CN" sz="2400" dirty="0">
                <a:solidFill>
                  <a:schemeClr val="accent5">
                    <a:lumMod val="50000"/>
                  </a:schemeClr>
                </a:solidFill>
              </a:rPr>
              <a:t>--</a:t>
            </a:r>
            <a:r>
              <a:rPr lang="zh-CN" altLang="en-US" sz="2000" b="1" dirty="0" smtClean="0">
                <a:solidFill>
                  <a:schemeClr val="accent5">
                    <a:lumMod val="50000"/>
                  </a:schemeClr>
                </a:solidFill>
                <a:latin typeface="微软雅黑" pitchFamily="34" charset="-122"/>
                <a:ea typeface="微软雅黑" pitchFamily="34" charset="-122"/>
              </a:rPr>
              <a:t>如果</a:t>
            </a:r>
            <a:r>
              <a:rPr lang="zh-CN" altLang="en-US" sz="2000" b="1" dirty="0">
                <a:solidFill>
                  <a:schemeClr val="accent5">
                    <a:lumMod val="50000"/>
                  </a:schemeClr>
                </a:solidFill>
                <a:latin typeface="微软雅黑" pitchFamily="34" charset="-122"/>
                <a:ea typeface="微软雅黑" pitchFamily="34" charset="-122"/>
              </a:rPr>
              <a:t>政府采取正确的结构调整和绿色</a:t>
            </a:r>
            <a:r>
              <a:rPr lang="zh-CN" altLang="en-US" sz="2000" b="1" dirty="0" smtClean="0">
                <a:solidFill>
                  <a:schemeClr val="accent5">
                    <a:lumMod val="50000"/>
                  </a:schemeClr>
                </a:solidFill>
                <a:latin typeface="微软雅黑" pitchFamily="34" charset="-122"/>
                <a:ea typeface="微软雅黑" pitchFamily="34" charset="-122"/>
              </a:rPr>
              <a:t>发展措施，</a:t>
            </a:r>
            <a:r>
              <a:rPr lang="zh-CN" altLang="en-US" sz="2000" b="1" dirty="0">
                <a:solidFill>
                  <a:schemeClr val="accent5">
                    <a:lumMod val="50000"/>
                  </a:schemeClr>
                </a:solidFill>
                <a:latin typeface="微软雅黑" pitchFamily="34" charset="-122"/>
                <a:ea typeface="微软雅黑" pitchFamily="34" charset="-122"/>
              </a:rPr>
              <a:t>中国在</a:t>
            </a:r>
            <a:r>
              <a:rPr lang="zh-CN" altLang="en-US" sz="2000" b="1" dirty="0" smtClean="0">
                <a:solidFill>
                  <a:schemeClr val="accent5">
                    <a:lumMod val="50000"/>
                  </a:schemeClr>
                </a:solidFill>
                <a:latin typeface="微软雅黑" pitchFamily="34" charset="-122"/>
                <a:ea typeface="微软雅黑" pitchFamily="34" charset="-122"/>
              </a:rPr>
              <a:t>未来</a:t>
            </a:r>
            <a:r>
              <a:rPr lang="en-US" altLang="zh-CN" sz="2000" b="1" dirty="0" smtClean="0">
                <a:solidFill>
                  <a:schemeClr val="accent5">
                    <a:lumMod val="50000"/>
                  </a:schemeClr>
                </a:solidFill>
                <a:latin typeface="微软雅黑" pitchFamily="34" charset="-122"/>
                <a:ea typeface="微软雅黑" pitchFamily="34" charset="-122"/>
              </a:rPr>
              <a:t>10</a:t>
            </a:r>
            <a:r>
              <a:rPr lang="zh-CN" altLang="en-US" sz="2000" b="1" dirty="0" smtClean="0">
                <a:solidFill>
                  <a:schemeClr val="accent5">
                    <a:lumMod val="50000"/>
                  </a:schemeClr>
                </a:solidFill>
                <a:latin typeface="微软雅黑" pitchFamily="34" charset="-122"/>
                <a:ea typeface="微软雅黑" pitchFamily="34" charset="-122"/>
              </a:rPr>
              <a:t>年以至更长的发展</a:t>
            </a:r>
            <a:r>
              <a:rPr lang="zh-CN" altLang="en-US" sz="2000" b="1" dirty="0">
                <a:solidFill>
                  <a:schemeClr val="accent5">
                    <a:lumMod val="50000"/>
                  </a:schemeClr>
                </a:solidFill>
                <a:latin typeface="微软雅黑" pitchFamily="34" charset="-122"/>
                <a:ea typeface="微软雅黑" pitchFamily="34" charset="-122"/>
              </a:rPr>
              <a:t>中仍可保持</a:t>
            </a:r>
            <a:r>
              <a:rPr lang="en-US" sz="2000" b="1" dirty="0">
                <a:solidFill>
                  <a:schemeClr val="accent5">
                    <a:lumMod val="50000"/>
                  </a:schemeClr>
                </a:solidFill>
                <a:latin typeface="微软雅黑" pitchFamily="34" charset="-122"/>
                <a:ea typeface="微软雅黑" pitchFamily="34" charset="-122"/>
              </a:rPr>
              <a:t>7%</a:t>
            </a:r>
            <a:r>
              <a:rPr lang="zh-CN" altLang="en-US" sz="2000" b="1" dirty="0">
                <a:solidFill>
                  <a:schemeClr val="accent5">
                    <a:lumMod val="50000"/>
                  </a:schemeClr>
                </a:solidFill>
                <a:latin typeface="微软雅黑" pitchFamily="34" charset="-122"/>
                <a:ea typeface="微软雅黑" pitchFamily="34" charset="-122"/>
              </a:rPr>
              <a:t>左右的增长，并使环境状况得到明显改善。 </a:t>
            </a:r>
            <a:r>
              <a:rPr lang="zh-CN" altLang="en-US" sz="2000" b="1" dirty="0" smtClean="0">
                <a:solidFill>
                  <a:schemeClr val="accent5">
                    <a:lumMod val="50000"/>
                  </a:schemeClr>
                </a:solidFill>
                <a:latin typeface="微软雅黑" pitchFamily="34" charset="-122"/>
                <a:ea typeface="微软雅黑" pitchFamily="34" charset="-122"/>
              </a:rPr>
              <a:t/>
            </a:r>
            <a:br>
              <a:rPr lang="zh-CN" altLang="en-US" sz="2000" b="1" dirty="0" smtClean="0">
                <a:solidFill>
                  <a:schemeClr val="accent5">
                    <a:lumMod val="50000"/>
                  </a:schemeClr>
                </a:solidFill>
                <a:latin typeface="微软雅黑" pitchFamily="34" charset="-122"/>
                <a:ea typeface="微软雅黑" pitchFamily="34" charset="-122"/>
              </a:rPr>
            </a:br>
            <a:r>
              <a:rPr lang="en-US" altLang="zh-CN" sz="2000" dirty="0" smtClean="0">
                <a:solidFill>
                  <a:schemeClr val="accent5">
                    <a:lumMod val="50000"/>
                  </a:schemeClr>
                </a:solidFill>
                <a:latin typeface="Arial" pitchFamily="34" charset="0"/>
                <a:ea typeface="微软雅黑" pitchFamily="34" charset="-122"/>
                <a:cs typeface="Arial" pitchFamily="34" charset="0"/>
              </a:rPr>
              <a:t>If </a:t>
            </a:r>
            <a:r>
              <a:rPr lang="en-US" altLang="zh-CN" sz="2000" dirty="0">
                <a:solidFill>
                  <a:schemeClr val="accent5">
                    <a:lumMod val="50000"/>
                  </a:schemeClr>
                </a:solidFill>
                <a:latin typeface="Arial" pitchFamily="34" charset="0"/>
                <a:ea typeface="微软雅黑" pitchFamily="34" charset="-122"/>
                <a:cs typeface="Arial" pitchFamily="34" charset="0"/>
              </a:rPr>
              <a:t>the government could incorporate right policies aiming at structural changes and green </a:t>
            </a:r>
            <a:r>
              <a:rPr lang="en-US" altLang="zh-CN" sz="2000" dirty="0" smtClean="0">
                <a:solidFill>
                  <a:schemeClr val="accent5">
                    <a:lumMod val="50000"/>
                  </a:schemeClr>
                </a:solidFill>
                <a:latin typeface="Arial" pitchFamily="34" charset="0"/>
                <a:ea typeface="微软雅黑" pitchFamily="34" charset="-122"/>
                <a:cs typeface="Arial" pitchFamily="34" charset="0"/>
              </a:rPr>
              <a:t>development, China </a:t>
            </a:r>
            <a:r>
              <a:rPr lang="en-US" altLang="zh-CN" sz="2000" dirty="0">
                <a:solidFill>
                  <a:schemeClr val="accent5">
                    <a:lumMod val="50000"/>
                  </a:schemeClr>
                </a:solidFill>
                <a:latin typeface="Arial" pitchFamily="34" charset="0"/>
                <a:ea typeface="微软雅黑" pitchFamily="34" charset="-122"/>
                <a:cs typeface="Arial" pitchFamily="34" charset="0"/>
              </a:rPr>
              <a:t>could be able to continue its 7% GDP growth in the next years with significant improvement in environmental conditions. </a:t>
            </a:r>
            <a:endParaRPr lang="en-US" altLang="zh-CN" sz="2000" dirty="0" smtClean="0">
              <a:solidFill>
                <a:schemeClr val="accent5">
                  <a:lumMod val="50000"/>
                </a:schemeClr>
              </a:solidFill>
              <a:latin typeface="Arial" pitchFamily="34" charset="0"/>
              <a:ea typeface="微软雅黑" pitchFamily="34" charset="-122"/>
              <a:cs typeface="Arial" pitchFamily="34" charset="0"/>
            </a:endParaRPr>
          </a:p>
          <a:p>
            <a:pPr fontAlgn="auto">
              <a:spcAft>
                <a:spcPts val="0"/>
              </a:spcAft>
              <a:buFont typeface="Arial" pitchFamily="34" charset="0"/>
              <a:buNone/>
              <a:defRPr/>
            </a:pPr>
            <a:endParaRPr lang="en-US" altLang="zh-CN" dirty="0">
              <a:solidFill>
                <a:schemeClr val="accent5">
                  <a:lumMod val="50000"/>
                </a:schemeClr>
              </a:solidFill>
              <a:latin typeface="Arial" pitchFamily="34" charset="0"/>
              <a:ea typeface="微软雅黑" pitchFamily="34" charset="-122"/>
              <a:cs typeface="Arial" pitchFamily="34" charset="0"/>
            </a:endParaRPr>
          </a:p>
          <a:p>
            <a:pPr fontAlgn="auto">
              <a:spcAft>
                <a:spcPts val="0"/>
              </a:spcAft>
              <a:buFont typeface="Arial" pitchFamily="34" charset="0"/>
              <a:buNone/>
              <a:defRPr/>
            </a:pPr>
            <a:r>
              <a:rPr lang="en-US" altLang="zh-CN" sz="2400" dirty="0" smtClean="0">
                <a:solidFill>
                  <a:schemeClr val="accent5">
                    <a:lumMod val="50000"/>
                  </a:schemeClr>
                </a:solidFill>
              </a:rPr>
              <a:t>--</a:t>
            </a:r>
            <a:r>
              <a:rPr lang="zh-CN" altLang="en-US" sz="2000" b="1" dirty="0" smtClean="0">
                <a:solidFill>
                  <a:schemeClr val="accent5">
                    <a:lumMod val="50000"/>
                  </a:schemeClr>
                </a:solidFill>
                <a:latin typeface="微软雅黑" pitchFamily="34" charset="-122"/>
                <a:ea typeface="微软雅黑" pitchFamily="34" charset="-122"/>
              </a:rPr>
              <a:t>数量较小但效率较高的投资，能产生同样的增长；环保技术和环保基础设施的投资本身即对经济增长作出贡献，又促进绿色转型。</a:t>
            </a:r>
            <a:br>
              <a:rPr lang="zh-CN" altLang="en-US" sz="2000" b="1" dirty="0" smtClean="0">
                <a:solidFill>
                  <a:schemeClr val="accent5">
                    <a:lumMod val="50000"/>
                  </a:schemeClr>
                </a:solidFill>
                <a:latin typeface="微软雅黑" pitchFamily="34" charset="-122"/>
                <a:ea typeface="微软雅黑" pitchFamily="34" charset="-122"/>
              </a:rPr>
            </a:br>
            <a:r>
              <a:rPr lang="en-GB" sz="2000" dirty="0" smtClean="0">
                <a:solidFill>
                  <a:schemeClr val="accent5">
                    <a:lumMod val="50000"/>
                  </a:schemeClr>
                </a:solidFill>
              </a:rPr>
              <a:t>Smaller </a:t>
            </a:r>
            <a:r>
              <a:rPr lang="en-GB" sz="2000" dirty="0">
                <a:solidFill>
                  <a:schemeClr val="accent5">
                    <a:lumMod val="50000"/>
                  </a:schemeClr>
                </a:solidFill>
              </a:rPr>
              <a:t>share of investment in GDP may even produce stronger GDP </a:t>
            </a:r>
            <a:r>
              <a:rPr lang="en-GB" sz="2000" dirty="0" smtClean="0">
                <a:solidFill>
                  <a:schemeClr val="accent5">
                    <a:lumMod val="50000"/>
                  </a:schemeClr>
                </a:solidFill>
              </a:rPr>
              <a:t>growth if the </a:t>
            </a:r>
            <a:r>
              <a:rPr lang="en-GB" sz="2000" dirty="0">
                <a:solidFill>
                  <a:schemeClr val="accent5">
                    <a:lumMod val="50000"/>
                  </a:schemeClr>
                </a:solidFill>
              </a:rPr>
              <a:t>remaining investment is directed to green technology and infrastructure, and if consumption is oriented towards environmentally friendly goods and </a:t>
            </a:r>
            <a:r>
              <a:rPr lang="en-GB" sz="2000" dirty="0" smtClean="0">
                <a:solidFill>
                  <a:schemeClr val="accent5">
                    <a:lumMod val="50000"/>
                  </a:schemeClr>
                </a:solidFill>
              </a:rPr>
              <a:t>services</a:t>
            </a:r>
            <a:r>
              <a:rPr lang="en-US" sz="2000" dirty="0">
                <a:solidFill>
                  <a:schemeClr val="accent5">
                    <a:lumMod val="50000"/>
                  </a:schemeClr>
                </a:solidFill>
              </a:rPr>
              <a:t>.</a:t>
            </a:r>
            <a:endParaRPr lang="zh-CN" altLang="zh-CN" sz="2000" dirty="0">
              <a:solidFill>
                <a:schemeClr val="accent5">
                  <a:lumMod val="50000"/>
                </a:schemeClr>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130425"/>
            <a:ext cx="7772400" cy="1470025"/>
          </a:xfrm>
        </p:spPr>
        <p:txBody>
          <a:bodyPr/>
          <a:lstStyle/>
          <a:p>
            <a:pPr>
              <a:lnSpc>
                <a:spcPct val="150000"/>
              </a:lnSpc>
            </a:pPr>
            <a:r>
              <a:rPr lang="zh-CN" altLang="en-US" sz="3200" b="1" dirty="0" smtClean="0">
                <a:solidFill>
                  <a:schemeClr val="accent2">
                    <a:lumMod val="75000"/>
                  </a:schemeClr>
                </a:solidFill>
                <a:latin typeface="微软雅黑" pitchFamily="34" charset="-122"/>
                <a:ea typeface="微软雅黑" pitchFamily="34" charset="-122"/>
              </a:rPr>
              <a:t>主要政策建议</a:t>
            </a:r>
            <a:r>
              <a:rPr lang="en-US" altLang="zh-CN" sz="3200" b="1" dirty="0" smtClean="0">
                <a:solidFill>
                  <a:schemeClr val="accent2">
                    <a:lumMod val="75000"/>
                  </a:schemeClr>
                </a:solidFill>
                <a:latin typeface="微软雅黑" pitchFamily="34" charset="-122"/>
                <a:ea typeface="微软雅黑" pitchFamily="34" charset="-122"/>
              </a:rPr>
              <a:t/>
            </a:r>
            <a:br>
              <a:rPr lang="en-US" altLang="zh-CN" sz="3200" b="1" dirty="0" smtClean="0">
                <a:solidFill>
                  <a:schemeClr val="accent2">
                    <a:lumMod val="75000"/>
                  </a:schemeClr>
                </a:solidFill>
                <a:latin typeface="微软雅黑" pitchFamily="34" charset="-122"/>
                <a:ea typeface="微软雅黑" pitchFamily="34" charset="-122"/>
              </a:rPr>
            </a:br>
            <a:r>
              <a:rPr lang="en-US" altLang="zh-CN" sz="3200" b="1" dirty="0">
                <a:solidFill>
                  <a:schemeClr val="accent2">
                    <a:lumMod val="75000"/>
                  </a:schemeClr>
                </a:solidFill>
                <a:latin typeface="Arial" pitchFamily="34" charset="0"/>
                <a:cs typeface="Arial" pitchFamily="34" charset="0"/>
              </a:rPr>
              <a:t>Main</a:t>
            </a:r>
            <a:r>
              <a:rPr lang="zh-CN" altLang="en-US" sz="3200" b="1" dirty="0">
                <a:solidFill>
                  <a:schemeClr val="accent2">
                    <a:lumMod val="75000"/>
                  </a:schemeClr>
                </a:solidFill>
                <a:latin typeface="Arial" pitchFamily="34" charset="0"/>
                <a:cs typeface="Arial" pitchFamily="34" charset="0"/>
              </a:rPr>
              <a:t> </a:t>
            </a:r>
            <a:r>
              <a:rPr lang="en-US" altLang="zh-CN" sz="3200" b="1" dirty="0">
                <a:solidFill>
                  <a:schemeClr val="accent2">
                    <a:lumMod val="75000"/>
                  </a:schemeClr>
                </a:solidFill>
                <a:latin typeface="Arial" pitchFamily="34" charset="0"/>
                <a:cs typeface="Arial" pitchFamily="34" charset="0"/>
              </a:rPr>
              <a:t>Policy</a:t>
            </a:r>
            <a:r>
              <a:rPr lang="zh-CN" altLang="en-US" sz="3200" b="1" dirty="0">
                <a:solidFill>
                  <a:schemeClr val="accent2">
                    <a:lumMod val="75000"/>
                  </a:schemeClr>
                </a:solidFill>
                <a:latin typeface="Arial" pitchFamily="34" charset="0"/>
                <a:cs typeface="Arial" pitchFamily="34" charset="0"/>
              </a:rPr>
              <a:t> </a:t>
            </a:r>
            <a:r>
              <a:rPr lang="en-US" altLang="zh-CN" sz="3200" b="1" dirty="0" smtClean="0">
                <a:solidFill>
                  <a:schemeClr val="accent2">
                    <a:lumMod val="75000"/>
                  </a:schemeClr>
                </a:solidFill>
                <a:latin typeface="Arial" pitchFamily="34" charset="0"/>
                <a:cs typeface="Arial" pitchFamily="34" charset="0"/>
              </a:rPr>
              <a:t>Recommendations</a:t>
            </a:r>
            <a:endParaRPr lang="zh-CN" altLang="en-US" sz="3200" b="1" dirty="0">
              <a:solidFill>
                <a:schemeClr val="accent2">
                  <a:lumMod val="7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251520" y="1124744"/>
            <a:ext cx="8568952" cy="5256584"/>
          </a:xfrm>
          <a:prstGeom prst="rect">
            <a:avLst/>
          </a:prstGeom>
          <a:noFill/>
          <a:ln w="9525">
            <a:noFill/>
            <a:miter lim="800000"/>
            <a:headEnd/>
            <a:tailEnd/>
          </a:ln>
        </p:spPr>
        <p:txBody>
          <a:bodyPr>
            <a:normAutofit fontScale="92500" lnSpcReduction="10000"/>
          </a:bodyPr>
          <a:lstStyle/>
          <a:p>
            <a:pPr marL="457200" indent="-457200">
              <a:spcAft>
                <a:spcPts val="1200"/>
              </a:spcAft>
            </a:pPr>
            <a:r>
              <a:rPr lang="en-US" altLang="zh-CN" sz="2200" b="1" i="1" dirty="0" smtClean="0">
                <a:solidFill>
                  <a:schemeClr val="accent5">
                    <a:lumMod val="50000"/>
                  </a:schemeClr>
                </a:solidFill>
                <a:latin typeface="微软雅黑" pitchFamily="34" charset="-122"/>
                <a:ea typeface="微软雅黑" pitchFamily="34" charset="-122"/>
              </a:rPr>
              <a:t>1.  </a:t>
            </a:r>
            <a:r>
              <a:rPr lang="zh-CN" altLang="en-US" sz="2200" b="1" i="1" dirty="0" smtClean="0">
                <a:solidFill>
                  <a:schemeClr val="accent5">
                    <a:lumMod val="50000"/>
                  </a:schemeClr>
                </a:solidFill>
                <a:latin typeface="微软雅黑" pitchFamily="34" charset="-122"/>
                <a:ea typeface="微软雅黑" pitchFamily="34" charset="-122"/>
              </a:rPr>
              <a:t>改善经济结构，避免过度投资</a:t>
            </a:r>
            <a:r>
              <a:rPr lang="en-GB" sz="2200" b="1" i="1" dirty="0" smtClean="0">
                <a:solidFill>
                  <a:schemeClr val="accent5">
                    <a:lumMod val="50000"/>
                  </a:schemeClr>
                </a:solidFill>
                <a:latin typeface="微软雅黑" pitchFamily="34" charset="-122"/>
                <a:ea typeface="微软雅黑" pitchFamily="34" charset="-122"/>
              </a:rPr>
              <a:t>  </a:t>
            </a:r>
            <a:r>
              <a:rPr lang="en-GB" sz="2200" b="1" i="1" dirty="0">
                <a:solidFill>
                  <a:schemeClr val="accent5">
                    <a:lumMod val="50000"/>
                  </a:schemeClr>
                </a:solidFill>
                <a:latin typeface="微软雅黑" pitchFamily="34" charset="-122"/>
                <a:ea typeface="微软雅黑" pitchFamily="34" charset="-122"/>
              </a:rPr>
              <a:t/>
            </a:r>
            <a:br>
              <a:rPr lang="en-GB" sz="2200" b="1" i="1" dirty="0">
                <a:solidFill>
                  <a:schemeClr val="accent5">
                    <a:lumMod val="50000"/>
                  </a:schemeClr>
                </a:solidFill>
                <a:latin typeface="微软雅黑" pitchFamily="34" charset="-122"/>
                <a:ea typeface="微软雅黑" pitchFamily="34" charset="-122"/>
              </a:rPr>
            </a:br>
            <a:r>
              <a:rPr lang="en-GB" sz="2200" b="1" i="1" dirty="0" smtClean="0">
                <a:solidFill>
                  <a:schemeClr val="accent5">
                    <a:lumMod val="50000"/>
                  </a:schemeClr>
                </a:solidFill>
                <a:latin typeface="Arial" pitchFamily="34" charset="0"/>
                <a:ea typeface="微软雅黑" pitchFamily="34" charset="-122"/>
                <a:cs typeface="Arial" pitchFamily="34" charset="0"/>
              </a:rPr>
              <a:t>Improve </a:t>
            </a:r>
            <a:r>
              <a:rPr lang="en-GB" sz="2200" b="1" i="1" dirty="0">
                <a:solidFill>
                  <a:schemeClr val="accent5">
                    <a:lumMod val="50000"/>
                  </a:schemeClr>
                </a:solidFill>
                <a:latin typeface="Arial" pitchFamily="34" charset="0"/>
                <a:ea typeface="微软雅黑" pitchFamily="34" charset="-122"/>
                <a:cs typeface="Arial" pitchFamily="34" charset="0"/>
              </a:rPr>
              <a:t>economic structure with less and better </a:t>
            </a:r>
            <a:r>
              <a:rPr lang="en-GB" sz="2200" b="1" i="1" dirty="0" smtClean="0">
                <a:solidFill>
                  <a:schemeClr val="accent5">
                    <a:lumMod val="50000"/>
                  </a:schemeClr>
                </a:solidFill>
                <a:latin typeface="Arial" pitchFamily="34" charset="0"/>
                <a:ea typeface="微软雅黑" pitchFamily="34" charset="-122"/>
                <a:cs typeface="Arial" pitchFamily="34" charset="0"/>
              </a:rPr>
              <a:t>targeted</a:t>
            </a:r>
            <a:r>
              <a:rPr lang="zh-CN" altLang="en-US" sz="2200" b="1" i="1" dirty="0" smtClean="0">
                <a:solidFill>
                  <a:schemeClr val="accent5">
                    <a:lumMod val="50000"/>
                  </a:schemeClr>
                </a:solidFill>
                <a:latin typeface="Arial" pitchFamily="34" charset="0"/>
                <a:ea typeface="微软雅黑" pitchFamily="34" charset="-122"/>
                <a:cs typeface="Arial" pitchFamily="34" charset="0"/>
              </a:rPr>
              <a:t> </a:t>
            </a:r>
            <a:r>
              <a:rPr lang="en-GB" sz="2200" b="1" i="1" dirty="0" smtClean="0">
                <a:solidFill>
                  <a:schemeClr val="accent5">
                    <a:lumMod val="50000"/>
                  </a:schemeClr>
                </a:solidFill>
                <a:latin typeface="Arial" pitchFamily="34" charset="0"/>
                <a:ea typeface="微软雅黑" pitchFamily="34" charset="-122"/>
                <a:cs typeface="Arial" pitchFamily="34" charset="0"/>
              </a:rPr>
              <a:t>investment</a:t>
            </a:r>
            <a:endParaRPr lang="en-US" altLang="zh-CN" sz="2200" dirty="0" smtClean="0">
              <a:solidFill>
                <a:schemeClr val="accent1">
                  <a:lumMod val="50000"/>
                </a:schemeClr>
              </a:solidFill>
              <a:latin typeface="微软雅黑" pitchFamily="34" charset="-122"/>
              <a:ea typeface="微软雅黑" pitchFamily="34" charset="-122"/>
            </a:endParaRPr>
          </a:p>
          <a:p>
            <a:pPr marL="342900" indent="-342900">
              <a:spcBef>
                <a:spcPct val="20000"/>
              </a:spcBef>
              <a:spcAft>
                <a:spcPts val="1200"/>
              </a:spcAft>
              <a:buClr>
                <a:srgbClr val="002060"/>
              </a:buClr>
              <a:buFont typeface="Wingdings" pitchFamily="2" charset="2"/>
              <a:buChar char="v"/>
              <a:defRPr/>
            </a:pPr>
            <a:r>
              <a:rPr lang="zh-CN" altLang="zh-CN" sz="1900" dirty="0" smtClean="0">
                <a:solidFill>
                  <a:schemeClr val="accent1">
                    <a:lumMod val="50000"/>
                  </a:schemeClr>
                </a:solidFill>
                <a:latin typeface="微软雅黑" pitchFamily="34" charset="-122"/>
                <a:ea typeface="微软雅黑" pitchFamily="34" charset="-122"/>
              </a:rPr>
              <a:t>本</a:t>
            </a:r>
            <a:r>
              <a:rPr lang="zh-CN" altLang="zh-CN" sz="1900" dirty="0">
                <a:solidFill>
                  <a:schemeClr val="accent1">
                    <a:lumMod val="50000"/>
                  </a:schemeClr>
                </a:solidFill>
                <a:latin typeface="微软雅黑" pitchFamily="34" charset="-122"/>
                <a:ea typeface="微软雅黑" pitchFamily="34" charset="-122"/>
              </a:rPr>
              <a:t>课题组强烈建议政府通过政策调整和改革推动消费</a:t>
            </a:r>
            <a:r>
              <a:rPr lang="en-US" altLang="zh-CN" sz="1900" dirty="0">
                <a:solidFill>
                  <a:schemeClr val="accent1">
                    <a:lumMod val="50000"/>
                  </a:schemeClr>
                </a:solidFill>
                <a:latin typeface="微软雅黑" pitchFamily="34" charset="-122"/>
                <a:ea typeface="微软雅黑" pitchFamily="34" charset="-122"/>
              </a:rPr>
              <a:t>-</a:t>
            </a:r>
            <a:r>
              <a:rPr lang="zh-CN" altLang="zh-CN" sz="1900" dirty="0">
                <a:solidFill>
                  <a:schemeClr val="accent1">
                    <a:lumMod val="50000"/>
                  </a:schemeClr>
                </a:solidFill>
                <a:latin typeface="微软雅黑" pitchFamily="34" charset="-122"/>
                <a:ea typeface="微软雅黑" pitchFamily="34" charset="-122"/>
              </a:rPr>
              <a:t>投资结构和产业结构的再平衡，从而抑制过度投资和产能过剩及由此产生的过度能源消费和大气污染</a:t>
            </a:r>
            <a:r>
              <a:rPr lang="zh-CN" altLang="zh-CN" sz="1900" dirty="0" smtClean="0">
                <a:solidFill>
                  <a:schemeClr val="accent1">
                    <a:lumMod val="50000"/>
                  </a:schemeClr>
                </a:solidFill>
              </a:rPr>
              <a:t>。</a:t>
            </a:r>
            <a:r>
              <a:rPr lang="en-US" altLang="zh-CN" sz="1900" dirty="0" smtClean="0">
                <a:solidFill>
                  <a:schemeClr val="accent1">
                    <a:lumMod val="50000"/>
                  </a:schemeClr>
                </a:solidFill>
              </a:rPr>
              <a:t/>
            </a:r>
            <a:br>
              <a:rPr lang="en-US" altLang="zh-CN" sz="1900" dirty="0" smtClean="0">
                <a:solidFill>
                  <a:schemeClr val="accent1">
                    <a:lumMod val="50000"/>
                  </a:schemeClr>
                </a:solidFill>
              </a:rPr>
            </a:br>
            <a:r>
              <a:rPr lang="en-US" altLang="zh-CN" sz="1900" dirty="0" smtClean="0">
                <a:solidFill>
                  <a:schemeClr val="accent1">
                    <a:lumMod val="50000"/>
                  </a:schemeClr>
                </a:solidFill>
              </a:rPr>
              <a:t>Within </a:t>
            </a:r>
            <a:r>
              <a:rPr lang="en-US" altLang="zh-CN" sz="1900" dirty="0">
                <a:solidFill>
                  <a:schemeClr val="accent1">
                    <a:lumMod val="50000"/>
                  </a:schemeClr>
                </a:solidFill>
              </a:rPr>
              <a:t>China’s reform program, government </a:t>
            </a:r>
            <a:r>
              <a:rPr lang="en-US" altLang="zh-CN" sz="1900" dirty="0" smtClean="0">
                <a:solidFill>
                  <a:schemeClr val="accent1">
                    <a:lumMod val="50000"/>
                  </a:schemeClr>
                </a:solidFill>
              </a:rPr>
              <a:t>should </a:t>
            </a:r>
            <a:r>
              <a:rPr lang="en-US" altLang="zh-CN" sz="1900" dirty="0">
                <a:solidFill>
                  <a:schemeClr val="accent1">
                    <a:lumMod val="50000"/>
                  </a:schemeClr>
                </a:solidFill>
              </a:rPr>
              <a:t>prioritize institutional reforms and policy adjustments to rebalance </a:t>
            </a:r>
            <a:r>
              <a:rPr lang="en-US" altLang="zh-CN" sz="1900" dirty="0" smtClean="0">
                <a:solidFill>
                  <a:schemeClr val="accent1">
                    <a:lumMod val="50000"/>
                  </a:schemeClr>
                </a:solidFill>
              </a:rPr>
              <a:t>China’s</a:t>
            </a:r>
            <a:r>
              <a:rPr lang="zh-CN" altLang="en-US" sz="1900" dirty="0" smtClean="0">
                <a:solidFill>
                  <a:schemeClr val="accent1">
                    <a:lumMod val="50000"/>
                  </a:schemeClr>
                </a:solidFill>
              </a:rPr>
              <a:t> </a:t>
            </a:r>
            <a:r>
              <a:rPr lang="en-US" altLang="zh-CN" sz="1900" dirty="0" smtClean="0">
                <a:solidFill>
                  <a:schemeClr val="accent1">
                    <a:lumMod val="50000"/>
                  </a:schemeClr>
                </a:solidFill>
              </a:rPr>
              <a:t>economic </a:t>
            </a:r>
            <a:r>
              <a:rPr lang="en-US" altLang="zh-CN" sz="1900" dirty="0">
                <a:solidFill>
                  <a:schemeClr val="accent1">
                    <a:lumMod val="50000"/>
                  </a:schemeClr>
                </a:solidFill>
              </a:rPr>
              <a:t>structure, and focuses on reducing tendency to over-invest  to reduce excessive energy consumption and air pollution. </a:t>
            </a:r>
            <a:r>
              <a:rPr lang="en-US" altLang="zh-CN" sz="1900" dirty="0">
                <a:solidFill>
                  <a:schemeClr val="tx2">
                    <a:lumMod val="75000"/>
                  </a:schemeClr>
                </a:solidFill>
                <a:latin typeface="Calibri" pitchFamily="34" charset="0"/>
                <a:ea typeface="华文行楷" pitchFamily="2" charset="-122"/>
              </a:rPr>
              <a:t>	</a:t>
            </a:r>
          </a:p>
          <a:p>
            <a:pPr marL="342900" indent="-342900">
              <a:spcBef>
                <a:spcPct val="20000"/>
              </a:spcBef>
              <a:buClr>
                <a:srgbClr val="002060"/>
              </a:buClr>
              <a:buFont typeface="Wingdings" pitchFamily="2" charset="2"/>
              <a:buChar char="v"/>
              <a:defRPr/>
            </a:pPr>
            <a:r>
              <a:rPr lang="zh-CN" altLang="zh-CN" sz="1900" dirty="0">
                <a:solidFill>
                  <a:schemeClr val="accent1">
                    <a:lumMod val="50000"/>
                  </a:schemeClr>
                </a:solidFill>
                <a:latin typeface="微软雅黑" pitchFamily="34" charset="-122"/>
                <a:ea typeface="微软雅黑" pitchFamily="34" charset="-122"/>
              </a:rPr>
              <a:t>实现</a:t>
            </a:r>
            <a:r>
              <a:rPr lang="zh-CN" altLang="en-US" sz="1900" dirty="0">
                <a:solidFill>
                  <a:schemeClr val="accent1">
                    <a:lumMod val="50000"/>
                  </a:schemeClr>
                </a:solidFill>
                <a:latin typeface="微软雅黑" pitchFamily="34" charset="-122"/>
                <a:ea typeface="微软雅黑" pitchFamily="34" charset="-122"/>
              </a:rPr>
              <a:t>结</a:t>
            </a:r>
            <a:r>
              <a:rPr lang="zh-CN" altLang="zh-CN" sz="1900" dirty="0">
                <a:solidFill>
                  <a:schemeClr val="accent1">
                    <a:lumMod val="50000"/>
                  </a:schemeClr>
                </a:solidFill>
                <a:latin typeface="微软雅黑" pitchFamily="34" charset="-122"/>
                <a:ea typeface="微软雅黑" pitchFamily="34" charset="-122"/>
              </a:rPr>
              <a:t>构再平衡需</a:t>
            </a:r>
            <a:r>
              <a:rPr lang="zh-CN" altLang="en-US" sz="1900" dirty="0">
                <a:solidFill>
                  <a:schemeClr val="accent1">
                    <a:lumMod val="50000"/>
                  </a:schemeClr>
                </a:solidFill>
                <a:latin typeface="微软雅黑" pitchFamily="34" charset="-122"/>
                <a:ea typeface="微软雅黑" pitchFamily="34" charset="-122"/>
              </a:rPr>
              <a:t>要</a:t>
            </a:r>
            <a:r>
              <a:rPr lang="zh-CN" altLang="zh-CN" sz="1900" dirty="0">
                <a:solidFill>
                  <a:schemeClr val="accent1">
                    <a:lumMod val="50000"/>
                  </a:schemeClr>
                </a:solidFill>
                <a:latin typeface="微软雅黑" pitchFamily="34" charset="-122"/>
                <a:ea typeface="微软雅黑" pitchFamily="34" charset="-122"/>
              </a:rPr>
              <a:t>一系列改革和政策调整，包括财政和金融部门改革、改善收入分配和社会保障</a:t>
            </a:r>
            <a:r>
              <a:rPr lang="zh-CN" altLang="en-US" sz="1900" dirty="0">
                <a:solidFill>
                  <a:schemeClr val="accent1">
                    <a:lumMod val="50000"/>
                  </a:schemeClr>
                </a:solidFill>
                <a:latin typeface="微软雅黑" pitchFamily="34" charset="-122"/>
                <a:ea typeface="微软雅黑" pitchFamily="34" charset="-122"/>
              </a:rPr>
              <a:t>体</a:t>
            </a:r>
            <a:r>
              <a:rPr lang="zh-CN" altLang="zh-CN" sz="1900" dirty="0">
                <a:solidFill>
                  <a:schemeClr val="accent1">
                    <a:lumMod val="50000"/>
                  </a:schemeClr>
                </a:solidFill>
                <a:latin typeface="微软雅黑" pitchFamily="34" charset="-122"/>
                <a:ea typeface="微软雅黑" pitchFamily="34" charset="-122"/>
              </a:rPr>
              <a:t>系等。在财政和行政体制改革方面，我们建议推进政府职能转变，减少政府投资，增加公共服务和社会保障支出，以促进投资</a:t>
            </a:r>
            <a:r>
              <a:rPr lang="en-US" altLang="zh-CN" sz="1900" dirty="0">
                <a:solidFill>
                  <a:schemeClr val="accent1">
                    <a:lumMod val="50000"/>
                  </a:schemeClr>
                </a:solidFill>
                <a:latin typeface="微软雅黑" pitchFamily="34" charset="-122"/>
                <a:ea typeface="微软雅黑" pitchFamily="34" charset="-122"/>
              </a:rPr>
              <a:t>-</a:t>
            </a:r>
            <a:r>
              <a:rPr lang="zh-CN" altLang="zh-CN" sz="1900" dirty="0">
                <a:solidFill>
                  <a:schemeClr val="accent1">
                    <a:lumMod val="50000"/>
                  </a:schemeClr>
                </a:solidFill>
                <a:latin typeface="微软雅黑" pitchFamily="34" charset="-122"/>
                <a:ea typeface="微软雅黑" pitchFamily="34" charset="-122"/>
              </a:rPr>
              <a:t>消费结构再平衡</a:t>
            </a:r>
            <a:r>
              <a:rPr lang="zh-CN" altLang="zh-CN" sz="1900" dirty="0" smtClean="0">
                <a:solidFill>
                  <a:schemeClr val="accent1">
                    <a:lumMod val="50000"/>
                  </a:schemeClr>
                </a:solidFill>
                <a:latin typeface="微软雅黑" pitchFamily="34" charset="-122"/>
                <a:ea typeface="微软雅黑" pitchFamily="34" charset="-122"/>
              </a:rPr>
              <a:t>。</a:t>
            </a:r>
            <a:r>
              <a:rPr lang="en-US" altLang="zh-CN" sz="1900" dirty="0" smtClean="0">
                <a:solidFill>
                  <a:schemeClr val="accent1">
                    <a:lumMod val="50000"/>
                  </a:schemeClr>
                </a:solidFill>
                <a:latin typeface="微软雅黑" pitchFamily="34" charset="-122"/>
                <a:ea typeface="微软雅黑" pitchFamily="34" charset="-122"/>
              </a:rPr>
              <a:t/>
            </a:r>
            <a:br>
              <a:rPr lang="en-US" altLang="zh-CN" sz="1900" dirty="0" smtClean="0">
                <a:solidFill>
                  <a:schemeClr val="accent1">
                    <a:lumMod val="50000"/>
                  </a:schemeClr>
                </a:solidFill>
                <a:latin typeface="微软雅黑" pitchFamily="34" charset="-122"/>
                <a:ea typeface="微软雅黑" pitchFamily="34" charset="-122"/>
              </a:rPr>
            </a:br>
            <a:r>
              <a:rPr lang="en-US" altLang="zh-CN" sz="1900" dirty="0" smtClean="0">
                <a:solidFill>
                  <a:schemeClr val="accent1">
                    <a:lumMod val="50000"/>
                  </a:schemeClr>
                </a:solidFill>
              </a:rPr>
              <a:t>Policy </a:t>
            </a:r>
            <a:r>
              <a:rPr lang="en-US" altLang="zh-CN" sz="1900" dirty="0">
                <a:solidFill>
                  <a:schemeClr val="accent1">
                    <a:lumMod val="50000"/>
                  </a:schemeClr>
                </a:solidFill>
              </a:rPr>
              <a:t>adjustments are needed in structural rebalance: fiscal and financial reforms, improvement in income distribution and social safety net.  A transformation in government functions is required to reform financial and administrative systems: reducing government investment, and increasing public service and social security spending. </a:t>
            </a:r>
            <a:endParaRPr lang="en-US" altLang="zh-CN" sz="1900"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323850" y="181662"/>
            <a:ext cx="7488238" cy="727058"/>
          </a:xfrm>
          <a:prstGeom prst="rect">
            <a:avLst/>
          </a:prstGeom>
          <a:noFill/>
          <a:ln w="9525">
            <a:noFill/>
            <a:miter lim="800000"/>
            <a:headEnd/>
            <a:tailEnd/>
          </a:ln>
        </p:spPr>
        <p:txBody>
          <a:bodyPr anchor="ctr"/>
          <a:lstStyle/>
          <a:p>
            <a:pPr>
              <a:defRPr/>
            </a:pPr>
            <a:r>
              <a:rPr lang="zh-CN" altLang="en-US" sz="2400" b="1" dirty="0">
                <a:solidFill>
                  <a:schemeClr val="accent2">
                    <a:lumMod val="50000"/>
                  </a:schemeClr>
                </a:solidFill>
                <a:latin typeface="微软雅黑" pitchFamily="34" charset="-122"/>
                <a:ea typeface="微软雅黑" pitchFamily="34" charset="-122"/>
                <a:cs typeface="Arial" pitchFamily="34" charset="0"/>
              </a:rPr>
              <a:t>主要政策建议  </a:t>
            </a:r>
            <a:r>
              <a:rPr lang="en-US" altLang="zh-CN" sz="2400" b="1" dirty="0" smtClean="0">
                <a:solidFill>
                  <a:schemeClr val="accent2">
                    <a:lumMod val="50000"/>
                  </a:schemeClr>
                </a:solidFill>
                <a:latin typeface="微软雅黑" pitchFamily="34" charset="-122"/>
                <a:ea typeface="微软雅黑" pitchFamily="34" charset="-122"/>
                <a:cs typeface="Arial" pitchFamily="34" charset="0"/>
              </a:rPr>
              <a:t/>
            </a:r>
            <a:br>
              <a:rPr lang="en-US" altLang="zh-CN" sz="2400" b="1" dirty="0" smtClean="0">
                <a:solidFill>
                  <a:schemeClr val="accent2">
                    <a:lumMod val="50000"/>
                  </a:schemeClr>
                </a:solidFill>
                <a:latin typeface="微软雅黑" pitchFamily="34" charset="-122"/>
                <a:ea typeface="微软雅黑" pitchFamily="34" charset="-122"/>
                <a:cs typeface="Arial" pitchFamily="34" charset="0"/>
              </a:rPr>
            </a:br>
            <a:r>
              <a:rPr lang="en-US" altLang="zh-CN" sz="2400" b="1" dirty="0" smtClean="0">
                <a:solidFill>
                  <a:schemeClr val="accent2">
                    <a:lumMod val="50000"/>
                  </a:schemeClr>
                </a:solidFill>
                <a:latin typeface="Arial" pitchFamily="34" charset="0"/>
                <a:ea typeface="宋体" pitchFamily="2" charset="-122"/>
                <a:cs typeface="Arial" pitchFamily="34" charset="0"/>
              </a:rPr>
              <a:t>Main</a:t>
            </a:r>
            <a:r>
              <a:rPr lang="zh-CN" altLang="en-US" sz="2400" b="1" dirty="0" smtClean="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Policy</a:t>
            </a:r>
            <a:r>
              <a:rPr lang="zh-CN" altLang="en-US" sz="2400" b="1" dirty="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Recommendations</a:t>
            </a:r>
            <a:endParaRPr lang="en-US" altLang="zh-CN" sz="2400" b="1" dirty="0">
              <a:solidFill>
                <a:schemeClr val="accent2">
                  <a:lumMod val="50000"/>
                </a:schemeClr>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323528" y="1124744"/>
            <a:ext cx="8496944" cy="5184576"/>
          </a:xfrm>
          <a:prstGeom prst="rect">
            <a:avLst/>
          </a:prstGeom>
          <a:noFill/>
          <a:ln w="9525">
            <a:noFill/>
            <a:miter lim="800000"/>
            <a:headEnd/>
            <a:tailEnd/>
          </a:ln>
        </p:spPr>
        <p:txBody>
          <a:bodyPr>
            <a:normAutofit fontScale="25000" lnSpcReduction="20000"/>
          </a:bodyPr>
          <a:lstStyle/>
          <a:p>
            <a:pPr marL="457200" indent="-457200">
              <a:lnSpc>
                <a:spcPct val="110000"/>
              </a:lnSpc>
              <a:spcBef>
                <a:spcPct val="20000"/>
              </a:spcBef>
              <a:spcAft>
                <a:spcPts val="600"/>
              </a:spcAft>
              <a:buClr>
                <a:srgbClr val="002060"/>
              </a:buClr>
              <a:defRPr/>
            </a:pPr>
            <a:r>
              <a:rPr lang="en-GB" sz="8000" b="1" i="1" dirty="0" smtClean="0">
                <a:solidFill>
                  <a:schemeClr val="accent5">
                    <a:lumMod val="50000"/>
                  </a:schemeClr>
                </a:solidFill>
                <a:latin typeface="微软雅黑" pitchFamily="34" charset="-122"/>
                <a:ea typeface="微软雅黑" pitchFamily="34" charset="-122"/>
              </a:rPr>
              <a:t>2. </a:t>
            </a:r>
            <a:r>
              <a:rPr lang="zh-CN" altLang="en-US" sz="8000" b="1" i="1" dirty="0" smtClean="0">
                <a:solidFill>
                  <a:schemeClr val="accent5">
                    <a:lumMod val="50000"/>
                  </a:schemeClr>
                </a:solidFill>
                <a:latin typeface="微软雅黑" pitchFamily="34" charset="-122"/>
                <a:ea typeface="微软雅黑" pitchFamily="34" charset="-122"/>
              </a:rPr>
              <a:t>更多地动用税收、价格等市场经济</a:t>
            </a:r>
            <a:r>
              <a:rPr lang="zh-CN" altLang="en-US" sz="8000" b="1" i="1" dirty="0" smtClean="0">
                <a:solidFill>
                  <a:schemeClr val="accent5">
                    <a:lumMod val="50000"/>
                  </a:schemeClr>
                </a:solidFill>
                <a:latin typeface="Arial" pitchFamily="34" charset="0"/>
                <a:ea typeface="微软雅黑" pitchFamily="34" charset="-122"/>
                <a:cs typeface="Arial" pitchFamily="34" charset="0"/>
              </a:rPr>
              <a:t>政策    </a:t>
            </a:r>
            <a:r>
              <a:rPr lang="en-US" altLang="zh-CN" sz="8000" b="1" i="1" dirty="0">
                <a:solidFill>
                  <a:schemeClr val="accent5">
                    <a:lumMod val="50000"/>
                  </a:schemeClr>
                </a:solidFill>
                <a:latin typeface="Arial" pitchFamily="34" charset="0"/>
                <a:ea typeface="微软雅黑" pitchFamily="34" charset="-122"/>
                <a:cs typeface="Arial" pitchFamily="34" charset="0"/>
              </a:rPr>
              <a:t/>
            </a:r>
            <a:br>
              <a:rPr lang="en-US" altLang="zh-CN" sz="8000" b="1" i="1" dirty="0">
                <a:solidFill>
                  <a:schemeClr val="accent5">
                    <a:lumMod val="50000"/>
                  </a:schemeClr>
                </a:solidFill>
                <a:latin typeface="Arial" pitchFamily="34" charset="0"/>
                <a:ea typeface="微软雅黑" pitchFamily="34" charset="-122"/>
                <a:cs typeface="Arial" pitchFamily="34" charset="0"/>
              </a:rPr>
            </a:br>
            <a:r>
              <a:rPr lang="en-US" altLang="zh-CN" sz="8000" b="1" i="1" dirty="0" smtClean="0">
                <a:solidFill>
                  <a:schemeClr val="accent5">
                    <a:lumMod val="50000"/>
                  </a:schemeClr>
                </a:solidFill>
                <a:latin typeface="Arial" pitchFamily="34" charset="0"/>
                <a:ea typeface="微软雅黑" pitchFamily="34" charset="-122"/>
                <a:cs typeface="Arial" pitchFamily="34" charset="0"/>
              </a:rPr>
              <a:t>P</a:t>
            </a:r>
            <a:r>
              <a:rPr lang="en-GB" sz="8000" b="1" i="1" dirty="0" err="1" smtClean="0">
                <a:solidFill>
                  <a:schemeClr val="accent5">
                    <a:lumMod val="50000"/>
                  </a:schemeClr>
                </a:solidFill>
                <a:latin typeface="Arial" pitchFamily="34" charset="0"/>
                <a:ea typeface="微软雅黑" pitchFamily="34" charset="-122"/>
                <a:cs typeface="Arial" pitchFamily="34" charset="0"/>
              </a:rPr>
              <a:t>romote</a:t>
            </a:r>
            <a:r>
              <a:rPr lang="en-GB" sz="8000" b="1" i="1" dirty="0" smtClean="0">
                <a:solidFill>
                  <a:schemeClr val="accent5">
                    <a:lumMod val="50000"/>
                  </a:schemeClr>
                </a:solidFill>
                <a:latin typeface="Arial" pitchFamily="34" charset="0"/>
                <a:ea typeface="微软雅黑" pitchFamily="34" charset="-122"/>
                <a:cs typeface="Arial" pitchFamily="34" charset="0"/>
              </a:rPr>
              <a:t> </a:t>
            </a:r>
            <a:r>
              <a:rPr lang="en-GB" sz="8000" b="1" i="1" dirty="0">
                <a:solidFill>
                  <a:schemeClr val="accent5">
                    <a:lumMod val="50000"/>
                  </a:schemeClr>
                </a:solidFill>
                <a:latin typeface="Arial" pitchFamily="34" charset="0"/>
                <a:ea typeface="微软雅黑" pitchFamily="34" charset="-122"/>
                <a:cs typeface="Arial" pitchFamily="34" charset="0"/>
              </a:rPr>
              <a:t>a shift in </a:t>
            </a:r>
            <a:r>
              <a:rPr lang="en-GB" sz="8000" b="1" i="1" dirty="0" smtClean="0">
                <a:solidFill>
                  <a:schemeClr val="accent5">
                    <a:lumMod val="50000"/>
                  </a:schemeClr>
                </a:solidFill>
                <a:latin typeface="Arial" pitchFamily="34" charset="0"/>
                <a:ea typeface="微软雅黑" pitchFamily="34" charset="-122"/>
                <a:cs typeface="Arial" pitchFamily="34" charset="0"/>
              </a:rPr>
              <a:t>resource use </a:t>
            </a:r>
            <a:r>
              <a:rPr lang="en-US" altLang="zh-CN" sz="8000" b="1" i="1" dirty="0" smtClean="0">
                <a:solidFill>
                  <a:schemeClr val="accent5">
                    <a:lumMod val="50000"/>
                  </a:schemeClr>
                </a:solidFill>
                <a:latin typeface="Arial" pitchFamily="34" charset="0"/>
                <a:ea typeface="微软雅黑" pitchFamily="34" charset="-122"/>
                <a:cs typeface="Arial" pitchFamily="34" charset="0"/>
              </a:rPr>
              <a:t>v</a:t>
            </a:r>
            <a:r>
              <a:rPr lang="en-GB" sz="8000" b="1" i="1" dirty="0" err="1" smtClean="0">
                <a:solidFill>
                  <a:schemeClr val="accent5">
                    <a:lumMod val="50000"/>
                  </a:schemeClr>
                </a:solidFill>
                <a:latin typeface="Arial" pitchFamily="34" charset="0"/>
                <a:ea typeface="微软雅黑" pitchFamily="34" charset="-122"/>
                <a:cs typeface="Arial" pitchFamily="34" charset="0"/>
              </a:rPr>
              <a:t>ia</a:t>
            </a:r>
            <a:r>
              <a:rPr lang="zh-CN" altLang="en-US" sz="8000" b="1" i="1" dirty="0" smtClean="0">
                <a:solidFill>
                  <a:schemeClr val="accent5">
                    <a:lumMod val="50000"/>
                  </a:schemeClr>
                </a:solidFill>
                <a:latin typeface="Arial" pitchFamily="34" charset="0"/>
                <a:ea typeface="微软雅黑" pitchFamily="34" charset="-122"/>
                <a:cs typeface="Arial" pitchFamily="34" charset="0"/>
              </a:rPr>
              <a:t> </a:t>
            </a:r>
            <a:r>
              <a:rPr lang="en-GB" sz="8000" b="1" i="1" dirty="0" smtClean="0">
                <a:solidFill>
                  <a:schemeClr val="accent5">
                    <a:lumMod val="50000"/>
                  </a:schemeClr>
                </a:solidFill>
                <a:latin typeface="Arial" pitchFamily="34" charset="0"/>
                <a:ea typeface="微软雅黑" pitchFamily="34" charset="-122"/>
                <a:cs typeface="Arial" pitchFamily="34" charset="0"/>
              </a:rPr>
              <a:t>green taxation and market-based instruments</a:t>
            </a:r>
            <a:endParaRPr lang="en-US" altLang="zh-CN" sz="8000" dirty="0" smtClean="0">
              <a:solidFill>
                <a:schemeClr val="accent1">
                  <a:lumMod val="50000"/>
                </a:schemeClr>
              </a:solidFill>
              <a:latin typeface="微软雅黑" pitchFamily="34" charset="-122"/>
              <a:ea typeface="微软雅黑" pitchFamily="34" charset="-122"/>
            </a:endParaRPr>
          </a:p>
          <a:p>
            <a:pPr marL="342900" indent="-342900">
              <a:lnSpc>
                <a:spcPct val="110000"/>
              </a:lnSpc>
              <a:spcBef>
                <a:spcPct val="20000"/>
              </a:spcBef>
              <a:spcAft>
                <a:spcPts val="1800"/>
              </a:spcAft>
              <a:buClr>
                <a:srgbClr val="002060"/>
              </a:buClr>
              <a:defRPr/>
            </a:pPr>
            <a:r>
              <a:rPr lang="zh-CN" altLang="en-US" sz="7200" dirty="0" smtClean="0">
                <a:solidFill>
                  <a:schemeClr val="accent1">
                    <a:lumMod val="50000"/>
                  </a:schemeClr>
                </a:solidFill>
                <a:latin typeface="微软雅黑" pitchFamily="34" charset="-122"/>
                <a:ea typeface="微软雅黑" pitchFamily="34" charset="-122"/>
              </a:rPr>
              <a:t>     </a:t>
            </a:r>
            <a:r>
              <a:rPr lang="zh-CN" altLang="zh-CN" sz="7200" dirty="0" smtClean="0">
                <a:solidFill>
                  <a:schemeClr val="accent1">
                    <a:lumMod val="50000"/>
                  </a:schemeClr>
                </a:solidFill>
                <a:latin typeface="微软雅黑" pitchFamily="34" charset="-122"/>
                <a:ea typeface="微软雅黑" pitchFamily="34" charset="-122"/>
              </a:rPr>
              <a:t>对煤炭</a:t>
            </a:r>
            <a:r>
              <a:rPr lang="zh-CN" altLang="zh-CN" sz="7200" dirty="0">
                <a:solidFill>
                  <a:schemeClr val="accent1">
                    <a:lumMod val="50000"/>
                  </a:schemeClr>
                </a:solidFill>
                <a:latin typeface="微软雅黑" pitchFamily="34" charset="-122"/>
                <a:ea typeface="微软雅黑" pitchFamily="34" charset="-122"/>
              </a:rPr>
              <a:t>和石油等化石能源</a:t>
            </a:r>
            <a:r>
              <a:rPr lang="zh-CN" altLang="zh-CN" sz="7200" dirty="0" smtClean="0">
                <a:solidFill>
                  <a:schemeClr val="accent1">
                    <a:lumMod val="50000"/>
                  </a:schemeClr>
                </a:solidFill>
                <a:latin typeface="微软雅黑" pitchFamily="34" charset="-122"/>
                <a:ea typeface="微软雅黑" pitchFamily="34" charset="-122"/>
              </a:rPr>
              <a:t>产品</a:t>
            </a:r>
            <a:r>
              <a:rPr lang="zh-CN" altLang="en-US" sz="7200" dirty="0" smtClean="0">
                <a:solidFill>
                  <a:schemeClr val="accent1">
                    <a:lumMod val="50000"/>
                  </a:schemeClr>
                </a:solidFill>
                <a:latin typeface="微软雅黑" pitchFamily="34" charset="-122"/>
                <a:ea typeface="微软雅黑" pitchFamily="34" charset="-122"/>
              </a:rPr>
              <a:t>应</a:t>
            </a:r>
            <a:r>
              <a:rPr lang="zh-CN" altLang="zh-CN" sz="7200" dirty="0" smtClean="0">
                <a:solidFill>
                  <a:schemeClr val="accent1">
                    <a:lumMod val="50000"/>
                  </a:schemeClr>
                </a:solidFill>
                <a:latin typeface="微软雅黑" pitchFamily="34" charset="-122"/>
                <a:ea typeface="微软雅黑" pitchFamily="34" charset="-122"/>
              </a:rPr>
              <a:t>征收</a:t>
            </a:r>
            <a:r>
              <a:rPr lang="zh-CN" altLang="zh-CN" sz="7200" dirty="0">
                <a:solidFill>
                  <a:schemeClr val="accent1">
                    <a:lumMod val="50000"/>
                  </a:schemeClr>
                </a:solidFill>
                <a:latin typeface="微软雅黑" pitchFamily="34" charset="-122"/>
                <a:ea typeface="微软雅黑" pitchFamily="34" charset="-122"/>
              </a:rPr>
              <a:t>较高的资源税，并使电价调整到市场价格水平，同时在那些空气污染严重的城市对电力和汽车消费征收环境税。</a:t>
            </a:r>
            <a:r>
              <a:rPr lang="en-US" altLang="zh-CN" sz="7200" dirty="0">
                <a:latin typeface="微软雅黑" pitchFamily="34" charset="-122"/>
                <a:ea typeface="微软雅黑" pitchFamily="34" charset="-122"/>
              </a:rPr>
              <a:t> </a:t>
            </a:r>
            <a:r>
              <a:rPr lang="en-US" altLang="zh-CN" sz="7200" dirty="0" smtClean="0">
                <a:latin typeface="微软雅黑" pitchFamily="34" charset="-122"/>
                <a:ea typeface="微软雅黑" pitchFamily="34" charset="-122"/>
              </a:rPr>
              <a:t/>
            </a:r>
            <a:br>
              <a:rPr lang="en-US" altLang="zh-CN" sz="7200" dirty="0" smtClean="0">
                <a:latin typeface="微软雅黑" pitchFamily="34" charset="-122"/>
                <a:ea typeface="微软雅黑" pitchFamily="34" charset="-122"/>
              </a:rPr>
            </a:br>
            <a:r>
              <a:rPr lang="en-US" altLang="zh-CN" sz="7200" dirty="0" smtClean="0">
                <a:solidFill>
                  <a:schemeClr val="accent1">
                    <a:lumMod val="50000"/>
                  </a:schemeClr>
                </a:solidFill>
              </a:rPr>
              <a:t>A </a:t>
            </a:r>
            <a:r>
              <a:rPr lang="en-US" altLang="zh-CN" sz="7200" dirty="0">
                <a:solidFill>
                  <a:schemeClr val="accent1">
                    <a:lumMod val="50000"/>
                  </a:schemeClr>
                </a:solidFill>
              </a:rPr>
              <a:t>higher resource tax should be imposed on fossil fuels, including coal, as well as environmental taxes on electricity and automobile consumption in cities which face severe air pollution. </a:t>
            </a:r>
          </a:p>
          <a:p>
            <a:pPr marL="457200" indent="-457200">
              <a:lnSpc>
                <a:spcPct val="110000"/>
              </a:lnSpc>
              <a:spcBef>
                <a:spcPct val="20000"/>
              </a:spcBef>
              <a:spcAft>
                <a:spcPts val="600"/>
              </a:spcAft>
              <a:buClr>
                <a:srgbClr val="002060"/>
              </a:buClr>
              <a:defRPr/>
            </a:pPr>
            <a:r>
              <a:rPr lang="en-GB" sz="8000" b="1" i="1" dirty="0" smtClean="0">
                <a:solidFill>
                  <a:schemeClr val="tx2">
                    <a:lumMod val="75000"/>
                  </a:schemeClr>
                </a:solidFill>
                <a:latin typeface="微软雅黑" pitchFamily="34" charset="-122"/>
                <a:ea typeface="微软雅黑" pitchFamily="34" charset="-122"/>
              </a:rPr>
              <a:t>3</a:t>
            </a:r>
            <a:r>
              <a:rPr lang="en-GB" sz="8000" b="1" i="1" dirty="0" smtClean="0">
                <a:solidFill>
                  <a:schemeClr val="accent5">
                    <a:lumMod val="50000"/>
                  </a:schemeClr>
                </a:solidFill>
                <a:latin typeface="微软雅黑" pitchFamily="34" charset="-122"/>
                <a:ea typeface="微软雅黑" pitchFamily="34" charset="-122"/>
              </a:rPr>
              <a:t>. </a:t>
            </a:r>
            <a:r>
              <a:rPr lang="zh-CN" altLang="en-US" sz="8000" b="1" i="1" dirty="0" smtClean="0">
                <a:solidFill>
                  <a:schemeClr val="accent5">
                    <a:lumMod val="50000"/>
                  </a:schemeClr>
                </a:solidFill>
                <a:latin typeface="微软雅黑" pitchFamily="34" charset="-122"/>
                <a:ea typeface="微软雅黑" pitchFamily="34" charset="-122"/>
              </a:rPr>
              <a:t>更多地采取“需求方政策”，鼓励利用新能源     </a:t>
            </a:r>
            <a:r>
              <a:rPr lang="en-US" altLang="zh-CN" sz="8000" b="1" i="1" dirty="0" smtClean="0">
                <a:solidFill>
                  <a:schemeClr val="accent5">
                    <a:lumMod val="50000"/>
                  </a:schemeClr>
                </a:solidFill>
                <a:latin typeface="微软雅黑" pitchFamily="34" charset="-122"/>
                <a:ea typeface="微软雅黑" pitchFamily="34" charset="-122"/>
              </a:rPr>
              <a:t/>
            </a:r>
            <a:br>
              <a:rPr lang="en-US" altLang="zh-CN" sz="8000" b="1" i="1" dirty="0" smtClean="0">
                <a:solidFill>
                  <a:schemeClr val="accent5">
                    <a:lumMod val="50000"/>
                  </a:schemeClr>
                </a:solidFill>
                <a:latin typeface="微软雅黑" pitchFamily="34" charset="-122"/>
                <a:ea typeface="微软雅黑" pitchFamily="34" charset="-122"/>
              </a:rPr>
            </a:br>
            <a:r>
              <a:rPr lang="en-GB" sz="8000" b="1" i="1" dirty="0" smtClean="0">
                <a:solidFill>
                  <a:schemeClr val="accent5">
                    <a:lumMod val="50000"/>
                  </a:schemeClr>
                </a:solidFill>
                <a:latin typeface="Arial" pitchFamily="34" charset="0"/>
                <a:ea typeface="微软雅黑" pitchFamily="34" charset="-122"/>
                <a:cs typeface="Arial" pitchFamily="34" charset="0"/>
              </a:rPr>
              <a:t>Stimulate </a:t>
            </a:r>
            <a:r>
              <a:rPr lang="en-GB" sz="8000" b="1" i="1" dirty="0">
                <a:solidFill>
                  <a:schemeClr val="accent5">
                    <a:lumMod val="50000"/>
                  </a:schemeClr>
                </a:solidFill>
                <a:latin typeface="Arial" pitchFamily="34" charset="0"/>
                <a:ea typeface="微软雅黑" pitchFamily="34" charset="-122"/>
                <a:cs typeface="Arial" pitchFamily="34" charset="0"/>
              </a:rPr>
              <a:t>demand for clean tech via targeted </a:t>
            </a:r>
            <a:r>
              <a:rPr lang="en-GB" sz="8000" b="1" i="1" dirty="0" smtClean="0">
                <a:solidFill>
                  <a:schemeClr val="accent5">
                    <a:lumMod val="50000"/>
                  </a:schemeClr>
                </a:solidFill>
                <a:latin typeface="Arial" pitchFamily="34" charset="0"/>
                <a:ea typeface="微软雅黑" pitchFamily="34" charset="-122"/>
                <a:cs typeface="Arial" pitchFamily="34" charset="0"/>
              </a:rPr>
              <a:t>policies</a:t>
            </a:r>
            <a:endParaRPr lang="en-US" altLang="zh-CN" sz="8000" dirty="0">
              <a:solidFill>
                <a:schemeClr val="accent5">
                  <a:lumMod val="50000"/>
                </a:schemeClr>
              </a:solidFill>
              <a:latin typeface="Arial" pitchFamily="34" charset="0"/>
              <a:ea typeface="微软雅黑" pitchFamily="34" charset="-122"/>
              <a:cs typeface="Arial" pitchFamily="34" charset="0"/>
            </a:endParaRPr>
          </a:p>
          <a:p>
            <a:pPr marL="342900" indent="-342900">
              <a:lnSpc>
                <a:spcPct val="110000"/>
              </a:lnSpc>
              <a:spcBef>
                <a:spcPct val="20000"/>
              </a:spcBef>
              <a:buClr>
                <a:srgbClr val="002060"/>
              </a:buClr>
              <a:defRPr/>
            </a:pPr>
            <a:r>
              <a:rPr lang="en-US" altLang="zh-CN" sz="7200" dirty="0" smtClean="0">
                <a:solidFill>
                  <a:schemeClr val="accent1">
                    <a:lumMod val="50000"/>
                  </a:schemeClr>
                </a:solidFill>
                <a:latin typeface="微软雅黑" pitchFamily="34" charset="-122"/>
                <a:ea typeface="微软雅黑" pitchFamily="34" charset="-122"/>
              </a:rPr>
              <a:t>	</a:t>
            </a:r>
            <a:r>
              <a:rPr lang="zh-CN" altLang="zh-CN" sz="7200" dirty="0" smtClean="0">
                <a:solidFill>
                  <a:schemeClr val="accent1">
                    <a:lumMod val="50000"/>
                  </a:schemeClr>
                </a:solidFill>
                <a:latin typeface="微软雅黑" pitchFamily="34" charset="-122"/>
                <a:ea typeface="微软雅黑" pitchFamily="34" charset="-122"/>
              </a:rPr>
              <a:t>需要</a:t>
            </a:r>
            <a:r>
              <a:rPr lang="zh-CN" altLang="zh-CN" sz="7200" dirty="0">
                <a:solidFill>
                  <a:schemeClr val="accent1">
                    <a:lumMod val="50000"/>
                  </a:schemeClr>
                </a:solidFill>
                <a:latin typeface="微软雅黑" pitchFamily="34" charset="-122"/>
                <a:ea typeface="微软雅黑" pitchFamily="34" charset="-122"/>
              </a:rPr>
              <a:t>强</a:t>
            </a:r>
            <a:r>
              <a:rPr lang="zh-CN" altLang="en-US" sz="7200" dirty="0">
                <a:solidFill>
                  <a:schemeClr val="accent1">
                    <a:lumMod val="50000"/>
                  </a:schemeClr>
                </a:solidFill>
                <a:latin typeface="微软雅黑" pitchFamily="34" charset="-122"/>
                <a:ea typeface="微软雅黑" pitchFamily="34" charset="-122"/>
              </a:rPr>
              <a:t>有力的</a:t>
            </a:r>
            <a:r>
              <a:rPr lang="zh-CN" altLang="zh-CN" sz="7200" dirty="0">
                <a:solidFill>
                  <a:schemeClr val="accent1">
                    <a:lumMod val="50000"/>
                  </a:schemeClr>
                </a:solidFill>
                <a:latin typeface="微软雅黑" pitchFamily="34" charset="-122"/>
                <a:ea typeface="微软雅黑" pitchFamily="34" charset="-122"/>
              </a:rPr>
              <a:t>需求方政策鼓励使用清洁能源和可再生能源。</a:t>
            </a:r>
            <a:r>
              <a:rPr lang="zh-CN" altLang="en-US" sz="7200" dirty="0" smtClean="0">
                <a:solidFill>
                  <a:schemeClr val="accent1">
                    <a:lumMod val="50000"/>
                  </a:schemeClr>
                </a:solidFill>
                <a:latin typeface="微软雅黑" pitchFamily="34" charset="-122"/>
                <a:ea typeface="微软雅黑" pitchFamily="34" charset="-122"/>
              </a:rPr>
              <a:t>目前的</a:t>
            </a:r>
            <a:r>
              <a:rPr lang="zh-CN" altLang="zh-CN" sz="7200" dirty="0" smtClean="0">
                <a:solidFill>
                  <a:schemeClr val="accent1">
                    <a:lumMod val="50000"/>
                  </a:schemeClr>
                </a:solidFill>
                <a:latin typeface="微软雅黑" pitchFamily="34" charset="-122"/>
                <a:ea typeface="微软雅黑" pitchFamily="34" charset="-122"/>
              </a:rPr>
              <a:t>政策</a:t>
            </a:r>
            <a:r>
              <a:rPr lang="zh-CN" altLang="zh-CN" sz="7200" dirty="0">
                <a:solidFill>
                  <a:schemeClr val="accent1">
                    <a:lumMod val="50000"/>
                  </a:schemeClr>
                </a:solidFill>
                <a:latin typeface="微软雅黑" pitchFamily="34" charset="-122"/>
                <a:ea typeface="微软雅黑" pitchFamily="34" charset="-122"/>
              </a:rPr>
              <a:t>重点只在供给方，而可再生能源的发展因受到市场制约而面临产能过剩。拓展需求方的政策调整，包括变补贴生产者为补贴消费者，并解决新能源入网问题，可使化石燃料消耗总量在</a:t>
            </a:r>
            <a:r>
              <a:rPr lang="en-US" altLang="zh-CN" sz="7200" dirty="0">
                <a:solidFill>
                  <a:schemeClr val="accent1">
                    <a:lumMod val="50000"/>
                  </a:schemeClr>
                </a:solidFill>
                <a:latin typeface="微软雅黑" pitchFamily="34" charset="-122"/>
                <a:ea typeface="微软雅黑" pitchFamily="34" charset="-122"/>
              </a:rPr>
              <a:t>2030</a:t>
            </a:r>
            <a:r>
              <a:rPr lang="zh-CN" altLang="zh-CN" sz="7200" dirty="0">
                <a:solidFill>
                  <a:schemeClr val="accent1">
                    <a:lumMod val="50000"/>
                  </a:schemeClr>
                </a:solidFill>
                <a:latin typeface="微软雅黑" pitchFamily="34" charset="-122"/>
                <a:ea typeface="微软雅黑" pitchFamily="34" charset="-122"/>
              </a:rPr>
              <a:t>年进一步</a:t>
            </a:r>
            <a:r>
              <a:rPr lang="zh-CN" altLang="zh-CN" sz="7200" dirty="0" smtClean="0">
                <a:solidFill>
                  <a:schemeClr val="accent1">
                    <a:lumMod val="50000"/>
                  </a:schemeClr>
                </a:solidFill>
                <a:latin typeface="微软雅黑" pitchFamily="34" charset="-122"/>
                <a:ea typeface="微软雅黑" pitchFamily="34" charset="-122"/>
              </a:rPr>
              <a:t>减少</a:t>
            </a:r>
            <a:r>
              <a:rPr lang="en-US" altLang="zh-CN" sz="7200" dirty="0" smtClean="0">
                <a:solidFill>
                  <a:schemeClr val="accent1">
                    <a:lumMod val="50000"/>
                  </a:schemeClr>
                </a:solidFill>
                <a:latin typeface="微软雅黑" pitchFamily="34" charset="-122"/>
                <a:ea typeface="微软雅黑" pitchFamily="34" charset="-122"/>
              </a:rPr>
              <a:t>5</a:t>
            </a:r>
            <a:r>
              <a:rPr lang="zh-CN" altLang="zh-CN" sz="7200" dirty="0" smtClean="0">
                <a:solidFill>
                  <a:schemeClr val="accent1">
                    <a:lumMod val="50000"/>
                  </a:schemeClr>
                </a:solidFill>
                <a:latin typeface="+mn-lt"/>
                <a:ea typeface="微软雅黑" pitchFamily="34" charset="-122"/>
              </a:rPr>
              <a:t>％</a:t>
            </a:r>
            <a:r>
              <a:rPr lang="zh-CN" altLang="zh-CN" sz="7200" dirty="0">
                <a:solidFill>
                  <a:schemeClr val="accent1">
                    <a:lumMod val="50000"/>
                  </a:schemeClr>
                </a:solidFill>
                <a:latin typeface="+mn-lt"/>
                <a:cs typeface="Arial" pitchFamily="34" charset="0"/>
              </a:rPr>
              <a:t>。</a:t>
            </a:r>
            <a:r>
              <a:rPr lang="en-US" altLang="zh-CN" sz="7200" dirty="0">
                <a:latin typeface="Arial" pitchFamily="34" charset="0"/>
                <a:cs typeface="Arial" pitchFamily="34" charset="0"/>
              </a:rPr>
              <a:t> </a:t>
            </a:r>
            <a:r>
              <a:rPr lang="en-US" altLang="zh-CN" sz="7200" dirty="0" smtClean="0">
                <a:latin typeface="Arial" pitchFamily="34" charset="0"/>
                <a:cs typeface="Arial" pitchFamily="34" charset="0"/>
              </a:rPr>
              <a:t/>
            </a:r>
            <a:br>
              <a:rPr lang="en-US" altLang="zh-CN" sz="7200" dirty="0" smtClean="0">
                <a:latin typeface="Arial" pitchFamily="34" charset="0"/>
                <a:cs typeface="Arial" pitchFamily="34" charset="0"/>
              </a:rPr>
            </a:br>
            <a:r>
              <a:rPr lang="en-US" altLang="zh-CN" sz="7200" dirty="0" smtClean="0">
                <a:solidFill>
                  <a:schemeClr val="accent1">
                    <a:lumMod val="50000"/>
                  </a:schemeClr>
                </a:solidFill>
                <a:latin typeface="Arial" pitchFamily="34" charset="0"/>
                <a:cs typeface="Arial" pitchFamily="34" charset="0"/>
              </a:rPr>
              <a:t>Government </a:t>
            </a:r>
            <a:r>
              <a:rPr lang="en-US" altLang="zh-CN" sz="7200" dirty="0">
                <a:solidFill>
                  <a:schemeClr val="accent1">
                    <a:lumMod val="50000"/>
                  </a:schemeClr>
                </a:solidFill>
                <a:latin typeface="Arial" pitchFamily="34" charset="0"/>
                <a:cs typeface="Arial" pitchFamily="34" charset="0"/>
              </a:rPr>
              <a:t>should maintain and reinforce demand-side policies to support renewable energy industry. C</a:t>
            </a:r>
            <a:r>
              <a:rPr lang="en-US" altLang="zh-CN" sz="7200" dirty="0">
                <a:solidFill>
                  <a:schemeClr val="accent1">
                    <a:lumMod val="50000"/>
                  </a:schemeClr>
                </a:solidFill>
              </a:rPr>
              <a:t>learer demand-side policies should be applied more broadly, to expand all green technology markets and help address overcapacity in green industries. </a:t>
            </a:r>
            <a:endParaRPr lang="zh-CN" altLang="zh-CN" sz="7200" dirty="0">
              <a:solidFill>
                <a:schemeClr val="accent1">
                  <a:lumMod val="50000"/>
                </a:schemeClr>
              </a:solidFill>
            </a:endParaRPr>
          </a:p>
          <a:p>
            <a:pPr marL="342900" indent="-342900">
              <a:lnSpc>
                <a:spcPct val="90000"/>
              </a:lnSpc>
              <a:spcBef>
                <a:spcPct val="20000"/>
              </a:spcBef>
              <a:buClr>
                <a:srgbClr val="002060"/>
              </a:buClr>
              <a:buFont typeface="Wingdings" pitchFamily="2" charset="2"/>
              <a:buChar char="v"/>
              <a:defRPr/>
            </a:pPr>
            <a:endParaRPr lang="zh-CN" altLang="zh-CN" sz="7200" dirty="0">
              <a:solidFill>
                <a:schemeClr val="accent1">
                  <a:lumMod val="50000"/>
                </a:schemeClr>
              </a:solidFill>
            </a:endParaRPr>
          </a:p>
          <a:p>
            <a:pPr marL="342900" indent="-342900">
              <a:lnSpc>
                <a:spcPct val="90000"/>
              </a:lnSpc>
              <a:spcBef>
                <a:spcPct val="20000"/>
              </a:spcBef>
              <a:buClr>
                <a:srgbClr val="002060"/>
              </a:buClr>
              <a:defRPr/>
            </a:pPr>
            <a:r>
              <a:rPr lang="en-US" altLang="zh-CN" sz="7200" dirty="0">
                <a:solidFill>
                  <a:schemeClr val="accent1">
                    <a:lumMod val="50000"/>
                  </a:schemeClr>
                </a:solidFill>
              </a:rPr>
              <a:t>	</a:t>
            </a:r>
            <a:endParaRPr lang="en-US" altLang="zh-CN" sz="7200"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72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72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72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72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323850" y="188640"/>
            <a:ext cx="7488238" cy="708025"/>
          </a:xfrm>
          <a:prstGeom prst="rect">
            <a:avLst/>
          </a:prstGeom>
          <a:noFill/>
          <a:ln w="9525">
            <a:noFill/>
            <a:miter lim="800000"/>
            <a:headEnd/>
            <a:tailEnd/>
          </a:ln>
        </p:spPr>
        <p:txBody>
          <a:bodyPr anchor="ctr"/>
          <a:lstStyle/>
          <a:p>
            <a:pPr>
              <a:defRPr/>
            </a:pPr>
            <a:r>
              <a:rPr lang="zh-CN" altLang="en-US" sz="2400" b="1" dirty="0">
                <a:solidFill>
                  <a:schemeClr val="accent2">
                    <a:lumMod val="50000"/>
                  </a:schemeClr>
                </a:solidFill>
                <a:latin typeface="微软雅黑" pitchFamily="34" charset="-122"/>
                <a:ea typeface="微软雅黑" pitchFamily="34" charset="-122"/>
                <a:cs typeface="Arial" pitchFamily="34" charset="0"/>
              </a:rPr>
              <a:t>主要政策建议  </a:t>
            </a:r>
            <a:r>
              <a:rPr lang="en-US" altLang="zh-CN" sz="2400" b="1" dirty="0" smtClean="0">
                <a:solidFill>
                  <a:schemeClr val="accent2">
                    <a:lumMod val="50000"/>
                  </a:schemeClr>
                </a:solidFill>
                <a:latin typeface="微软雅黑" pitchFamily="34" charset="-122"/>
                <a:ea typeface="微软雅黑" pitchFamily="34" charset="-122"/>
                <a:cs typeface="Arial" pitchFamily="34" charset="0"/>
              </a:rPr>
              <a:t/>
            </a:r>
            <a:br>
              <a:rPr lang="en-US" altLang="zh-CN" sz="2400" b="1" dirty="0" smtClean="0">
                <a:solidFill>
                  <a:schemeClr val="accent2">
                    <a:lumMod val="50000"/>
                  </a:schemeClr>
                </a:solidFill>
                <a:latin typeface="微软雅黑" pitchFamily="34" charset="-122"/>
                <a:ea typeface="微软雅黑" pitchFamily="34" charset="-122"/>
                <a:cs typeface="Arial" pitchFamily="34" charset="0"/>
              </a:rPr>
            </a:br>
            <a:r>
              <a:rPr lang="en-US" altLang="zh-CN" sz="2400" b="1" dirty="0" smtClean="0">
                <a:solidFill>
                  <a:schemeClr val="accent2">
                    <a:lumMod val="50000"/>
                  </a:schemeClr>
                </a:solidFill>
                <a:latin typeface="Arial" pitchFamily="34" charset="0"/>
                <a:ea typeface="宋体" pitchFamily="2" charset="-122"/>
                <a:cs typeface="Arial" pitchFamily="34" charset="0"/>
              </a:rPr>
              <a:t>Main</a:t>
            </a:r>
            <a:r>
              <a:rPr lang="zh-CN" altLang="en-US" sz="2400" b="1" dirty="0" smtClean="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Policy</a:t>
            </a:r>
            <a:r>
              <a:rPr lang="zh-CN" altLang="en-US" sz="2400" b="1" dirty="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Recommendations</a:t>
            </a:r>
            <a:endParaRPr lang="en-US" altLang="zh-CN" sz="2400" b="1" dirty="0">
              <a:solidFill>
                <a:schemeClr val="accent2">
                  <a:lumMod val="50000"/>
                </a:schemeClr>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251520" y="1052736"/>
            <a:ext cx="8640960" cy="4824536"/>
          </a:xfrm>
          <a:prstGeom prst="rect">
            <a:avLst/>
          </a:prstGeom>
          <a:noFill/>
          <a:ln w="9525">
            <a:noFill/>
            <a:miter lim="800000"/>
            <a:headEnd/>
            <a:tailEnd/>
          </a:ln>
        </p:spPr>
        <p:txBody>
          <a:bodyPr/>
          <a:lstStyle/>
          <a:p>
            <a:pPr marL="457200" indent="-457200">
              <a:lnSpc>
                <a:spcPct val="90000"/>
              </a:lnSpc>
              <a:spcBef>
                <a:spcPct val="20000"/>
              </a:spcBef>
              <a:spcAft>
                <a:spcPts val="1200"/>
              </a:spcAft>
              <a:buClr>
                <a:srgbClr val="002060"/>
              </a:buClr>
              <a:defRPr/>
            </a:pPr>
            <a:r>
              <a:rPr lang="en-US" altLang="zh-CN" sz="2000" b="1" i="1" dirty="0" smtClean="0">
                <a:solidFill>
                  <a:schemeClr val="accent5">
                    <a:lumMod val="50000"/>
                  </a:schemeClr>
                </a:solidFill>
                <a:latin typeface="微软雅黑" pitchFamily="34" charset="-122"/>
                <a:ea typeface="微软雅黑" pitchFamily="34" charset="-122"/>
              </a:rPr>
              <a:t>4. </a:t>
            </a:r>
            <a:r>
              <a:rPr lang="zh-CN" altLang="en-US" sz="2000" b="1" i="1" dirty="0" smtClean="0">
                <a:solidFill>
                  <a:schemeClr val="accent5">
                    <a:lumMod val="50000"/>
                  </a:schemeClr>
                </a:solidFill>
                <a:latin typeface="微软雅黑" pitchFamily="34" charset="-122"/>
                <a:ea typeface="微软雅黑" pitchFamily="34" charset="-122"/>
              </a:rPr>
              <a:t>在城市化进程中推进绿色建筑和绿色城市</a:t>
            </a:r>
            <a:r>
              <a:rPr lang="zh-CN" altLang="en-US" sz="2000" b="1" i="1" dirty="0" smtClean="0">
                <a:solidFill>
                  <a:schemeClr val="accent5">
                    <a:lumMod val="50000"/>
                  </a:schemeClr>
                </a:solidFill>
                <a:latin typeface="Arial" pitchFamily="34" charset="0"/>
                <a:ea typeface="微软雅黑" pitchFamily="34" charset="-122"/>
                <a:cs typeface="Arial" pitchFamily="34" charset="0"/>
              </a:rPr>
              <a:t>标准</a:t>
            </a:r>
            <a:r>
              <a:rPr lang="en-US" altLang="zh-CN" sz="2000" b="1" i="1" dirty="0" smtClean="0">
                <a:solidFill>
                  <a:schemeClr val="accent5">
                    <a:lumMod val="50000"/>
                  </a:schemeClr>
                </a:solidFill>
                <a:latin typeface="Arial" pitchFamily="34" charset="0"/>
                <a:cs typeface="Arial" pitchFamily="34" charset="0"/>
              </a:rPr>
              <a:t> </a:t>
            </a:r>
            <a:br>
              <a:rPr lang="en-US" altLang="zh-CN" sz="2000" b="1" i="1" dirty="0" smtClean="0">
                <a:solidFill>
                  <a:schemeClr val="accent5">
                    <a:lumMod val="50000"/>
                  </a:schemeClr>
                </a:solidFill>
                <a:latin typeface="Arial" pitchFamily="34" charset="0"/>
                <a:cs typeface="Arial" pitchFamily="34" charset="0"/>
              </a:rPr>
            </a:br>
            <a:r>
              <a:rPr lang="en-US" altLang="zh-CN" sz="2000" b="1" i="1" dirty="0" smtClean="0">
                <a:solidFill>
                  <a:schemeClr val="accent5">
                    <a:lumMod val="50000"/>
                  </a:schemeClr>
                </a:solidFill>
                <a:latin typeface="Arial" pitchFamily="34" charset="0"/>
                <a:cs typeface="Arial" pitchFamily="34" charset="0"/>
              </a:rPr>
              <a:t>Green urbanization policies</a:t>
            </a:r>
          </a:p>
          <a:p>
            <a:pPr marL="342900" indent="-342900">
              <a:lnSpc>
                <a:spcPts val="2000"/>
              </a:lnSpc>
              <a:spcBef>
                <a:spcPct val="20000"/>
              </a:spcBef>
              <a:spcAft>
                <a:spcPts val="1800"/>
              </a:spcAft>
              <a:buClr>
                <a:srgbClr val="002060"/>
              </a:buClr>
              <a:defRPr/>
            </a:pPr>
            <a:r>
              <a:rPr lang="zh-CN" altLang="en-US" dirty="0" smtClean="0">
                <a:solidFill>
                  <a:schemeClr val="tx2">
                    <a:lumMod val="75000"/>
                  </a:schemeClr>
                </a:solidFill>
                <a:latin typeface="微软雅黑" pitchFamily="34" charset="-122"/>
                <a:ea typeface="微软雅黑" pitchFamily="34" charset="-122"/>
              </a:rPr>
              <a:t>     </a:t>
            </a:r>
            <a:r>
              <a:rPr lang="zh-CN" altLang="zh-CN" dirty="0" smtClean="0">
                <a:solidFill>
                  <a:schemeClr val="tx2">
                    <a:lumMod val="75000"/>
                  </a:schemeClr>
                </a:solidFill>
                <a:latin typeface="微软雅黑" pitchFamily="34" charset="-122"/>
                <a:ea typeface="微软雅黑" pitchFamily="34" charset="-122"/>
              </a:rPr>
              <a:t>建设</a:t>
            </a:r>
            <a:r>
              <a:rPr lang="zh-CN" altLang="zh-CN" dirty="0">
                <a:solidFill>
                  <a:schemeClr val="tx2">
                    <a:lumMod val="75000"/>
                  </a:schemeClr>
                </a:solidFill>
                <a:latin typeface="微软雅黑" pitchFamily="34" charset="-122"/>
                <a:ea typeface="微软雅黑" pitchFamily="34" charset="-122"/>
              </a:rPr>
              <a:t>高效城市和绿色建筑对控制未来能源消费和减少污染至关重要。课题组情景分析显示，如全面实行强制性节能建筑标准，并在大城市加速发展城市和城际轨道交通，减少私家车使用，有可能在</a:t>
            </a:r>
            <a:r>
              <a:rPr lang="en-US" altLang="zh-CN" dirty="0">
                <a:solidFill>
                  <a:schemeClr val="tx2">
                    <a:lumMod val="75000"/>
                  </a:schemeClr>
                </a:solidFill>
                <a:latin typeface="微软雅黑" pitchFamily="34" charset="-122"/>
                <a:ea typeface="微软雅黑" pitchFamily="34" charset="-122"/>
              </a:rPr>
              <a:t>2030</a:t>
            </a:r>
            <a:r>
              <a:rPr lang="zh-CN" altLang="zh-CN" dirty="0">
                <a:solidFill>
                  <a:schemeClr val="tx2">
                    <a:lumMod val="75000"/>
                  </a:schemeClr>
                </a:solidFill>
                <a:latin typeface="微软雅黑" pitchFamily="34" charset="-122"/>
                <a:ea typeface="微软雅黑" pitchFamily="34" charset="-122"/>
              </a:rPr>
              <a:t>年前后使能源消费降低约</a:t>
            </a:r>
            <a:r>
              <a:rPr lang="en-US" altLang="zh-CN" dirty="0">
                <a:solidFill>
                  <a:schemeClr val="tx2">
                    <a:lumMod val="75000"/>
                  </a:schemeClr>
                </a:solidFill>
                <a:latin typeface="微软雅黑" pitchFamily="34" charset="-122"/>
                <a:ea typeface="微软雅黑" pitchFamily="34" charset="-122"/>
              </a:rPr>
              <a:t>5</a:t>
            </a:r>
            <a:r>
              <a:rPr lang="zh-CN" altLang="zh-CN" dirty="0">
                <a:solidFill>
                  <a:schemeClr val="tx2">
                    <a:lumMod val="75000"/>
                  </a:schemeClr>
                </a:solidFill>
                <a:latin typeface="微软雅黑" pitchFamily="34" charset="-122"/>
                <a:ea typeface="微软雅黑" pitchFamily="34" charset="-122"/>
              </a:rPr>
              <a:t>％</a:t>
            </a:r>
            <a:r>
              <a:rPr lang="en-US" altLang="zh-CN" dirty="0">
                <a:solidFill>
                  <a:schemeClr val="tx2">
                    <a:lumMod val="75000"/>
                  </a:schemeClr>
                </a:solidFill>
                <a:latin typeface="微软雅黑" pitchFamily="34" charset="-122"/>
                <a:ea typeface="微软雅黑" pitchFamily="34" charset="-122"/>
              </a:rPr>
              <a:t>-12</a:t>
            </a:r>
            <a:r>
              <a:rPr lang="zh-CN" altLang="zh-CN" dirty="0">
                <a:solidFill>
                  <a:schemeClr val="tx2">
                    <a:lumMod val="75000"/>
                  </a:schemeClr>
                </a:solidFill>
                <a:latin typeface="微软雅黑" pitchFamily="34" charset="-122"/>
                <a:ea typeface="微软雅黑" pitchFamily="34" charset="-122"/>
              </a:rPr>
              <a:t>％</a:t>
            </a:r>
            <a:r>
              <a:rPr lang="zh-CN" altLang="zh-CN" dirty="0" smtClean="0">
                <a:solidFill>
                  <a:schemeClr val="tx2">
                    <a:lumMod val="75000"/>
                  </a:schemeClr>
                </a:solidFill>
                <a:latin typeface="微软雅黑" pitchFamily="34" charset="-122"/>
                <a:ea typeface="微软雅黑" pitchFamily="34" charset="-122"/>
              </a:rPr>
              <a:t>。</a:t>
            </a:r>
            <a:r>
              <a:rPr lang="en-US" altLang="zh-CN" dirty="0" smtClean="0">
                <a:solidFill>
                  <a:schemeClr val="tx2">
                    <a:lumMod val="75000"/>
                  </a:schemeClr>
                </a:solidFill>
                <a:latin typeface="微软雅黑" pitchFamily="34" charset="-122"/>
                <a:ea typeface="微软雅黑" pitchFamily="34" charset="-122"/>
              </a:rPr>
              <a:t/>
            </a:r>
            <a:br>
              <a:rPr lang="en-US" altLang="zh-CN" dirty="0" smtClean="0">
                <a:solidFill>
                  <a:schemeClr val="tx2">
                    <a:lumMod val="75000"/>
                  </a:schemeClr>
                </a:solidFill>
                <a:latin typeface="微软雅黑" pitchFamily="34" charset="-122"/>
                <a:ea typeface="微软雅黑" pitchFamily="34" charset="-122"/>
              </a:rPr>
            </a:br>
            <a:r>
              <a:rPr lang="en-US" altLang="zh-CN" dirty="0" smtClean="0">
                <a:solidFill>
                  <a:schemeClr val="tx2">
                    <a:lumMod val="75000"/>
                  </a:schemeClr>
                </a:solidFill>
              </a:rPr>
              <a:t>Efficient </a:t>
            </a:r>
            <a:r>
              <a:rPr lang="en-US" altLang="zh-CN" dirty="0">
                <a:solidFill>
                  <a:schemeClr val="tx2">
                    <a:lumMod val="75000"/>
                  </a:schemeClr>
                </a:solidFill>
              </a:rPr>
              <a:t>cities and green buildings are critical to manage energy consumption and reduce pollution. Scenarios by TF suggest, fully enforcing compulsory building standards for energy efficiency and expanding inter-city and urban rail transport could lower energy consumption by about 5-12% around 2030. </a:t>
            </a:r>
            <a:endParaRPr lang="zh-CN" altLang="zh-CN" dirty="0">
              <a:solidFill>
                <a:schemeClr val="tx2">
                  <a:lumMod val="75000"/>
                </a:schemeClr>
              </a:solidFill>
            </a:endParaRPr>
          </a:p>
          <a:p>
            <a:pPr marL="457200" indent="-457200">
              <a:lnSpc>
                <a:spcPct val="90000"/>
              </a:lnSpc>
              <a:spcBef>
                <a:spcPct val="20000"/>
              </a:spcBef>
              <a:spcAft>
                <a:spcPts val="1200"/>
              </a:spcAft>
              <a:buClr>
                <a:srgbClr val="002060"/>
              </a:buClr>
              <a:defRPr/>
            </a:pPr>
            <a:r>
              <a:rPr lang="en-US" altLang="zh-CN" sz="2000" b="1" i="1" dirty="0" smtClean="0">
                <a:solidFill>
                  <a:schemeClr val="accent5">
                    <a:lumMod val="50000"/>
                  </a:schemeClr>
                </a:solidFill>
                <a:latin typeface="微软雅黑" pitchFamily="34" charset="-122"/>
                <a:ea typeface="微软雅黑" pitchFamily="34" charset="-122"/>
              </a:rPr>
              <a:t>5. </a:t>
            </a:r>
            <a:r>
              <a:rPr lang="zh-CN" altLang="en-US" sz="2000" b="1" i="1" dirty="0" smtClean="0">
                <a:solidFill>
                  <a:schemeClr val="accent5">
                    <a:lumMod val="50000"/>
                  </a:schemeClr>
                </a:solidFill>
                <a:latin typeface="微软雅黑" pitchFamily="34" charset="-122"/>
                <a:ea typeface="微软雅黑" pitchFamily="34" charset="-122"/>
              </a:rPr>
              <a:t>推进绿色金融  </a:t>
            </a:r>
            <a:r>
              <a:rPr lang="en-US" altLang="zh-CN" sz="2000" b="1" i="1" dirty="0" smtClean="0">
                <a:solidFill>
                  <a:schemeClr val="accent5">
                    <a:lumMod val="50000"/>
                  </a:schemeClr>
                </a:solidFill>
                <a:latin typeface="微软雅黑" pitchFamily="34" charset="-122"/>
                <a:ea typeface="微软雅黑" pitchFamily="34" charset="-122"/>
              </a:rPr>
              <a:t/>
            </a:r>
            <a:br>
              <a:rPr lang="en-US" altLang="zh-CN" sz="2000" b="1" i="1" dirty="0" smtClean="0">
                <a:solidFill>
                  <a:schemeClr val="accent5">
                    <a:lumMod val="50000"/>
                  </a:schemeClr>
                </a:solidFill>
                <a:latin typeface="微软雅黑" pitchFamily="34" charset="-122"/>
                <a:ea typeface="微软雅黑" pitchFamily="34" charset="-122"/>
              </a:rPr>
            </a:br>
            <a:r>
              <a:rPr lang="en-GB" sz="2000" b="1" i="1" dirty="0" smtClean="0">
                <a:solidFill>
                  <a:schemeClr val="accent5">
                    <a:lumMod val="50000"/>
                  </a:schemeClr>
                </a:solidFill>
                <a:latin typeface="Arial" pitchFamily="34" charset="0"/>
                <a:ea typeface="微软雅黑" pitchFamily="34" charset="-122"/>
                <a:cs typeface="Arial" pitchFamily="34" charset="0"/>
              </a:rPr>
              <a:t>Financial </a:t>
            </a:r>
            <a:r>
              <a:rPr lang="en-GB" sz="2000" b="1" i="1" dirty="0">
                <a:solidFill>
                  <a:schemeClr val="accent5">
                    <a:lumMod val="50000"/>
                  </a:schemeClr>
                </a:solidFill>
                <a:latin typeface="Arial" pitchFamily="34" charset="0"/>
                <a:ea typeface="微软雅黑" pitchFamily="34" charset="-122"/>
                <a:cs typeface="Arial" pitchFamily="34" charset="0"/>
              </a:rPr>
              <a:t>sector reforms to catalyze Green </a:t>
            </a:r>
            <a:r>
              <a:rPr lang="en-GB" sz="2000" b="1" i="1" dirty="0" smtClean="0">
                <a:solidFill>
                  <a:schemeClr val="accent5">
                    <a:lumMod val="50000"/>
                  </a:schemeClr>
                </a:solidFill>
                <a:latin typeface="Arial" pitchFamily="34" charset="0"/>
                <a:ea typeface="微软雅黑" pitchFamily="34" charset="-122"/>
                <a:cs typeface="Arial" pitchFamily="34" charset="0"/>
              </a:rPr>
              <a:t>Transition</a:t>
            </a:r>
          </a:p>
          <a:p>
            <a:pPr marL="342900" indent="-342900">
              <a:lnSpc>
                <a:spcPct val="90000"/>
              </a:lnSpc>
              <a:spcBef>
                <a:spcPct val="20000"/>
              </a:spcBef>
              <a:buClr>
                <a:srgbClr val="002060"/>
              </a:buClr>
              <a:defRPr/>
            </a:pPr>
            <a:r>
              <a:rPr lang="en-US" altLang="zh-CN" dirty="0" smtClean="0">
                <a:solidFill>
                  <a:schemeClr val="tx2">
                    <a:lumMod val="75000"/>
                  </a:schemeClr>
                </a:solidFill>
                <a:latin typeface="微软雅黑" pitchFamily="34" charset="-122"/>
                <a:ea typeface="微软雅黑" pitchFamily="34" charset="-122"/>
              </a:rPr>
              <a:t>	</a:t>
            </a:r>
            <a:r>
              <a:rPr lang="zh-CN" altLang="zh-CN" dirty="0" smtClean="0">
                <a:solidFill>
                  <a:schemeClr val="tx2">
                    <a:lumMod val="75000"/>
                  </a:schemeClr>
                </a:solidFill>
                <a:latin typeface="微软雅黑" pitchFamily="34" charset="-122"/>
                <a:ea typeface="微软雅黑" pitchFamily="34" charset="-122"/>
              </a:rPr>
              <a:t>建议</a:t>
            </a:r>
            <a:r>
              <a:rPr lang="zh-CN" altLang="zh-CN" dirty="0">
                <a:solidFill>
                  <a:schemeClr val="tx2">
                    <a:lumMod val="75000"/>
                  </a:schemeClr>
                </a:solidFill>
                <a:latin typeface="微软雅黑" pitchFamily="34" charset="-122"/>
                <a:ea typeface="微软雅黑" pitchFamily="34" charset="-122"/>
              </a:rPr>
              <a:t>推行绿色金融政策，实行更广泛的改革，使金融</a:t>
            </a:r>
            <a:r>
              <a:rPr lang="zh-CN" altLang="zh-CN" dirty="0" smtClean="0">
                <a:solidFill>
                  <a:schemeClr val="tx2">
                    <a:lumMod val="75000"/>
                  </a:schemeClr>
                </a:solidFill>
                <a:latin typeface="微软雅黑" pitchFamily="34" charset="-122"/>
                <a:ea typeface="微软雅黑" pitchFamily="34" charset="-122"/>
              </a:rPr>
              <a:t>体系</a:t>
            </a:r>
            <a:r>
              <a:rPr lang="zh-CN" altLang="en-US" dirty="0" smtClean="0">
                <a:solidFill>
                  <a:schemeClr val="tx2">
                    <a:lumMod val="75000"/>
                  </a:schemeClr>
                </a:solidFill>
                <a:latin typeface="微软雅黑" pitchFamily="34" charset="-122"/>
                <a:ea typeface="微软雅黑" pitchFamily="34" charset="-122"/>
              </a:rPr>
              <a:t>积极推动</a:t>
            </a:r>
            <a:r>
              <a:rPr lang="zh-CN" altLang="zh-CN" dirty="0" smtClean="0">
                <a:solidFill>
                  <a:schemeClr val="tx2">
                    <a:lumMod val="75000"/>
                  </a:schemeClr>
                </a:solidFill>
                <a:latin typeface="微软雅黑" pitchFamily="34" charset="-122"/>
                <a:ea typeface="微软雅黑" pitchFamily="34" charset="-122"/>
              </a:rPr>
              <a:t>绿色转型。</a:t>
            </a:r>
            <a:r>
              <a:rPr lang="zh-CN" altLang="zh-CN" dirty="0">
                <a:solidFill>
                  <a:schemeClr val="tx2">
                    <a:lumMod val="75000"/>
                  </a:schemeClr>
                </a:solidFill>
                <a:latin typeface="微软雅黑" pitchFamily="34" charset="-122"/>
                <a:ea typeface="微软雅黑" pitchFamily="34" charset="-122"/>
              </a:rPr>
              <a:t>鼓励金融机构将环境因素纳入利润计算，有助于将更多的金融资源配置到</a:t>
            </a:r>
            <a:r>
              <a:rPr lang="en-US" altLang="zh-CN" dirty="0">
                <a:solidFill>
                  <a:schemeClr val="tx2">
                    <a:lumMod val="75000"/>
                  </a:schemeClr>
                </a:solidFill>
                <a:latin typeface="微软雅黑" pitchFamily="34" charset="-122"/>
                <a:ea typeface="微软雅黑" pitchFamily="34" charset="-122"/>
              </a:rPr>
              <a:t>“</a:t>
            </a:r>
            <a:r>
              <a:rPr lang="zh-CN" altLang="zh-CN" dirty="0">
                <a:solidFill>
                  <a:schemeClr val="tx2">
                    <a:lumMod val="75000"/>
                  </a:schemeClr>
                </a:solidFill>
                <a:latin typeface="微软雅黑" pitchFamily="34" charset="-122"/>
                <a:ea typeface="微软雅黑" pitchFamily="34" charset="-122"/>
              </a:rPr>
              <a:t>绿色产业</a:t>
            </a:r>
            <a:r>
              <a:rPr lang="en-US" altLang="zh-CN" dirty="0">
                <a:solidFill>
                  <a:schemeClr val="tx2">
                    <a:lumMod val="75000"/>
                  </a:schemeClr>
                </a:solidFill>
                <a:latin typeface="微软雅黑" pitchFamily="34" charset="-122"/>
                <a:ea typeface="微软雅黑" pitchFamily="34" charset="-122"/>
              </a:rPr>
              <a:t>”</a:t>
            </a:r>
            <a:r>
              <a:rPr lang="zh-CN" altLang="zh-CN" dirty="0">
                <a:solidFill>
                  <a:schemeClr val="tx2">
                    <a:lumMod val="75000"/>
                  </a:schemeClr>
                </a:solidFill>
                <a:latin typeface="微软雅黑" pitchFamily="34" charset="-122"/>
                <a:ea typeface="微软雅黑" pitchFamily="34" charset="-122"/>
              </a:rPr>
              <a:t>而不是污染行业</a:t>
            </a:r>
            <a:r>
              <a:rPr lang="zh-CN" altLang="zh-CN" dirty="0" smtClean="0">
                <a:solidFill>
                  <a:schemeClr val="tx2">
                    <a:lumMod val="75000"/>
                  </a:schemeClr>
                </a:solidFill>
                <a:latin typeface="微软雅黑" pitchFamily="34" charset="-122"/>
                <a:ea typeface="微软雅黑" pitchFamily="34" charset="-122"/>
              </a:rPr>
              <a:t>。</a:t>
            </a:r>
            <a:r>
              <a:rPr lang="en-US" altLang="zh-CN" dirty="0" smtClean="0">
                <a:solidFill>
                  <a:schemeClr val="tx2">
                    <a:lumMod val="75000"/>
                  </a:schemeClr>
                </a:solidFill>
                <a:latin typeface="微软雅黑" pitchFamily="34" charset="-122"/>
                <a:ea typeface="微软雅黑" pitchFamily="34" charset="-122"/>
              </a:rPr>
              <a:t/>
            </a:r>
            <a:br>
              <a:rPr lang="en-US" altLang="zh-CN" dirty="0" smtClean="0">
                <a:solidFill>
                  <a:schemeClr val="tx2">
                    <a:lumMod val="75000"/>
                  </a:schemeClr>
                </a:solidFill>
                <a:latin typeface="微软雅黑" pitchFamily="34" charset="-122"/>
                <a:ea typeface="微软雅黑" pitchFamily="34" charset="-122"/>
              </a:rPr>
            </a:br>
            <a:r>
              <a:rPr lang="en-US" altLang="zh-CN" dirty="0" smtClean="0">
                <a:solidFill>
                  <a:schemeClr val="tx2">
                    <a:lumMod val="75000"/>
                  </a:schemeClr>
                </a:solidFill>
              </a:rPr>
              <a:t>Financial </a:t>
            </a:r>
            <a:r>
              <a:rPr lang="en-US" altLang="zh-CN" dirty="0">
                <a:solidFill>
                  <a:schemeClr val="tx2">
                    <a:lumMod val="75000"/>
                  </a:schemeClr>
                </a:solidFill>
              </a:rPr>
              <a:t>institutions should incorporate environmental factors in profit calculations, and allocation of financial resources should avoid polluting activities and creating opportunities for green growth. </a:t>
            </a:r>
            <a:endParaRPr lang="en-US" altLang="zh-CN"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323850" y="188640"/>
            <a:ext cx="7488238" cy="708025"/>
          </a:xfrm>
          <a:prstGeom prst="rect">
            <a:avLst/>
          </a:prstGeom>
          <a:noFill/>
          <a:ln w="9525">
            <a:noFill/>
            <a:miter lim="800000"/>
            <a:headEnd/>
            <a:tailEnd/>
          </a:ln>
        </p:spPr>
        <p:txBody>
          <a:bodyPr anchor="ctr"/>
          <a:lstStyle/>
          <a:p>
            <a:pPr>
              <a:defRPr/>
            </a:pPr>
            <a:r>
              <a:rPr lang="zh-CN" altLang="en-US" sz="2400" b="1" dirty="0">
                <a:solidFill>
                  <a:schemeClr val="accent2">
                    <a:lumMod val="50000"/>
                  </a:schemeClr>
                </a:solidFill>
                <a:latin typeface="微软雅黑" pitchFamily="34" charset="-122"/>
                <a:ea typeface="微软雅黑" pitchFamily="34" charset="-122"/>
                <a:cs typeface="Arial" pitchFamily="34" charset="0"/>
              </a:rPr>
              <a:t>主要政策建议  </a:t>
            </a:r>
            <a:r>
              <a:rPr lang="en-US" altLang="zh-CN" sz="2400" b="1" dirty="0" smtClean="0">
                <a:solidFill>
                  <a:schemeClr val="accent2">
                    <a:lumMod val="50000"/>
                  </a:schemeClr>
                </a:solidFill>
                <a:latin typeface="微软雅黑" pitchFamily="34" charset="-122"/>
                <a:ea typeface="微软雅黑" pitchFamily="34" charset="-122"/>
                <a:cs typeface="Arial" pitchFamily="34" charset="0"/>
              </a:rPr>
              <a:t/>
            </a:r>
            <a:br>
              <a:rPr lang="en-US" altLang="zh-CN" sz="2400" b="1" dirty="0" smtClean="0">
                <a:solidFill>
                  <a:schemeClr val="accent2">
                    <a:lumMod val="50000"/>
                  </a:schemeClr>
                </a:solidFill>
                <a:latin typeface="微软雅黑" pitchFamily="34" charset="-122"/>
                <a:ea typeface="微软雅黑" pitchFamily="34" charset="-122"/>
                <a:cs typeface="Arial" pitchFamily="34" charset="0"/>
              </a:rPr>
            </a:br>
            <a:r>
              <a:rPr lang="en-US" altLang="zh-CN" sz="2400" b="1" dirty="0" smtClean="0">
                <a:solidFill>
                  <a:schemeClr val="accent2">
                    <a:lumMod val="50000"/>
                  </a:schemeClr>
                </a:solidFill>
                <a:latin typeface="Arial" pitchFamily="34" charset="0"/>
                <a:ea typeface="宋体" pitchFamily="2" charset="-122"/>
                <a:cs typeface="Arial" pitchFamily="34" charset="0"/>
              </a:rPr>
              <a:t>Main</a:t>
            </a:r>
            <a:r>
              <a:rPr lang="zh-CN" altLang="en-US" sz="2400" b="1" dirty="0" smtClean="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Policy</a:t>
            </a:r>
            <a:r>
              <a:rPr lang="zh-CN" altLang="en-US" sz="2400" b="1" dirty="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Recommendations</a:t>
            </a:r>
            <a:endParaRPr lang="en-US" altLang="zh-CN" sz="2400" b="1" dirty="0">
              <a:solidFill>
                <a:schemeClr val="accent2">
                  <a:lumMod val="50000"/>
                </a:schemeClr>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5657" y="2276872"/>
            <a:ext cx="6480719" cy="1478418"/>
          </a:xfrm>
          <a:prstGeom prst="rect">
            <a:avLst/>
          </a:prstGeom>
        </p:spPr>
        <p:txBody>
          <a:bodyPr wrap="square">
            <a:spAutoFit/>
          </a:bodyPr>
          <a:lstStyle/>
          <a:p>
            <a:pPr algn="ctr">
              <a:lnSpc>
                <a:spcPct val="150000"/>
              </a:lnSpc>
              <a:spcBef>
                <a:spcPts val="0"/>
              </a:spcBef>
              <a:spcAft>
                <a:spcPts val="0"/>
              </a:spcAft>
            </a:pPr>
            <a:r>
              <a:rPr lang="zh-CN" altLang="en-US" sz="3200" b="1" dirty="0" smtClean="0">
                <a:solidFill>
                  <a:schemeClr val="tx2"/>
                </a:solidFill>
                <a:latin typeface="微软雅黑" pitchFamily="34" charset="-122"/>
                <a:ea typeface="微软雅黑" pitchFamily="34" charset="-122"/>
              </a:rPr>
              <a:t>主要研究结论 </a:t>
            </a:r>
            <a:endParaRPr lang="en-US" altLang="zh-CN" sz="3200" b="1" dirty="0" smtClean="0">
              <a:solidFill>
                <a:schemeClr val="tx2"/>
              </a:solidFill>
              <a:latin typeface="微软雅黑" pitchFamily="34" charset="-122"/>
              <a:ea typeface="微软雅黑" pitchFamily="34" charset="-122"/>
            </a:endParaRPr>
          </a:p>
          <a:p>
            <a:pPr algn="ctr">
              <a:lnSpc>
                <a:spcPct val="150000"/>
              </a:lnSpc>
              <a:spcBef>
                <a:spcPts val="0"/>
              </a:spcBef>
              <a:spcAft>
                <a:spcPts val="0"/>
              </a:spcAft>
            </a:pPr>
            <a:r>
              <a:rPr lang="zh-CN" altLang="en-US" sz="2800" b="1" dirty="0" smtClean="0">
                <a:solidFill>
                  <a:schemeClr val="tx2"/>
                </a:solidFill>
                <a:latin typeface="微软雅黑" pitchFamily="34" charset="-122"/>
                <a:ea typeface="微软雅黑" pitchFamily="34" charset="-122"/>
              </a:rPr>
              <a:t> </a:t>
            </a:r>
            <a:r>
              <a:rPr lang="en-US" altLang="zh-CN" sz="3200" b="1" dirty="0" smtClean="0">
                <a:solidFill>
                  <a:schemeClr val="tx2"/>
                </a:solidFill>
                <a:latin typeface="Arial" pitchFamily="34" charset="0"/>
                <a:ea typeface="华文行楷" pitchFamily="2" charset="-122"/>
                <a:cs typeface="Arial" pitchFamily="34" charset="0"/>
              </a:rPr>
              <a:t>Key</a:t>
            </a:r>
            <a:r>
              <a:rPr lang="zh-CN" altLang="en-US" sz="3200" b="1" dirty="0" smtClean="0">
                <a:solidFill>
                  <a:schemeClr val="tx2"/>
                </a:solidFill>
                <a:latin typeface="Arial" pitchFamily="34" charset="0"/>
                <a:ea typeface="华文行楷" pitchFamily="2" charset="-122"/>
                <a:cs typeface="Arial" pitchFamily="34" charset="0"/>
              </a:rPr>
              <a:t> </a:t>
            </a:r>
            <a:r>
              <a:rPr lang="en-US" altLang="zh-CN" sz="3200" b="1" dirty="0" smtClean="0">
                <a:solidFill>
                  <a:schemeClr val="tx2"/>
                </a:solidFill>
                <a:latin typeface="Arial" pitchFamily="34" charset="0"/>
                <a:ea typeface="华文行楷" pitchFamily="2" charset="-122"/>
                <a:cs typeface="Arial" pitchFamily="34" charset="0"/>
              </a:rPr>
              <a:t>Research</a:t>
            </a:r>
            <a:r>
              <a:rPr lang="zh-CN" altLang="en-US" sz="3200" b="1" dirty="0" smtClean="0">
                <a:solidFill>
                  <a:schemeClr val="tx2"/>
                </a:solidFill>
                <a:latin typeface="Arial" pitchFamily="34" charset="0"/>
                <a:ea typeface="华文行楷" pitchFamily="2" charset="-122"/>
                <a:cs typeface="Arial" pitchFamily="34" charset="0"/>
              </a:rPr>
              <a:t> </a:t>
            </a:r>
            <a:r>
              <a:rPr lang="en-US" altLang="zh-CN" sz="3200" b="1" dirty="0" smtClean="0">
                <a:solidFill>
                  <a:schemeClr val="tx2"/>
                </a:solidFill>
                <a:latin typeface="Arial" pitchFamily="34" charset="0"/>
                <a:ea typeface="华文行楷" pitchFamily="2" charset="-122"/>
                <a:cs typeface="Arial" pitchFamily="34" charset="0"/>
              </a:rPr>
              <a:t>Findings</a:t>
            </a:r>
            <a:endParaRPr lang="en-US" altLang="zh-CN" sz="32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7689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323528" y="1076225"/>
            <a:ext cx="8640960" cy="4945063"/>
          </a:xfrm>
          <a:prstGeom prst="rect">
            <a:avLst/>
          </a:prstGeom>
          <a:noFill/>
          <a:ln w="9525">
            <a:noFill/>
            <a:miter lim="800000"/>
            <a:headEnd/>
            <a:tailEnd/>
          </a:ln>
        </p:spPr>
        <p:txBody>
          <a:bodyPr/>
          <a:lstStyle/>
          <a:p>
            <a:pPr marL="342900" indent="-342900">
              <a:lnSpc>
                <a:spcPct val="90000"/>
              </a:lnSpc>
              <a:spcBef>
                <a:spcPct val="20000"/>
              </a:spcBef>
              <a:buClr>
                <a:srgbClr val="002060"/>
              </a:buClr>
              <a:buFont typeface="Wingdings" pitchFamily="2" charset="2"/>
              <a:buChar char="v"/>
              <a:defRPr/>
            </a:pPr>
            <a:endParaRPr lang="en-US" altLang="zh-CN" sz="2000" dirty="0">
              <a:solidFill>
                <a:schemeClr val="accent1">
                  <a:lumMod val="50000"/>
                </a:schemeClr>
              </a:solidFill>
            </a:endParaRPr>
          </a:p>
          <a:p>
            <a:pPr marL="457200" indent="-457200">
              <a:lnSpc>
                <a:spcPct val="90000"/>
              </a:lnSpc>
              <a:spcBef>
                <a:spcPct val="20000"/>
              </a:spcBef>
              <a:buClr>
                <a:srgbClr val="002060"/>
              </a:buClr>
              <a:defRPr/>
            </a:pPr>
            <a:r>
              <a:rPr lang="en-US" altLang="zh-CN" sz="2000" b="1" i="1" dirty="0" smtClean="0">
                <a:solidFill>
                  <a:schemeClr val="accent5">
                    <a:lumMod val="50000"/>
                  </a:schemeClr>
                </a:solidFill>
                <a:latin typeface="微软雅黑" pitchFamily="34" charset="-122"/>
                <a:ea typeface="微软雅黑" pitchFamily="34" charset="-122"/>
              </a:rPr>
              <a:t>6</a:t>
            </a:r>
            <a:r>
              <a:rPr lang="en-GB" sz="2000" b="1" i="1" dirty="0" smtClean="0">
                <a:solidFill>
                  <a:schemeClr val="accent5">
                    <a:lumMod val="50000"/>
                  </a:schemeClr>
                </a:solidFill>
                <a:latin typeface="微软雅黑" pitchFamily="34" charset="-122"/>
                <a:ea typeface="微软雅黑" pitchFamily="34" charset="-122"/>
              </a:rPr>
              <a:t>. </a:t>
            </a:r>
            <a:r>
              <a:rPr lang="zh-CN" altLang="en-US" sz="2000" b="1" i="1" dirty="0" smtClean="0">
                <a:solidFill>
                  <a:schemeClr val="accent5">
                    <a:lumMod val="50000"/>
                  </a:schemeClr>
                </a:solidFill>
                <a:latin typeface="微软雅黑" pitchFamily="34" charset="-122"/>
                <a:ea typeface="微软雅黑" pitchFamily="34" charset="-122"/>
              </a:rPr>
              <a:t>对化石能源实行总量控制 </a:t>
            </a:r>
            <a:r>
              <a:rPr lang="en-US" altLang="zh-CN" sz="2000" b="1" i="1" dirty="0" smtClean="0">
                <a:solidFill>
                  <a:schemeClr val="accent5">
                    <a:lumMod val="50000"/>
                  </a:schemeClr>
                </a:solidFill>
                <a:latin typeface="微软雅黑" pitchFamily="34" charset="-122"/>
                <a:ea typeface="微软雅黑" pitchFamily="34" charset="-122"/>
              </a:rPr>
              <a:t/>
            </a:r>
            <a:br>
              <a:rPr lang="en-US" altLang="zh-CN" sz="2000" b="1" i="1" dirty="0" smtClean="0">
                <a:solidFill>
                  <a:schemeClr val="accent5">
                    <a:lumMod val="50000"/>
                  </a:schemeClr>
                </a:solidFill>
                <a:latin typeface="微软雅黑" pitchFamily="34" charset="-122"/>
                <a:ea typeface="微软雅黑" pitchFamily="34" charset="-122"/>
              </a:rPr>
            </a:br>
            <a:r>
              <a:rPr lang="en-GB" sz="2000" b="1" i="1" dirty="0" smtClean="0">
                <a:solidFill>
                  <a:schemeClr val="accent5">
                    <a:lumMod val="50000"/>
                  </a:schemeClr>
                </a:solidFill>
                <a:latin typeface="Arial" pitchFamily="34" charset="0"/>
                <a:ea typeface="微软雅黑" pitchFamily="34" charset="-122"/>
                <a:cs typeface="Arial" pitchFamily="34" charset="0"/>
              </a:rPr>
              <a:t>Stringent </a:t>
            </a:r>
            <a:r>
              <a:rPr lang="en-GB" sz="2000" b="1" i="1" dirty="0">
                <a:solidFill>
                  <a:schemeClr val="accent5">
                    <a:lumMod val="50000"/>
                  </a:schemeClr>
                </a:solidFill>
                <a:latin typeface="Arial" pitchFamily="34" charset="0"/>
                <a:ea typeface="微软雅黑" pitchFamily="34" charset="-122"/>
                <a:cs typeface="Arial" pitchFamily="34" charset="0"/>
              </a:rPr>
              <a:t>caps on fossil fuel </a:t>
            </a:r>
            <a:r>
              <a:rPr lang="en-GB" sz="2000" b="1" i="1" dirty="0" smtClean="0">
                <a:solidFill>
                  <a:schemeClr val="accent5">
                    <a:lumMod val="50000"/>
                  </a:schemeClr>
                </a:solidFill>
                <a:latin typeface="Arial" pitchFamily="34" charset="0"/>
                <a:ea typeface="微软雅黑" pitchFamily="34" charset="-122"/>
                <a:cs typeface="Arial" pitchFamily="34" charset="0"/>
              </a:rPr>
              <a:t>consumption</a:t>
            </a:r>
          </a:p>
          <a:p>
            <a:pPr>
              <a:lnSpc>
                <a:spcPct val="90000"/>
              </a:lnSpc>
              <a:spcBef>
                <a:spcPct val="20000"/>
              </a:spcBef>
              <a:buClr>
                <a:srgbClr val="002060"/>
              </a:buClr>
              <a:defRPr/>
            </a:pPr>
            <a:endParaRPr lang="en-US" altLang="zh-CN" sz="2000" dirty="0">
              <a:solidFill>
                <a:schemeClr val="tx2">
                  <a:lumMod val="75000"/>
                </a:schemeClr>
              </a:solidFill>
              <a:latin typeface="Arial" pitchFamily="34" charset="0"/>
              <a:ea typeface="微软雅黑" pitchFamily="34" charset="-122"/>
              <a:cs typeface="Arial" pitchFamily="34" charset="0"/>
            </a:endParaRPr>
          </a:p>
          <a:p>
            <a:pPr marL="342900" indent="-342900">
              <a:spcBef>
                <a:spcPct val="20000"/>
              </a:spcBef>
              <a:buClr>
                <a:srgbClr val="002060"/>
              </a:buClr>
              <a:defRPr/>
            </a:pPr>
            <a:r>
              <a:rPr lang="zh-CN" altLang="en-US" sz="2000" dirty="0" smtClean="0">
                <a:solidFill>
                  <a:schemeClr val="tx2">
                    <a:lumMod val="75000"/>
                  </a:schemeClr>
                </a:solidFill>
                <a:latin typeface="微软雅黑" pitchFamily="34" charset="-122"/>
                <a:ea typeface="微软雅黑" pitchFamily="34" charset="-122"/>
              </a:rPr>
              <a:t> </a:t>
            </a:r>
            <a:r>
              <a:rPr lang="en-US" altLang="zh-CN" sz="2000" dirty="0" smtClean="0">
                <a:solidFill>
                  <a:schemeClr val="tx2">
                    <a:lumMod val="75000"/>
                  </a:schemeClr>
                </a:solidFill>
                <a:latin typeface="微软雅黑" pitchFamily="34" charset="-122"/>
                <a:ea typeface="微软雅黑" pitchFamily="34" charset="-122"/>
              </a:rPr>
              <a:t>	</a:t>
            </a:r>
            <a:r>
              <a:rPr lang="zh-CN" altLang="zh-CN" dirty="0" smtClean="0">
                <a:solidFill>
                  <a:schemeClr val="tx2">
                    <a:lumMod val="75000"/>
                  </a:schemeClr>
                </a:solidFill>
                <a:latin typeface="微软雅黑" pitchFamily="34" charset="-122"/>
                <a:ea typeface="微软雅黑" pitchFamily="34" charset="-122"/>
              </a:rPr>
              <a:t>建议</a:t>
            </a:r>
            <a:r>
              <a:rPr lang="zh-CN" altLang="zh-CN" dirty="0">
                <a:solidFill>
                  <a:schemeClr val="tx2">
                    <a:lumMod val="75000"/>
                  </a:schemeClr>
                </a:solidFill>
                <a:latin typeface="微软雅黑" pitchFamily="34" charset="-122"/>
                <a:ea typeface="微软雅黑" pitchFamily="34" charset="-122"/>
              </a:rPr>
              <a:t>对化石能源</a:t>
            </a:r>
            <a:r>
              <a:rPr lang="zh-CN" altLang="zh-CN" dirty="0" smtClean="0">
                <a:solidFill>
                  <a:schemeClr val="tx2">
                    <a:lumMod val="75000"/>
                  </a:schemeClr>
                </a:solidFill>
                <a:latin typeface="微软雅黑" pitchFamily="34" charset="-122"/>
                <a:ea typeface="微软雅黑" pitchFamily="34" charset="-122"/>
              </a:rPr>
              <a:t>消费</a:t>
            </a:r>
            <a:r>
              <a:rPr lang="zh-CN" altLang="en-US" dirty="0" smtClean="0">
                <a:solidFill>
                  <a:schemeClr val="tx2">
                    <a:lumMod val="75000"/>
                  </a:schemeClr>
                </a:solidFill>
                <a:latin typeface="微软雅黑" pitchFamily="34" charset="-122"/>
                <a:ea typeface="微软雅黑" pitchFamily="34" charset="-122"/>
              </a:rPr>
              <a:t>在强度控制的基础上，</a:t>
            </a:r>
            <a:r>
              <a:rPr lang="zh-CN" altLang="zh-CN" dirty="0" smtClean="0">
                <a:solidFill>
                  <a:schemeClr val="tx2">
                    <a:lumMod val="75000"/>
                  </a:schemeClr>
                </a:solidFill>
                <a:latin typeface="微软雅黑" pitchFamily="34" charset="-122"/>
                <a:ea typeface="微软雅黑" pitchFamily="34" charset="-122"/>
              </a:rPr>
              <a:t>实行</a:t>
            </a:r>
            <a:r>
              <a:rPr lang="zh-CN" altLang="zh-CN" dirty="0">
                <a:solidFill>
                  <a:schemeClr val="tx2">
                    <a:lumMod val="75000"/>
                  </a:schemeClr>
                </a:solidFill>
                <a:latin typeface="微软雅黑" pitchFamily="34" charset="-122"/>
                <a:ea typeface="微软雅黑" pitchFamily="34" charset="-122"/>
              </a:rPr>
              <a:t>“全国总量目标控制”</a:t>
            </a:r>
            <a:r>
              <a:rPr lang="en-US" altLang="zh-CN" dirty="0">
                <a:solidFill>
                  <a:schemeClr val="tx2">
                    <a:lumMod val="75000"/>
                  </a:schemeClr>
                </a:solidFill>
                <a:latin typeface="微软雅黑" pitchFamily="34" charset="-122"/>
                <a:ea typeface="微软雅黑" pitchFamily="34" charset="-122"/>
              </a:rPr>
              <a:t>, </a:t>
            </a:r>
            <a:r>
              <a:rPr lang="zh-CN" altLang="zh-CN" dirty="0">
                <a:solidFill>
                  <a:schemeClr val="accent1">
                    <a:lumMod val="50000"/>
                  </a:schemeClr>
                </a:solidFill>
                <a:latin typeface="微软雅黑" pitchFamily="34" charset="-122"/>
                <a:ea typeface="微软雅黑" pitchFamily="34" charset="-122"/>
              </a:rPr>
              <a:t>并实行区域配额</a:t>
            </a:r>
            <a:r>
              <a:rPr lang="zh-CN" altLang="zh-CN" dirty="0" smtClean="0">
                <a:solidFill>
                  <a:schemeClr val="accent1">
                    <a:lumMod val="50000"/>
                  </a:schemeClr>
                </a:solidFill>
                <a:latin typeface="微软雅黑" pitchFamily="34" charset="-122"/>
                <a:ea typeface="微软雅黑" pitchFamily="34" charset="-122"/>
              </a:rPr>
              <a:t>。</a:t>
            </a:r>
            <a:r>
              <a:rPr lang="en-US" altLang="zh-CN" dirty="0">
                <a:solidFill>
                  <a:schemeClr val="accent1">
                    <a:lumMod val="50000"/>
                  </a:schemeClr>
                </a:solidFill>
              </a:rPr>
              <a:t/>
            </a:r>
            <a:br>
              <a:rPr lang="en-US" altLang="zh-CN" dirty="0">
                <a:solidFill>
                  <a:schemeClr val="accent1">
                    <a:lumMod val="50000"/>
                  </a:schemeClr>
                </a:solidFill>
              </a:rPr>
            </a:br>
            <a:r>
              <a:rPr lang="en-US" altLang="zh-CN" dirty="0" smtClean="0">
                <a:solidFill>
                  <a:schemeClr val="accent1">
                    <a:lumMod val="50000"/>
                  </a:schemeClr>
                </a:solidFill>
              </a:rPr>
              <a:t>In addition to intensity control, adopt “National Quantity Target Control” on energy consumption,</a:t>
            </a:r>
            <a:r>
              <a:rPr lang="zh-CN" altLang="en-US" dirty="0" smtClean="0">
                <a:solidFill>
                  <a:schemeClr val="accent1">
                    <a:lumMod val="50000"/>
                  </a:schemeClr>
                </a:solidFill>
              </a:rPr>
              <a:t> </a:t>
            </a:r>
            <a:r>
              <a:rPr lang="en-US" altLang="zh-CN" dirty="0" smtClean="0">
                <a:solidFill>
                  <a:schemeClr val="accent1">
                    <a:lumMod val="50000"/>
                  </a:schemeClr>
                </a:solidFill>
              </a:rPr>
              <a:t>with “quota allocation” for regions and main industries/companies. </a:t>
            </a:r>
            <a:r>
              <a:rPr lang="en-US" altLang="zh-CN" dirty="0" smtClean="0">
                <a:solidFill>
                  <a:schemeClr val="accent1">
                    <a:lumMod val="50000"/>
                  </a:schemeClr>
                </a:solidFill>
                <a:latin typeface="微软雅黑" pitchFamily="34" charset="-122"/>
                <a:ea typeface="微软雅黑" pitchFamily="34" charset="-122"/>
              </a:rPr>
              <a:t/>
            </a:r>
            <a:br>
              <a:rPr lang="en-US" altLang="zh-CN" dirty="0" smtClean="0">
                <a:solidFill>
                  <a:schemeClr val="accent1">
                    <a:lumMod val="50000"/>
                  </a:schemeClr>
                </a:solidFill>
                <a:latin typeface="微软雅黑" pitchFamily="34" charset="-122"/>
                <a:ea typeface="微软雅黑" pitchFamily="34" charset="-122"/>
              </a:rPr>
            </a:br>
            <a:r>
              <a:rPr lang="en-US" altLang="zh-CN" dirty="0" smtClean="0">
                <a:solidFill>
                  <a:schemeClr val="accent1">
                    <a:lumMod val="50000"/>
                  </a:schemeClr>
                </a:solidFill>
                <a:latin typeface="微软雅黑" pitchFamily="34" charset="-122"/>
                <a:ea typeface="微软雅黑" pitchFamily="34" charset="-122"/>
              </a:rPr>
              <a:t/>
            </a:r>
            <a:br>
              <a:rPr lang="en-US" altLang="zh-CN" dirty="0" smtClean="0">
                <a:solidFill>
                  <a:schemeClr val="accent1">
                    <a:lumMod val="50000"/>
                  </a:schemeClr>
                </a:solidFill>
                <a:latin typeface="微软雅黑" pitchFamily="34" charset="-122"/>
                <a:ea typeface="微软雅黑" pitchFamily="34" charset="-122"/>
              </a:rPr>
            </a:br>
            <a:r>
              <a:rPr lang="zh-CN" altLang="zh-CN" dirty="0" smtClean="0">
                <a:solidFill>
                  <a:schemeClr val="accent1">
                    <a:lumMod val="50000"/>
                  </a:schemeClr>
                </a:solidFill>
                <a:latin typeface="微软雅黑" pitchFamily="34" charset="-122"/>
                <a:ea typeface="微软雅黑" pitchFamily="34" charset="-122"/>
              </a:rPr>
              <a:t>如能</a:t>
            </a:r>
            <a:r>
              <a:rPr lang="zh-CN" altLang="en-US" dirty="0" smtClean="0">
                <a:solidFill>
                  <a:schemeClr val="accent1">
                    <a:lumMod val="50000"/>
                  </a:schemeClr>
                </a:solidFill>
                <a:latin typeface="微软雅黑" pitchFamily="34" charset="-122"/>
                <a:ea typeface="微软雅黑" pitchFamily="34" charset="-122"/>
              </a:rPr>
              <a:t>全面</a:t>
            </a:r>
            <a:r>
              <a:rPr lang="zh-CN" altLang="zh-CN" dirty="0" smtClean="0">
                <a:solidFill>
                  <a:schemeClr val="accent1">
                    <a:lumMod val="50000"/>
                  </a:schemeClr>
                </a:solidFill>
                <a:latin typeface="微软雅黑" pitchFamily="34" charset="-122"/>
                <a:ea typeface="微软雅黑" pitchFamily="34" charset="-122"/>
              </a:rPr>
              <a:t>实现本报告提出的各项转型政策和改革措施，</a:t>
            </a:r>
            <a:r>
              <a:rPr lang="zh-CN" altLang="en-US" dirty="0" smtClean="0">
                <a:solidFill>
                  <a:schemeClr val="accent1">
                    <a:lumMod val="50000"/>
                  </a:schemeClr>
                </a:solidFill>
                <a:latin typeface="微软雅黑" pitchFamily="34" charset="-122"/>
                <a:ea typeface="微软雅黑" pitchFamily="34" charset="-122"/>
              </a:rPr>
              <a:t>到</a:t>
            </a:r>
            <a:r>
              <a:rPr lang="en-US" altLang="zh-CN" dirty="0" smtClean="0">
                <a:solidFill>
                  <a:schemeClr val="accent1">
                    <a:lumMod val="50000"/>
                  </a:schemeClr>
                </a:solidFill>
                <a:latin typeface="微软雅黑" pitchFamily="34" charset="-122"/>
                <a:ea typeface="微软雅黑" pitchFamily="34" charset="-122"/>
              </a:rPr>
              <a:t>2030</a:t>
            </a:r>
            <a:r>
              <a:rPr lang="zh-CN" altLang="en-US" dirty="0" smtClean="0">
                <a:solidFill>
                  <a:schemeClr val="accent1">
                    <a:lumMod val="50000"/>
                  </a:schemeClr>
                </a:solidFill>
                <a:latin typeface="微软雅黑" pitchFamily="34" charset="-122"/>
                <a:ea typeface="微软雅黑" pitchFamily="34" charset="-122"/>
              </a:rPr>
              <a:t>年前后，化</a:t>
            </a:r>
            <a:r>
              <a:rPr lang="zh-CN" altLang="zh-CN" dirty="0" smtClean="0">
                <a:solidFill>
                  <a:schemeClr val="accent1">
                    <a:lumMod val="50000"/>
                  </a:schemeClr>
                </a:solidFill>
                <a:latin typeface="微软雅黑" pitchFamily="34" charset="-122"/>
                <a:ea typeface="微软雅黑" pitchFamily="34" charset="-122"/>
              </a:rPr>
              <a:t>石能源</a:t>
            </a:r>
            <a:r>
              <a:rPr lang="zh-CN" altLang="en-US" dirty="0" smtClean="0">
                <a:solidFill>
                  <a:schemeClr val="accent1">
                    <a:lumMod val="50000"/>
                  </a:schemeClr>
                </a:solidFill>
                <a:latin typeface="微软雅黑" pitchFamily="34" charset="-122"/>
                <a:ea typeface="微软雅黑" pitchFamily="34" charset="-122"/>
              </a:rPr>
              <a:t>、</a:t>
            </a:r>
            <a:r>
              <a:rPr lang="zh-CN" altLang="zh-CN" dirty="0" smtClean="0">
                <a:solidFill>
                  <a:schemeClr val="accent1">
                    <a:lumMod val="50000"/>
                  </a:schemeClr>
                </a:solidFill>
                <a:latin typeface="微软雅黑" pitchFamily="34" charset="-122"/>
                <a:ea typeface="微软雅黑" pitchFamily="34" charset="-122"/>
              </a:rPr>
              <a:t>二氧化碳</a:t>
            </a:r>
            <a:r>
              <a:rPr lang="zh-CN" altLang="en-US" dirty="0" smtClean="0">
                <a:solidFill>
                  <a:schemeClr val="accent1">
                    <a:lumMod val="50000"/>
                  </a:schemeClr>
                </a:solidFill>
                <a:latin typeface="微软雅黑" pitchFamily="34" charset="-122"/>
                <a:ea typeface="微软雅黑" pitchFamily="34" charset="-122"/>
              </a:rPr>
              <a:t>和主要污染物的</a:t>
            </a:r>
            <a:r>
              <a:rPr lang="zh-CN" altLang="zh-CN" dirty="0" smtClean="0">
                <a:solidFill>
                  <a:schemeClr val="accent1">
                    <a:lumMod val="50000"/>
                  </a:schemeClr>
                </a:solidFill>
                <a:latin typeface="微软雅黑" pitchFamily="34" charset="-122"/>
                <a:ea typeface="微软雅黑" pitchFamily="34" charset="-122"/>
              </a:rPr>
              <a:t>排放</a:t>
            </a:r>
            <a:r>
              <a:rPr lang="zh-CN" altLang="en-US" dirty="0" smtClean="0">
                <a:solidFill>
                  <a:schemeClr val="accent1">
                    <a:lumMod val="50000"/>
                  </a:schemeClr>
                </a:solidFill>
                <a:latin typeface="微软雅黑" pitchFamily="34" charset="-122"/>
                <a:ea typeface="微软雅黑" pitchFamily="34" charset="-122"/>
              </a:rPr>
              <a:t>量将有效得到控制</a:t>
            </a:r>
            <a:r>
              <a:rPr lang="zh-CN" altLang="zh-CN" dirty="0" smtClean="0">
                <a:solidFill>
                  <a:schemeClr val="accent1">
                    <a:lumMod val="50000"/>
                  </a:schemeClr>
                </a:solidFill>
                <a:latin typeface="微软雅黑" pitchFamily="34" charset="-122"/>
                <a:ea typeface="微软雅黑" pitchFamily="34" charset="-122"/>
              </a:rPr>
              <a:t>。</a:t>
            </a:r>
            <a:r>
              <a:rPr lang="en-US" altLang="zh-CN" dirty="0" smtClean="0">
                <a:solidFill>
                  <a:schemeClr val="accent1">
                    <a:lumMod val="50000"/>
                  </a:schemeClr>
                </a:solidFill>
                <a:latin typeface="微软雅黑" pitchFamily="34" charset="-122"/>
                <a:ea typeface="微软雅黑" pitchFamily="34" charset="-122"/>
              </a:rPr>
              <a:t/>
            </a:r>
            <a:br>
              <a:rPr lang="en-US" altLang="zh-CN" dirty="0" smtClean="0">
                <a:solidFill>
                  <a:schemeClr val="accent1">
                    <a:lumMod val="50000"/>
                  </a:schemeClr>
                </a:solidFill>
                <a:latin typeface="微软雅黑" pitchFamily="34" charset="-122"/>
                <a:ea typeface="微软雅黑" pitchFamily="34" charset="-122"/>
              </a:rPr>
            </a:br>
            <a:r>
              <a:rPr lang="en-US" altLang="zh-CN" dirty="0" smtClean="0">
                <a:solidFill>
                  <a:schemeClr val="accent1">
                    <a:lumMod val="50000"/>
                  </a:schemeClr>
                </a:solidFill>
              </a:rPr>
              <a:t>If </a:t>
            </a:r>
            <a:r>
              <a:rPr lang="en-US" altLang="zh-CN" dirty="0">
                <a:solidFill>
                  <a:schemeClr val="accent1">
                    <a:lumMod val="50000"/>
                  </a:schemeClr>
                </a:solidFill>
              </a:rPr>
              <a:t>we can implement all policies suggested above, China may achieve significant progress in Green Transition by 2030 and onward</a:t>
            </a:r>
            <a:r>
              <a:rPr lang="en-US" altLang="zh-CN" sz="2000" dirty="0">
                <a:solidFill>
                  <a:schemeClr val="accent1">
                    <a:lumMod val="50000"/>
                  </a:schemeClr>
                </a:solidFill>
              </a:rPr>
              <a:t>. </a:t>
            </a:r>
          </a:p>
          <a:p>
            <a:pPr>
              <a:defRPr/>
            </a:pPr>
            <a:r>
              <a:rPr lang="en-US" altLang="zh-CN" sz="2000" dirty="0" smtClean="0">
                <a:solidFill>
                  <a:schemeClr val="accent1">
                    <a:lumMod val="50000"/>
                  </a:schemeClr>
                </a:solidFill>
              </a:rPr>
              <a:t>     </a:t>
            </a:r>
          </a:p>
          <a:p>
            <a:pPr marL="342900" indent="-342900">
              <a:lnSpc>
                <a:spcPct val="90000"/>
              </a:lnSpc>
              <a:spcBef>
                <a:spcPct val="20000"/>
              </a:spcBef>
              <a:buClr>
                <a:srgbClr val="002060"/>
              </a:buClr>
              <a:defRPr/>
            </a:pPr>
            <a:endParaRPr lang="en-US" altLang="zh-CN" sz="2000" dirty="0" smtClean="0">
              <a:solidFill>
                <a:schemeClr val="accent1">
                  <a:lumMod val="50000"/>
                </a:schemeClr>
              </a:solidFill>
              <a:latin typeface="微软雅黑" pitchFamily="34" charset="-122"/>
              <a:ea typeface="微软雅黑" pitchFamily="34" charset="-122"/>
            </a:endParaRPr>
          </a:p>
          <a:p>
            <a:pPr marL="342900" indent="-342900">
              <a:lnSpc>
                <a:spcPct val="90000"/>
              </a:lnSpc>
              <a:spcBef>
                <a:spcPct val="20000"/>
              </a:spcBef>
              <a:buClr>
                <a:srgbClr val="002060"/>
              </a:buClr>
              <a:defRPr/>
            </a:pPr>
            <a:endParaRPr lang="zh-CN" altLang="zh-CN" sz="2000" dirty="0">
              <a:solidFill>
                <a:schemeClr val="accent1">
                  <a:lumMod val="50000"/>
                </a:schemeClr>
              </a:solidFill>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marL="342900" indent="-342900">
              <a:lnSpc>
                <a:spcPct val="90000"/>
              </a:lnSpc>
              <a:spcBef>
                <a:spcPct val="20000"/>
              </a:spcBef>
              <a:buClr>
                <a:srgbClr val="002060"/>
              </a:buClr>
              <a:defRPr/>
            </a:pPr>
            <a:endParaRPr lang="en-US" altLang="zh-CN" dirty="0">
              <a:solidFill>
                <a:schemeClr val="tx2">
                  <a:lumMod val="75000"/>
                </a:schemeClr>
              </a:solidFill>
              <a:latin typeface="Calibri" pitchFamily="34" charset="0"/>
              <a:ea typeface="华文行楷" pitchFamily="2" charset="-122"/>
            </a:endParaRPr>
          </a:p>
          <a:p>
            <a:pPr>
              <a:defRPr/>
            </a:pPr>
            <a:endParaRPr lang="zh-CN" altLang="zh-CN" sz="2000" dirty="0"/>
          </a:p>
          <a:p>
            <a:pPr marL="342900" indent="-342900">
              <a:lnSpc>
                <a:spcPct val="90000"/>
              </a:lnSpc>
              <a:spcBef>
                <a:spcPct val="20000"/>
              </a:spcBef>
              <a:buClr>
                <a:srgbClr val="002060"/>
              </a:buClr>
              <a:defRPr/>
            </a:pPr>
            <a:r>
              <a:rPr lang="en-US" altLang="zh-CN" sz="2000" dirty="0">
                <a:solidFill>
                  <a:schemeClr val="accent1">
                    <a:lumMod val="50000"/>
                  </a:schemeClr>
                </a:solidFill>
              </a:rPr>
              <a:t>	</a:t>
            </a:r>
            <a:endParaRPr lang="en-US" altLang="zh-CN"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323850" y="188640"/>
            <a:ext cx="7488238" cy="708025"/>
          </a:xfrm>
          <a:prstGeom prst="rect">
            <a:avLst/>
          </a:prstGeom>
          <a:noFill/>
          <a:ln w="9525">
            <a:noFill/>
            <a:miter lim="800000"/>
            <a:headEnd/>
            <a:tailEnd/>
          </a:ln>
        </p:spPr>
        <p:txBody>
          <a:bodyPr anchor="ctr"/>
          <a:lstStyle/>
          <a:p>
            <a:pPr>
              <a:defRPr/>
            </a:pPr>
            <a:r>
              <a:rPr lang="zh-CN" altLang="en-US" sz="2400" b="1" dirty="0">
                <a:solidFill>
                  <a:schemeClr val="accent2">
                    <a:lumMod val="50000"/>
                  </a:schemeClr>
                </a:solidFill>
                <a:latin typeface="微软雅黑" pitchFamily="34" charset="-122"/>
                <a:ea typeface="微软雅黑" pitchFamily="34" charset="-122"/>
                <a:cs typeface="Arial" pitchFamily="34" charset="0"/>
              </a:rPr>
              <a:t>主要政策建议  </a:t>
            </a:r>
            <a:r>
              <a:rPr lang="en-US" altLang="zh-CN" sz="2400" b="1" dirty="0" smtClean="0">
                <a:solidFill>
                  <a:schemeClr val="accent2">
                    <a:lumMod val="50000"/>
                  </a:schemeClr>
                </a:solidFill>
                <a:latin typeface="微软雅黑" pitchFamily="34" charset="-122"/>
                <a:ea typeface="微软雅黑" pitchFamily="34" charset="-122"/>
                <a:cs typeface="Arial" pitchFamily="34" charset="0"/>
              </a:rPr>
              <a:t/>
            </a:r>
            <a:br>
              <a:rPr lang="en-US" altLang="zh-CN" sz="2400" b="1" dirty="0" smtClean="0">
                <a:solidFill>
                  <a:schemeClr val="accent2">
                    <a:lumMod val="50000"/>
                  </a:schemeClr>
                </a:solidFill>
                <a:latin typeface="微软雅黑" pitchFamily="34" charset="-122"/>
                <a:ea typeface="微软雅黑" pitchFamily="34" charset="-122"/>
                <a:cs typeface="Arial" pitchFamily="34" charset="0"/>
              </a:rPr>
            </a:br>
            <a:r>
              <a:rPr lang="en-US" altLang="zh-CN" sz="2400" b="1" dirty="0" smtClean="0">
                <a:solidFill>
                  <a:schemeClr val="accent2">
                    <a:lumMod val="50000"/>
                  </a:schemeClr>
                </a:solidFill>
                <a:latin typeface="Arial" pitchFamily="34" charset="0"/>
                <a:ea typeface="宋体" pitchFamily="2" charset="-122"/>
                <a:cs typeface="Arial" pitchFamily="34" charset="0"/>
              </a:rPr>
              <a:t>Main</a:t>
            </a:r>
            <a:r>
              <a:rPr lang="zh-CN" altLang="en-US" sz="2400" b="1" dirty="0" smtClean="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Policy</a:t>
            </a:r>
            <a:r>
              <a:rPr lang="zh-CN" altLang="en-US" sz="2400" b="1" dirty="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Recommendations</a:t>
            </a:r>
            <a:endParaRPr lang="en-US" altLang="zh-CN" sz="2400" b="1" dirty="0">
              <a:solidFill>
                <a:schemeClr val="accent2">
                  <a:lumMod val="50000"/>
                </a:schemeClr>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395288" y="1004217"/>
            <a:ext cx="8064500" cy="4945063"/>
          </a:xfrm>
          <a:prstGeom prst="rect">
            <a:avLst/>
          </a:prstGeom>
          <a:noFill/>
          <a:ln w="9525">
            <a:noFill/>
            <a:miter lim="800000"/>
            <a:headEnd/>
            <a:tailEnd/>
          </a:ln>
        </p:spPr>
        <p:txBody>
          <a:bodyPr/>
          <a:lstStyle/>
          <a:p>
            <a:pPr marL="342900" indent="-342900">
              <a:lnSpc>
                <a:spcPct val="90000"/>
              </a:lnSpc>
              <a:spcBef>
                <a:spcPct val="20000"/>
              </a:spcBef>
              <a:buClr>
                <a:srgbClr val="002060"/>
              </a:buClr>
              <a:defRPr/>
            </a:pPr>
            <a:endParaRPr lang="en-US" altLang="zh-CN" sz="2000" dirty="0" smtClean="0">
              <a:solidFill>
                <a:schemeClr val="accent1">
                  <a:lumMod val="50000"/>
                </a:schemeClr>
              </a:solidFill>
              <a:latin typeface="微软雅黑" pitchFamily="34" charset="-122"/>
              <a:ea typeface="微软雅黑" pitchFamily="34" charset="-122"/>
            </a:endParaRPr>
          </a:p>
          <a:p>
            <a:pPr marL="342900" indent="-342900">
              <a:lnSpc>
                <a:spcPct val="90000"/>
              </a:lnSpc>
              <a:spcBef>
                <a:spcPct val="20000"/>
              </a:spcBef>
              <a:buClr>
                <a:srgbClr val="002060"/>
              </a:buClr>
              <a:defRPr/>
            </a:pPr>
            <a:r>
              <a:rPr lang="en-US" altLang="zh-CN" sz="2000" dirty="0" smtClean="0">
                <a:solidFill>
                  <a:schemeClr val="accent1">
                    <a:lumMod val="50000"/>
                  </a:schemeClr>
                </a:solidFill>
                <a:latin typeface="微软雅黑" pitchFamily="34" charset="-122"/>
                <a:ea typeface="微软雅黑" pitchFamily="34" charset="-122"/>
              </a:rPr>
              <a:t>	</a:t>
            </a:r>
            <a:r>
              <a:rPr lang="zh-CN" altLang="en-US" sz="2000" dirty="0" smtClean="0">
                <a:solidFill>
                  <a:schemeClr val="accent1">
                    <a:lumMod val="50000"/>
                  </a:schemeClr>
                </a:solidFill>
                <a:latin typeface="微软雅黑" pitchFamily="34" charset="-122"/>
                <a:ea typeface="微软雅黑" pitchFamily="34" charset="-122"/>
              </a:rPr>
              <a:t>初步估计，以上政策措施如果都能实现，我们有可能实现以下绿色转型</a:t>
            </a:r>
            <a:r>
              <a:rPr lang="zh-CN" altLang="zh-CN" sz="2000" dirty="0" smtClean="0">
                <a:solidFill>
                  <a:schemeClr val="accent1">
                    <a:lumMod val="50000"/>
                  </a:schemeClr>
                </a:solidFill>
                <a:latin typeface="微软雅黑" pitchFamily="34" charset="-122"/>
                <a:ea typeface="微软雅黑" pitchFamily="34" charset="-122"/>
              </a:rPr>
              <a:t>“三步走”</a:t>
            </a:r>
            <a:r>
              <a:rPr lang="zh-CN" altLang="en-US" sz="2000" dirty="0" smtClean="0">
                <a:solidFill>
                  <a:schemeClr val="accent1">
                    <a:lumMod val="50000"/>
                  </a:schemeClr>
                </a:solidFill>
                <a:latin typeface="微软雅黑" pitchFamily="34" charset="-122"/>
                <a:ea typeface="微软雅黑" pitchFamily="34" charset="-122"/>
              </a:rPr>
              <a:t>目标</a:t>
            </a:r>
            <a:r>
              <a:rPr lang="zh-CN" altLang="zh-CN" sz="2000" dirty="0" smtClean="0">
                <a:solidFill>
                  <a:schemeClr val="accent1">
                    <a:lumMod val="50000"/>
                  </a:schemeClr>
                </a:solidFill>
                <a:latin typeface="微软雅黑" pitchFamily="34" charset="-122"/>
                <a:ea typeface="微软雅黑" pitchFamily="34" charset="-122"/>
              </a:rPr>
              <a:t>：</a:t>
            </a:r>
            <a:r>
              <a:rPr lang="zh-CN" altLang="en-US" sz="2000" dirty="0" smtClean="0">
                <a:solidFill>
                  <a:schemeClr val="accent1">
                    <a:lumMod val="50000"/>
                  </a:schemeClr>
                </a:solidFill>
                <a:latin typeface="微软雅黑" pitchFamily="34" charset="-122"/>
                <a:ea typeface="微软雅黑" pitchFamily="34" charset="-122"/>
              </a:rPr>
              <a:t>一</a:t>
            </a:r>
            <a:r>
              <a:rPr lang="zh-CN" altLang="zh-CN" sz="2000" dirty="0" smtClean="0">
                <a:solidFill>
                  <a:schemeClr val="accent1">
                    <a:lumMod val="50000"/>
                  </a:schemeClr>
                </a:solidFill>
                <a:latin typeface="微软雅黑" pitchFamily="34" charset="-122"/>
                <a:ea typeface="微软雅黑" pitchFamily="34" charset="-122"/>
              </a:rPr>
              <a:t>，</a:t>
            </a:r>
            <a:r>
              <a:rPr lang="en-US" altLang="zh-CN" sz="2000" dirty="0" smtClean="0">
                <a:solidFill>
                  <a:schemeClr val="accent1">
                    <a:lumMod val="50000"/>
                  </a:schemeClr>
                </a:solidFill>
                <a:latin typeface="微软雅黑" pitchFamily="34" charset="-122"/>
                <a:ea typeface="微软雅黑" pitchFamily="34" charset="-122"/>
              </a:rPr>
              <a:t>2020</a:t>
            </a:r>
            <a:r>
              <a:rPr lang="zh-CN" altLang="zh-CN" sz="2000" dirty="0" smtClean="0">
                <a:solidFill>
                  <a:schemeClr val="accent1">
                    <a:lumMod val="50000"/>
                  </a:schemeClr>
                </a:solidFill>
                <a:latin typeface="微软雅黑" pitchFamily="34" charset="-122"/>
                <a:ea typeface="微软雅黑" pitchFamily="34" charset="-122"/>
              </a:rPr>
              <a:t>年前后可再生能源增速快于其他各能源品种；二，</a:t>
            </a:r>
            <a:r>
              <a:rPr lang="en-US" altLang="zh-CN" sz="2000" dirty="0" smtClean="0">
                <a:solidFill>
                  <a:schemeClr val="accent1">
                    <a:lumMod val="50000"/>
                  </a:schemeClr>
                </a:solidFill>
                <a:latin typeface="微软雅黑" pitchFamily="34" charset="-122"/>
                <a:ea typeface="微软雅黑" pitchFamily="34" charset="-122"/>
              </a:rPr>
              <a:t>2025</a:t>
            </a:r>
            <a:r>
              <a:rPr lang="zh-CN" altLang="zh-CN" sz="2000" dirty="0" smtClean="0">
                <a:solidFill>
                  <a:schemeClr val="accent1">
                    <a:lumMod val="50000"/>
                  </a:schemeClr>
                </a:solidFill>
                <a:latin typeface="微软雅黑" pitchFamily="34" charset="-122"/>
                <a:ea typeface="微软雅黑" pitchFamily="34" charset="-122"/>
              </a:rPr>
              <a:t>年前后非化石能源增量高于化石能源；三，在</a:t>
            </a:r>
            <a:r>
              <a:rPr lang="en-US" altLang="zh-CN" sz="2000" dirty="0" smtClean="0">
                <a:solidFill>
                  <a:schemeClr val="accent1">
                    <a:lumMod val="50000"/>
                  </a:schemeClr>
                </a:solidFill>
                <a:latin typeface="微软雅黑" pitchFamily="34" charset="-122"/>
                <a:ea typeface="微软雅黑" pitchFamily="34" charset="-122"/>
              </a:rPr>
              <a:t>2030-2040</a:t>
            </a:r>
            <a:r>
              <a:rPr lang="zh-CN" altLang="zh-CN" sz="2000" dirty="0" smtClean="0">
                <a:solidFill>
                  <a:schemeClr val="accent1">
                    <a:lumMod val="50000"/>
                  </a:schemeClr>
                </a:solidFill>
                <a:latin typeface="微软雅黑" pitchFamily="34" charset="-122"/>
                <a:ea typeface="微软雅黑" pitchFamily="34" charset="-122"/>
              </a:rPr>
              <a:t>年间化石能源消耗达到峰值，然后实现绝对量降低</a:t>
            </a:r>
            <a:r>
              <a:rPr lang="zh-CN" altLang="en-US" sz="2000" dirty="0" smtClean="0">
                <a:solidFill>
                  <a:schemeClr val="accent1">
                    <a:lumMod val="50000"/>
                  </a:schemeClr>
                </a:solidFill>
                <a:latin typeface="微软雅黑" pitchFamily="34" charset="-122"/>
                <a:ea typeface="微软雅黑" pitchFamily="34" charset="-122"/>
              </a:rPr>
              <a:t> （</a:t>
            </a:r>
            <a:r>
              <a:rPr lang="en-US" altLang="zh-CN" sz="2000" dirty="0" smtClean="0">
                <a:solidFill>
                  <a:schemeClr val="accent1">
                    <a:lumMod val="50000"/>
                  </a:schemeClr>
                </a:solidFill>
                <a:latin typeface="微软雅黑" pitchFamily="34" charset="-122"/>
                <a:ea typeface="微软雅黑" pitchFamily="34" charset="-122"/>
              </a:rPr>
              <a:t>2020</a:t>
            </a:r>
            <a:r>
              <a:rPr lang="zh-CN" altLang="en-US" sz="2000" dirty="0" smtClean="0">
                <a:solidFill>
                  <a:schemeClr val="accent1">
                    <a:lumMod val="50000"/>
                  </a:schemeClr>
                </a:solidFill>
                <a:latin typeface="微软雅黑" pitchFamily="34" charset="-122"/>
                <a:ea typeface="微软雅黑" pitchFamily="34" charset="-122"/>
              </a:rPr>
              <a:t>年之前强污染能源即煤和石油的消费达到峰值）</a:t>
            </a:r>
            <a:r>
              <a:rPr lang="zh-CN" altLang="zh-CN" sz="2000" dirty="0" smtClean="0">
                <a:solidFill>
                  <a:schemeClr val="accent1">
                    <a:lumMod val="50000"/>
                  </a:schemeClr>
                </a:solidFill>
                <a:latin typeface="微软雅黑" pitchFamily="34" charset="-122"/>
                <a:ea typeface="微软雅黑" pitchFamily="34" charset="-122"/>
              </a:rPr>
              <a:t>。</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cs typeface="Arial" pitchFamily="34" charset="0"/>
              </a:rPr>
              <a:t>Combining all the policy efforts we suggested above, it is possible we achieve the goals as following “three-steps”: 1) Renewable energy should grow faster than other energy sources by 2020; 2) non-fossil energy could grow faster than fossil fuels by 2025; 3) Fossil energy consumption could peak around 2030-2040s and then decline in absolute terms (the “dirty fossil energy consumption peaks before 2020, but afterward, natural gas continues to increase until 2040).</a:t>
            </a:r>
            <a:endParaRPr lang="zh-CN" altLang="zh-CN" sz="2000" dirty="0">
              <a:latin typeface="Arial" pitchFamily="34" charset="0"/>
              <a:cs typeface="Arial" pitchFamily="34" charset="0"/>
            </a:endParaRPr>
          </a:p>
          <a:p>
            <a:pPr marL="342900" indent="-342900">
              <a:lnSpc>
                <a:spcPct val="90000"/>
              </a:lnSpc>
              <a:spcBef>
                <a:spcPct val="20000"/>
              </a:spcBef>
              <a:buClr>
                <a:srgbClr val="002060"/>
              </a:buClr>
              <a:defRPr/>
            </a:pPr>
            <a:r>
              <a:rPr lang="en-US" altLang="zh-CN" sz="2000" dirty="0">
                <a:solidFill>
                  <a:schemeClr val="accent1">
                    <a:lumMod val="50000"/>
                  </a:schemeClr>
                </a:solidFill>
              </a:rPr>
              <a:t>	</a:t>
            </a:r>
            <a:endParaRPr lang="en-US" altLang="zh-CN" sz="2000"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323850" y="188640"/>
            <a:ext cx="7488238" cy="708025"/>
          </a:xfrm>
          <a:prstGeom prst="rect">
            <a:avLst/>
          </a:prstGeom>
          <a:noFill/>
          <a:ln w="9525">
            <a:noFill/>
            <a:miter lim="800000"/>
            <a:headEnd/>
            <a:tailEnd/>
          </a:ln>
        </p:spPr>
        <p:txBody>
          <a:bodyPr anchor="ctr"/>
          <a:lstStyle/>
          <a:p>
            <a:pPr>
              <a:defRPr/>
            </a:pPr>
            <a:r>
              <a:rPr lang="zh-CN" altLang="en-US" sz="2400" b="1" dirty="0">
                <a:solidFill>
                  <a:schemeClr val="accent2">
                    <a:lumMod val="50000"/>
                  </a:schemeClr>
                </a:solidFill>
                <a:latin typeface="微软雅黑" pitchFamily="34" charset="-122"/>
                <a:ea typeface="微软雅黑" pitchFamily="34" charset="-122"/>
                <a:cs typeface="Arial" pitchFamily="34" charset="0"/>
              </a:rPr>
              <a:t>主要政策建议  </a:t>
            </a:r>
            <a:r>
              <a:rPr lang="en-US" altLang="zh-CN" sz="2400" b="1" dirty="0" smtClean="0">
                <a:solidFill>
                  <a:schemeClr val="accent2">
                    <a:lumMod val="50000"/>
                  </a:schemeClr>
                </a:solidFill>
                <a:latin typeface="微软雅黑" pitchFamily="34" charset="-122"/>
                <a:ea typeface="微软雅黑" pitchFamily="34" charset="-122"/>
                <a:cs typeface="Arial" pitchFamily="34" charset="0"/>
              </a:rPr>
              <a:t/>
            </a:r>
            <a:br>
              <a:rPr lang="en-US" altLang="zh-CN" sz="2400" b="1" dirty="0" smtClean="0">
                <a:solidFill>
                  <a:schemeClr val="accent2">
                    <a:lumMod val="50000"/>
                  </a:schemeClr>
                </a:solidFill>
                <a:latin typeface="微软雅黑" pitchFamily="34" charset="-122"/>
                <a:ea typeface="微软雅黑" pitchFamily="34" charset="-122"/>
                <a:cs typeface="Arial" pitchFamily="34" charset="0"/>
              </a:rPr>
            </a:br>
            <a:r>
              <a:rPr lang="en-US" altLang="zh-CN" sz="2400" b="1" dirty="0" smtClean="0">
                <a:solidFill>
                  <a:schemeClr val="accent2">
                    <a:lumMod val="50000"/>
                  </a:schemeClr>
                </a:solidFill>
                <a:latin typeface="Arial" pitchFamily="34" charset="0"/>
                <a:ea typeface="宋体" pitchFamily="2" charset="-122"/>
                <a:cs typeface="Arial" pitchFamily="34" charset="0"/>
              </a:rPr>
              <a:t>Main</a:t>
            </a:r>
            <a:r>
              <a:rPr lang="zh-CN" altLang="en-US" sz="2400" b="1" dirty="0" smtClean="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Policy</a:t>
            </a:r>
            <a:r>
              <a:rPr lang="zh-CN" altLang="en-US" sz="2400" b="1" dirty="0">
                <a:solidFill>
                  <a:schemeClr val="accent2">
                    <a:lumMod val="50000"/>
                  </a:schemeClr>
                </a:solidFill>
                <a:latin typeface="Arial" pitchFamily="34" charset="0"/>
                <a:ea typeface="宋体" pitchFamily="2" charset="-122"/>
                <a:cs typeface="Arial" pitchFamily="34" charset="0"/>
              </a:rPr>
              <a:t> </a:t>
            </a:r>
            <a:r>
              <a:rPr lang="en-US" altLang="zh-CN" sz="2400" b="1" dirty="0">
                <a:solidFill>
                  <a:schemeClr val="accent2">
                    <a:lumMod val="50000"/>
                  </a:schemeClr>
                </a:solidFill>
                <a:latin typeface="Arial" pitchFamily="34" charset="0"/>
                <a:ea typeface="宋体" pitchFamily="2" charset="-122"/>
                <a:cs typeface="Arial" pitchFamily="34" charset="0"/>
              </a:rPr>
              <a:t>Recommendations</a:t>
            </a:r>
            <a:endParaRPr lang="en-US" altLang="zh-CN" sz="2400" b="1" dirty="0">
              <a:solidFill>
                <a:schemeClr val="accent2">
                  <a:lumMod val="50000"/>
                </a:schemeClr>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539750" y="1485801"/>
            <a:ext cx="8424863" cy="4535487"/>
          </a:xfrm>
          <a:prstGeom prst="rect">
            <a:avLst/>
          </a:prstGeom>
          <a:noFill/>
          <a:ln w="9525">
            <a:noFill/>
            <a:miter lim="800000"/>
            <a:headEnd/>
            <a:tailEnd/>
          </a:ln>
        </p:spPr>
        <p:txBody>
          <a:bodyPr/>
          <a:lstStyle/>
          <a:p>
            <a:pPr marL="342900" indent="-342900">
              <a:lnSpc>
                <a:spcPct val="90000"/>
              </a:lnSpc>
              <a:spcBef>
                <a:spcPct val="20000"/>
              </a:spcBef>
              <a:buClr>
                <a:srgbClr val="002060"/>
              </a:buClr>
              <a:buFont typeface="Wingdings" pitchFamily="2" charset="2"/>
              <a:buChar char="v"/>
              <a:defRPr/>
            </a:pPr>
            <a:endParaRPr lang="en-US" altLang="zh-CN" sz="2000" dirty="0">
              <a:solidFill>
                <a:schemeClr val="accent1">
                  <a:lumMod val="50000"/>
                </a:schemeClr>
              </a:solidFill>
            </a:endParaRPr>
          </a:p>
          <a:p>
            <a:pPr marL="342900" indent="-342900">
              <a:lnSpc>
                <a:spcPct val="90000"/>
              </a:lnSpc>
              <a:spcBef>
                <a:spcPct val="20000"/>
              </a:spcBef>
              <a:buClr>
                <a:srgbClr val="002060"/>
              </a:buClr>
              <a:defRPr/>
            </a:pPr>
            <a:r>
              <a:rPr lang="zh-CN" altLang="en-US" sz="2000" dirty="0">
                <a:solidFill>
                  <a:schemeClr val="accent1">
                    <a:lumMod val="50000"/>
                  </a:schemeClr>
                </a:solidFill>
              </a:rPr>
              <a:t>     </a:t>
            </a:r>
            <a:endParaRPr lang="en-US" altLang="zh-CN" sz="2000" dirty="0">
              <a:solidFill>
                <a:schemeClr val="accent1">
                  <a:lumMod val="50000"/>
                </a:schemeClr>
              </a:solidFill>
            </a:endParaRPr>
          </a:p>
          <a:p>
            <a:pPr marL="342900" indent="-342900">
              <a:spcBef>
                <a:spcPct val="20000"/>
              </a:spcBef>
              <a:buClr>
                <a:srgbClr val="002060"/>
              </a:buClr>
              <a:defRPr/>
            </a:pPr>
            <a:r>
              <a:rPr lang="en-US" altLang="zh-CN" sz="2000" dirty="0">
                <a:solidFill>
                  <a:schemeClr val="accent1">
                    <a:lumMod val="50000"/>
                  </a:schemeClr>
                </a:solidFill>
              </a:rPr>
              <a:t>	</a:t>
            </a:r>
            <a:endParaRPr lang="zh-CN" altLang="zh-CN" sz="2000" dirty="0"/>
          </a:p>
          <a:p>
            <a:pPr marL="342900" indent="-342900">
              <a:lnSpc>
                <a:spcPct val="90000"/>
              </a:lnSpc>
              <a:spcBef>
                <a:spcPct val="20000"/>
              </a:spcBef>
              <a:buClr>
                <a:srgbClr val="002060"/>
              </a:buClr>
              <a:defRPr/>
            </a:pPr>
            <a:r>
              <a:rPr lang="en-US" altLang="zh-CN" sz="2000" dirty="0">
                <a:solidFill>
                  <a:schemeClr val="accent1">
                    <a:lumMod val="50000"/>
                  </a:schemeClr>
                </a:solidFill>
              </a:rPr>
              <a:t>	</a:t>
            </a:r>
            <a:endParaRPr lang="en-US" altLang="zh-CN"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179388" y="1"/>
            <a:ext cx="8713787" cy="1052736"/>
          </a:xfrm>
          <a:prstGeom prst="rect">
            <a:avLst/>
          </a:prstGeom>
          <a:noFill/>
          <a:ln w="9525">
            <a:noFill/>
            <a:miter lim="800000"/>
            <a:headEnd/>
            <a:tailEnd/>
          </a:ln>
        </p:spPr>
        <p:txBody>
          <a:bodyPr anchor="ctr"/>
          <a:lstStyle/>
          <a:p>
            <a:pPr>
              <a:defRPr/>
            </a:pPr>
            <a:r>
              <a:rPr lang="zh-CN" altLang="zh-CN" sz="2000" b="1" dirty="0">
                <a:solidFill>
                  <a:schemeClr val="accent1">
                    <a:lumMod val="50000"/>
                  </a:schemeClr>
                </a:solidFill>
                <a:latin typeface="微软雅黑" pitchFamily="34" charset="-122"/>
                <a:ea typeface="微软雅黑" pitchFamily="34" charset="-122"/>
              </a:rPr>
              <a:t>绿色转型政策对化石能源消费的迭加效应（万吨标准煤）</a:t>
            </a:r>
            <a:r>
              <a:rPr lang="en-US" altLang="zh-CN" sz="2000" dirty="0">
                <a:latin typeface="微软雅黑" pitchFamily="34" charset="-122"/>
                <a:ea typeface="微软雅黑" pitchFamily="34" charset="-122"/>
              </a:rPr>
              <a:t> </a:t>
            </a:r>
          </a:p>
          <a:p>
            <a:pPr>
              <a:defRPr/>
            </a:pPr>
            <a:r>
              <a:rPr lang="en-US" altLang="zh-CN" dirty="0">
                <a:solidFill>
                  <a:schemeClr val="accent1">
                    <a:lumMod val="50000"/>
                  </a:schemeClr>
                </a:solidFill>
              </a:rPr>
              <a:t>Combined effect of Green Transition Policies on fossil energy demand (10000 SCE)</a:t>
            </a:r>
            <a:endParaRPr lang="en-US" altLang="zh-CN" b="1" dirty="0">
              <a:solidFill>
                <a:schemeClr val="accent1">
                  <a:lumMod val="50000"/>
                </a:schemeClr>
              </a:solidFill>
              <a:latin typeface="微软雅黑" pitchFamily="34" charset="-122"/>
              <a:ea typeface="微软雅黑" pitchFamily="34" charset="-122"/>
              <a:cs typeface="Arial" pitchFamily="34" charset="0"/>
            </a:endParaRPr>
          </a:p>
        </p:txBody>
      </p:sp>
      <p:graphicFrame>
        <p:nvGraphicFramePr>
          <p:cNvPr id="4" name="图表 3"/>
          <p:cNvGraphicFramePr/>
          <p:nvPr/>
        </p:nvGraphicFramePr>
        <p:xfrm>
          <a:off x="500034" y="1142984"/>
          <a:ext cx="7715304" cy="4374248"/>
        </p:xfrm>
        <a:graphic>
          <a:graphicData uri="http://schemas.openxmlformats.org/drawingml/2006/chart">
            <c:chart xmlns:c="http://schemas.openxmlformats.org/drawingml/2006/chart" xmlns:r="http://schemas.openxmlformats.org/officeDocument/2006/relationships" r:id="rId2"/>
          </a:graphicData>
        </a:graphic>
      </p:graphicFrame>
      <p:pic>
        <p:nvPicPr>
          <p:cNvPr id="12294" name="Picture 48"/>
          <p:cNvPicPr>
            <a:picLocks noChangeAspect="1" noChangeArrowheads="1"/>
          </p:cNvPicPr>
          <p:nvPr/>
        </p:nvPicPr>
        <p:blipFill>
          <a:blip r:embed="rId3" cstate="print"/>
          <a:srcRect l="15715" t="78694" r="12721" b="2405"/>
          <a:stretch>
            <a:fillRect/>
          </a:stretch>
        </p:blipFill>
        <p:spPr bwMode="auto">
          <a:xfrm>
            <a:off x="785786" y="5540117"/>
            <a:ext cx="4786346" cy="577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black">
          <a:xfrm>
            <a:off x="323529" y="1052736"/>
            <a:ext cx="8496944" cy="4824189"/>
          </a:xfrm>
          <a:prstGeom prst="rect">
            <a:avLst/>
          </a:prstGeom>
          <a:noFill/>
          <a:ln w="9525">
            <a:noFill/>
            <a:miter lim="800000"/>
            <a:headEnd/>
            <a:tailEnd/>
          </a:ln>
        </p:spPr>
        <p:txBody>
          <a:bodyPr/>
          <a:lstStyle/>
          <a:p>
            <a:pPr marL="342900" indent="-342900">
              <a:lnSpc>
                <a:spcPct val="90000"/>
              </a:lnSpc>
              <a:spcBef>
                <a:spcPct val="20000"/>
              </a:spcBef>
              <a:buClr>
                <a:srgbClr val="002060"/>
              </a:buClr>
              <a:buFont typeface="Wingdings" pitchFamily="2" charset="2"/>
              <a:buChar char="v"/>
              <a:defRPr/>
            </a:pPr>
            <a:endParaRPr lang="en-US" altLang="zh-CN" sz="2000" dirty="0">
              <a:solidFill>
                <a:schemeClr val="accent1">
                  <a:lumMod val="50000"/>
                </a:schemeClr>
              </a:solidFill>
            </a:endParaRPr>
          </a:p>
          <a:p>
            <a:pPr marL="342900" indent="-342900">
              <a:lnSpc>
                <a:spcPct val="90000"/>
              </a:lnSpc>
              <a:spcBef>
                <a:spcPct val="20000"/>
              </a:spcBef>
              <a:buClr>
                <a:srgbClr val="002060"/>
              </a:buClr>
              <a:defRPr/>
            </a:pPr>
            <a:r>
              <a:rPr lang="zh-CN" altLang="en-US" sz="2000" dirty="0">
                <a:solidFill>
                  <a:schemeClr val="accent1">
                    <a:lumMod val="50000"/>
                  </a:schemeClr>
                </a:solidFill>
              </a:rPr>
              <a:t>     </a:t>
            </a:r>
            <a:endParaRPr lang="en-US" altLang="zh-CN" sz="2000" dirty="0">
              <a:solidFill>
                <a:schemeClr val="accent1">
                  <a:lumMod val="50000"/>
                </a:schemeClr>
              </a:solidFill>
            </a:endParaRPr>
          </a:p>
          <a:p>
            <a:pPr marL="342900" indent="-342900">
              <a:spcBef>
                <a:spcPct val="20000"/>
              </a:spcBef>
              <a:buClr>
                <a:srgbClr val="002060"/>
              </a:buClr>
              <a:defRPr/>
            </a:pPr>
            <a:r>
              <a:rPr lang="en-US" altLang="zh-CN" sz="2000" dirty="0">
                <a:solidFill>
                  <a:schemeClr val="accent1">
                    <a:lumMod val="50000"/>
                  </a:schemeClr>
                </a:solidFill>
              </a:rPr>
              <a:t>	</a:t>
            </a:r>
            <a:endParaRPr lang="zh-CN" altLang="zh-CN" sz="2000" dirty="0"/>
          </a:p>
          <a:p>
            <a:pPr marL="342900" indent="-342900">
              <a:lnSpc>
                <a:spcPct val="90000"/>
              </a:lnSpc>
              <a:spcBef>
                <a:spcPct val="20000"/>
              </a:spcBef>
              <a:buClr>
                <a:srgbClr val="002060"/>
              </a:buClr>
              <a:defRPr/>
            </a:pPr>
            <a:r>
              <a:rPr lang="en-US" altLang="zh-CN" sz="2000" dirty="0">
                <a:solidFill>
                  <a:schemeClr val="accent1">
                    <a:lumMod val="50000"/>
                  </a:schemeClr>
                </a:solidFill>
              </a:rPr>
              <a:t>	</a:t>
            </a:r>
            <a:endParaRPr lang="en-US" altLang="zh-CN" dirty="0">
              <a:solidFill>
                <a:schemeClr val="accent1">
                  <a:lumMod val="50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zh-CN" altLang="zh-CN" sz="2400" dirty="0">
              <a:solidFill>
                <a:schemeClr val="tx2">
                  <a:lumMod val="75000"/>
                </a:schemeClr>
              </a:solidFill>
              <a:ea typeface="宋体" pitchFamily="2" charset="-122"/>
            </a:endParaRPr>
          </a:p>
          <a:p>
            <a:pPr marL="342900" indent="-342900">
              <a:lnSpc>
                <a:spcPct val="90000"/>
              </a:lnSpc>
              <a:spcBef>
                <a:spcPct val="20000"/>
              </a:spcBef>
              <a:buClr>
                <a:srgbClr val="002060"/>
              </a:buClr>
              <a:defRPr/>
            </a:pPr>
            <a:endParaRPr lang="en-US" altLang="zh-CN" sz="2800" dirty="0">
              <a:solidFill>
                <a:schemeClr val="tx2">
                  <a:lumMod val="75000"/>
                </a:schemeClr>
              </a:solidFill>
              <a:latin typeface="Calibri" pitchFamily="34" charset="0"/>
              <a:ea typeface="华文行楷" pitchFamily="2" charset="-122"/>
            </a:endParaRPr>
          </a:p>
        </p:txBody>
      </p:sp>
      <p:sp>
        <p:nvSpPr>
          <p:cNvPr id="4099" name="Rectangle 2"/>
          <p:cNvSpPr txBox="1">
            <a:spLocks noChangeArrowheads="1"/>
          </p:cNvSpPr>
          <p:nvPr/>
        </p:nvSpPr>
        <p:spPr bwMode="gray">
          <a:xfrm>
            <a:off x="179388" y="188641"/>
            <a:ext cx="8713787" cy="864096"/>
          </a:xfrm>
          <a:prstGeom prst="rect">
            <a:avLst/>
          </a:prstGeom>
          <a:noFill/>
          <a:ln w="9525">
            <a:noFill/>
            <a:miter lim="800000"/>
            <a:headEnd/>
            <a:tailEnd/>
          </a:ln>
        </p:spPr>
        <p:txBody>
          <a:bodyPr anchor="ctr"/>
          <a:lstStyle/>
          <a:p>
            <a:pPr>
              <a:defRPr/>
            </a:pPr>
            <a:r>
              <a:rPr lang="zh-CN" altLang="zh-CN" sz="2000" b="1" dirty="0">
                <a:solidFill>
                  <a:schemeClr val="accent1">
                    <a:lumMod val="50000"/>
                  </a:schemeClr>
                </a:solidFill>
                <a:latin typeface="微软雅黑" pitchFamily="34" charset="-122"/>
                <a:ea typeface="微软雅黑" pitchFamily="34" charset="-122"/>
              </a:rPr>
              <a:t>绿色转型政策</a:t>
            </a:r>
            <a:r>
              <a:rPr lang="zh-CN" altLang="zh-CN" sz="2000" b="1" dirty="0" smtClean="0">
                <a:solidFill>
                  <a:schemeClr val="accent1">
                    <a:lumMod val="50000"/>
                  </a:schemeClr>
                </a:solidFill>
                <a:latin typeface="微软雅黑" pitchFamily="34" charset="-122"/>
                <a:ea typeface="微软雅黑" pitchFamily="34" charset="-122"/>
              </a:rPr>
              <a:t>对</a:t>
            </a:r>
            <a:r>
              <a:rPr lang="zh-CN" altLang="en-US" sz="2000" b="1" dirty="0" smtClean="0">
                <a:solidFill>
                  <a:schemeClr val="accent1">
                    <a:lumMod val="50000"/>
                  </a:schemeClr>
                </a:solidFill>
                <a:latin typeface="微软雅黑" pitchFamily="34" charset="-122"/>
                <a:ea typeface="微软雅黑" pitchFamily="34" charset="-122"/>
              </a:rPr>
              <a:t>二氧化碳排放</a:t>
            </a:r>
            <a:r>
              <a:rPr lang="zh-CN" altLang="zh-CN" sz="2000" b="1" dirty="0" smtClean="0">
                <a:solidFill>
                  <a:schemeClr val="accent1">
                    <a:lumMod val="50000"/>
                  </a:schemeClr>
                </a:solidFill>
                <a:latin typeface="微软雅黑" pitchFamily="34" charset="-122"/>
                <a:ea typeface="微软雅黑" pitchFamily="34" charset="-122"/>
              </a:rPr>
              <a:t>的</a:t>
            </a:r>
            <a:r>
              <a:rPr lang="zh-CN" altLang="zh-CN" sz="2000" b="1" dirty="0">
                <a:solidFill>
                  <a:schemeClr val="accent1">
                    <a:lumMod val="50000"/>
                  </a:schemeClr>
                </a:solidFill>
                <a:latin typeface="微软雅黑" pitchFamily="34" charset="-122"/>
                <a:ea typeface="微软雅黑" pitchFamily="34" charset="-122"/>
              </a:rPr>
              <a:t>迭加效应（万</a:t>
            </a:r>
            <a:r>
              <a:rPr lang="zh-CN" altLang="zh-CN" sz="2000" b="1" dirty="0" smtClean="0">
                <a:solidFill>
                  <a:schemeClr val="accent1">
                    <a:lumMod val="50000"/>
                  </a:schemeClr>
                </a:solidFill>
                <a:latin typeface="微软雅黑" pitchFamily="34" charset="-122"/>
                <a:ea typeface="微软雅黑" pitchFamily="34" charset="-122"/>
              </a:rPr>
              <a:t>吨）</a:t>
            </a:r>
            <a:r>
              <a:rPr lang="en-US" altLang="zh-CN" sz="2000" dirty="0" smtClean="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a:p>
            <a:pPr>
              <a:defRPr/>
            </a:pPr>
            <a:r>
              <a:rPr lang="en-US" altLang="zh-CN" dirty="0">
                <a:solidFill>
                  <a:schemeClr val="accent1">
                    <a:lumMod val="50000"/>
                  </a:schemeClr>
                </a:solidFill>
              </a:rPr>
              <a:t>Combined effect of Green Transition Policies on </a:t>
            </a:r>
            <a:r>
              <a:rPr lang="en-US" altLang="zh-CN" dirty="0" smtClean="0">
                <a:solidFill>
                  <a:schemeClr val="accent1">
                    <a:lumMod val="50000"/>
                  </a:schemeClr>
                </a:solidFill>
              </a:rPr>
              <a:t>CO2</a:t>
            </a:r>
            <a:r>
              <a:rPr lang="zh-CN" altLang="en-US" dirty="0" smtClean="0">
                <a:solidFill>
                  <a:schemeClr val="accent1">
                    <a:lumMod val="50000"/>
                  </a:schemeClr>
                </a:solidFill>
              </a:rPr>
              <a:t> </a:t>
            </a:r>
            <a:r>
              <a:rPr lang="en-US" altLang="zh-CN" dirty="0" smtClean="0">
                <a:solidFill>
                  <a:schemeClr val="accent1">
                    <a:lumMod val="50000"/>
                  </a:schemeClr>
                </a:solidFill>
              </a:rPr>
              <a:t>Emissions (10000 tons)</a:t>
            </a:r>
            <a:endParaRPr lang="en-US" altLang="zh-CN" b="1" dirty="0">
              <a:solidFill>
                <a:schemeClr val="accent1">
                  <a:lumMod val="50000"/>
                </a:schemeClr>
              </a:solidFill>
              <a:latin typeface="微软雅黑" pitchFamily="34" charset="-122"/>
              <a:ea typeface="微软雅黑" pitchFamily="34" charset="-122"/>
              <a:cs typeface="Arial" pitchFamily="34" charset="0"/>
            </a:endParaRPr>
          </a:p>
        </p:txBody>
      </p:sp>
      <p:pic>
        <p:nvPicPr>
          <p:cNvPr id="12294" name="Picture 48"/>
          <p:cNvPicPr>
            <a:picLocks noChangeAspect="1" noChangeArrowheads="1"/>
          </p:cNvPicPr>
          <p:nvPr/>
        </p:nvPicPr>
        <p:blipFill>
          <a:blip r:embed="rId2" cstate="print"/>
          <a:srcRect l="15715" t="78694" r="12721" b="2405"/>
          <a:stretch>
            <a:fillRect/>
          </a:stretch>
        </p:blipFill>
        <p:spPr bwMode="auto">
          <a:xfrm>
            <a:off x="1403648" y="5661248"/>
            <a:ext cx="3960440" cy="576064"/>
          </a:xfrm>
          <a:prstGeom prst="rect">
            <a:avLst/>
          </a:prstGeom>
          <a:noFill/>
          <a:ln w="9525">
            <a:noFill/>
            <a:miter lim="800000"/>
            <a:headEnd/>
            <a:tailEnd/>
          </a:ln>
        </p:spPr>
      </p:pic>
      <p:graphicFrame>
        <p:nvGraphicFramePr>
          <p:cNvPr id="8" name="图表 7"/>
          <p:cNvGraphicFramePr/>
          <p:nvPr/>
        </p:nvGraphicFramePr>
        <p:xfrm>
          <a:off x="899592" y="1196752"/>
          <a:ext cx="7128792"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83768" y="1988840"/>
            <a:ext cx="4392488" cy="2016224"/>
          </a:xfrm>
          <a:prstGeom prst="rect">
            <a:avLst/>
          </a:prstGeom>
        </p:spPr>
        <p:txBody>
          <a:bodyPr wrap="none" fromWordArt="1">
            <a:prstTxWarp prst="textDeflate">
              <a:avLst>
                <a:gd name="adj" fmla="val 0"/>
              </a:avLst>
            </a:prstTxWarp>
          </a:bodyPr>
          <a:lstStyle/>
          <a:p>
            <a:pPr algn="ctr" fontAlgn="auto">
              <a:spcBef>
                <a:spcPts val="0"/>
              </a:spcBef>
              <a:spcAft>
                <a:spcPts val="0"/>
              </a:spcAft>
              <a:defRPr/>
            </a:pPr>
            <a:r>
              <a:rPr lang="zh-CN" altLang="en-US" sz="3600" b="1" kern="1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mj-ea"/>
                <a:ea typeface="+mj-ea"/>
                <a:cs typeface="Arial"/>
              </a:rPr>
              <a:t>   谢谢</a:t>
            </a:r>
            <a:r>
              <a:rPr lang="zh-CN" altLang="en-US" sz="3600" b="1" kern="10" dirty="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mj-ea"/>
                <a:ea typeface="+mj-ea"/>
                <a:cs typeface="Arial"/>
              </a:rPr>
              <a:t>！</a:t>
            </a:r>
            <a:endParaRPr lang="en-US" altLang="zh-CN" sz="3600" b="1" kern="10" dirty="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mj-ea"/>
              <a:ea typeface="+mj-ea"/>
              <a:cs typeface="Arial"/>
            </a:endParaRPr>
          </a:p>
          <a:p>
            <a:pPr algn="ctr" fontAlgn="auto">
              <a:spcBef>
                <a:spcPts val="0"/>
              </a:spcBef>
              <a:spcAft>
                <a:spcPts val="0"/>
              </a:spcAft>
              <a:defRPr/>
            </a:pPr>
            <a:r>
              <a:rPr lang="en-US" altLang="zh-CN" sz="3600" b="1" kern="10" dirty="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mj-ea"/>
                <a:ea typeface="+mj-ea"/>
                <a:cs typeface="Arial"/>
              </a:rPr>
              <a:t>Thank You !</a:t>
            </a:r>
            <a:endParaRPr lang="zh-CN" altLang="en-US" sz="3600" b="1" kern="10" dirty="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mj-ea"/>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rtlCol="0">
            <a:noAutofit/>
          </a:bodyPr>
          <a:lstStyle/>
          <a:p>
            <a:pPr fontAlgn="auto">
              <a:spcAft>
                <a:spcPts val="0"/>
              </a:spcAft>
              <a:defRPr/>
            </a:pPr>
            <a:r>
              <a:rPr lang="zh-CN" altLang="en-US" sz="2400" b="1" dirty="0" smtClean="0">
                <a:solidFill>
                  <a:schemeClr val="accent1">
                    <a:lumMod val="75000"/>
                  </a:schemeClr>
                </a:solidFill>
                <a:latin typeface="微软雅黑" pitchFamily="34" charset="-122"/>
                <a:ea typeface="微软雅黑" pitchFamily="34" charset="-122"/>
              </a:rPr>
              <a:t>过去</a:t>
            </a:r>
            <a:r>
              <a:rPr lang="en-US" altLang="zh-CN" sz="2400" b="1" dirty="0" smtClean="0">
                <a:solidFill>
                  <a:schemeClr val="accent1">
                    <a:lumMod val="75000"/>
                  </a:schemeClr>
                </a:solidFill>
                <a:latin typeface="微软雅黑" pitchFamily="34" charset="-122"/>
                <a:ea typeface="微软雅黑" pitchFamily="34" charset="-122"/>
              </a:rPr>
              <a:t>10</a:t>
            </a:r>
            <a:r>
              <a:rPr lang="zh-CN" altLang="en-US" sz="2400" b="1" dirty="0" smtClean="0">
                <a:solidFill>
                  <a:schemeClr val="accent1">
                    <a:lumMod val="75000"/>
                  </a:schemeClr>
                </a:solidFill>
                <a:latin typeface="微软雅黑" pitchFamily="34" charset="-122"/>
                <a:ea typeface="微软雅黑" pitchFamily="34" charset="-122"/>
              </a:rPr>
              <a:t>年中国采取了一系列政策措施</a:t>
            </a:r>
            <a:r>
              <a:rPr lang="en-US" altLang="zh-CN" sz="2400" b="1" dirty="0" smtClean="0">
                <a:solidFill>
                  <a:schemeClr val="accent1">
                    <a:lumMod val="75000"/>
                  </a:schemeClr>
                </a:solidFill>
                <a:latin typeface="微软雅黑" pitchFamily="34" charset="-122"/>
                <a:ea typeface="微软雅黑" pitchFamily="34" charset="-122"/>
              </a:rPr>
              <a:t/>
            </a:r>
            <a:br>
              <a:rPr lang="en-US" altLang="zh-CN" sz="2400" b="1" dirty="0" smtClean="0">
                <a:solidFill>
                  <a:schemeClr val="accent1">
                    <a:lumMod val="75000"/>
                  </a:schemeClr>
                </a:solidFill>
                <a:latin typeface="微软雅黑" pitchFamily="34" charset="-122"/>
                <a:ea typeface="微软雅黑" pitchFamily="34" charset="-122"/>
              </a:rPr>
            </a:br>
            <a:r>
              <a:rPr lang="en-US" altLang="zh-CN" sz="2400" b="1" dirty="0" smtClean="0">
                <a:solidFill>
                  <a:schemeClr val="accent1">
                    <a:lumMod val="75000"/>
                  </a:schemeClr>
                </a:solidFill>
                <a:latin typeface="Arial" pitchFamily="34" charset="0"/>
                <a:ea typeface="微软雅黑" pitchFamily="34" charset="-122"/>
                <a:cs typeface="Arial" pitchFamily="34" charset="0"/>
              </a:rPr>
              <a:t>Numerous Policy Initiatives in Past 10 Years</a:t>
            </a:r>
            <a:endParaRPr lang="zh-CN" altLang="en-US" sz="2400" b="1" dirty="0">
              <a:solidFill>
                <a:schemeClr val="accent1">
                  <a:lumMod val="75000"/>
                </a:schemeClr>
              </a:solidFill>
              <a:latin typeface="Arial" pitchFamily="34" charset="0"/>
              <a:ea typeface="微软雅黑" pitchFamily="34" charset="-122"/>
              <a:cs typeface="Arial" pitchFamily="34" charset="0"/>
            </a:endParaRPr>
          </a:p>
        </p:txBody>
      </p:sp>
      <p:pic>
        <p:nvPicPr>
          <p:cNvPr id="2051" name="Picture 2"/>
          <p:cNvPicPr>
            <a:picLocks noGrp="1" noChangeAspect="1" noChangeArrowheads="1"/>
          </p:cNvPicPr>
          <p:nvPr>
            <p:ph idx="1"/>
          </p:nvPr>
        </p:nvPicPr>
        <p:blipFill>
          <a:blip r:embed="rId2" cstate="print"/>
          <a:srcRect/>
          <a:stretch>
            <a:fillRect/>
          </a:stretch>
        </p:blipFill>
        <p:spPr>
          <a:xfrm>
            <a:off x="4716016" y="1340768"/>
            <a:ext cx="3429024" cy="4738706"/>
          </a:xfrm>
        </p:spPr>
      </p:pic>
      <p:graphicFrame>
        <p:nvGraphicFramePr>
          <p:cNvPr id="4" name="表格 3"/>
          <p:cNvGraphicFramePr>
            <a:graphicFrameLocks noGrp="1"/>
          </p:cNvGraphicFramePr>
          <p:nvPr>
            <p:extLst>
              <p:ext uri="{D42A27DB-BD31-4B8C-83A1-F6EECF244321}">
                <p14:modId xmlns:p14="http://schemas.microsoft.com/office/powerpoint/2010/main" val="2761685469"/>
              </p:ext>
            </p:extLst>
          </p:nvPr>
        </p:nvGraphicFramePr>
        <p:xfrm>
          <a:off x="1071563" y="1381670"/>
          <a:ext cx="3428429" cy="4711626"/>
        </p:xfrm>
        <a:graphic>
          <a:graphicData uri="http://schemas.openxmlformats.org/drawingml/2006/table">
            <a:tbl>
              <a:tblPr/>
              <a:tblGrid>
                <a:gridCol w="864875"/>
                <a:gridCol w="763354"/>
                <a:gridCol w="1800200"/>
              </a:tblGrid>
              <a:tr h="375837">
                <a:tc>
                  <a:txBody>
                    <a:bodyPr/>
                    <a:lstStyle/>
                    <a:p>
                      <a:pPr algn="just">
                        <a:lnSpc>
                          <a:spcPct val="115000"/>
                        </a:lnSpc>
                        <a:spcAft>
                          <a:spcPts val="0"/>
                        </a:spcAft>
                      </a:pPr>
                      <a:r>
                        <a:rPr lang="zh-CN" sz="1050" b="1" kern="100" dirty="0">
                          <a:latin typeface="Times New Roman"/>
                          <a:ea typeface="宋体"/>
                          <a:cs typeface="Times New Roman"/>
                        </a:rPr>
                        <a:t>战略与政策</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zh-CN" sz="1050" b="1" kern="100" dirty="0">
                          <a:latin typeface="Times New Roman"/>
                          <a:ea typeface="宋体"/>
                          <a:cs typeface="Times New Roman"/>
                        </a:rPr>
                        <a:t>出台期间</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zh-CN" sz="1050" b="1" kern="100" dirty="0">
                          <a:latin typeface="Times New Roman"/>
                          <a:ea typeface="宋体"/>
                          <a:cs typeface="Times New Roman"/>
                        </a:rPr>
                        <a:t>具体内容</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19">
                <a:tc gridSpan="3">
                  <a:txBody>
                    <a:bodyPr/>
                    <a:lstStyle/>
                    <a:p>
                      <a:pPr algn="just">
                        <a:lnSpc>
                          <a:spcPct val="115000"/>
                        </a:lnSpc>
                        <a:spcAft>
                          <a:spcPts val="0"/>
                        </a:spcAft>
                      </a:pPr>
                      <a:r>
                        <a:rPr lang="zh-CN" sz="1050" i="1" kern="100" dirty="0">
                          <a:latin typeface="Times New Roman"/>
                          <a:ea typeface="宋体"/>
                          <a:cs typeface="Times New Roman"/>
                        </a:rPr>
                        <a:t>一般目标</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70855">
                <a:tc>
                  <a:txBody>
                    <a:bodyPr/>
                    <a:lstStyle/>
                    <a:p>
                      <a:pPr algn="just">
                        <a:lnSpc>
                          <a:spcPct val="115000"/>
                        </a:lnSpc>
                        <a:spcAft>
                          <a:spcPts val="0"/>
                        </a:spcAft>
                      </a:pPr>
                      <a:r>
                        <a:rPr lang="en-US" sz="1050" kern="100">
                          <a:latin typeface="Times New Roman"/>
                          <a:ea typeface="宋体"/>
                          <a:cs typeface="Times New Roman"/>
                        </a:rPr>
                        <a:t>“</a:t>
                      </a:r>
                      <a:r>
                        <a:rPr lang="zh-CN" sz="1050" kern="100">
                          <a:latin typeface="Times New Roman"/>
                          <a:ea typeface="宋体"/>
                          <a:cs typeface="Times New Roman"/>
                        </a:rPr>
                        <a:t>十一五</a:t>
                      </a:r>
                      <a:r>
                        <a:rPr lang="en-US" sz="1050" kern="100">
                          <a:latin typeface="Times New Roman"/>
                          <a:ea typeface="宋体"/>
                          <a:cs typeface="Times New Roman"/>
                        </a:rPr>
                        <a:t>”</a:t>
                      </a:r>
                      <a:r>
                        <a:rPr lang="zh-CN" sz="1050" kern="100">
                          <a:latin typeface="Times New Roman"/>
                          <a:ea typeface="宋体"/>
                          <a:cs typeface="Times New Roman"/>
                        </a:rPr>
                        <a:t>规划能源强度目标</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50" kern="100">
                          <a:latin typeface="Times New Roman"/>
                          <a:ea typeface="宋体"/>
                          <a:cs typeface="Times New Roman"/>
                        </a:rPr>
                        <a:t>2006-2010</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zh-CN" sz="1050" kern="100" dirty="0">
                          <a:latin typeface="Times New Roman"/>
                          <a:ea typeface="宋体"/>
                          <a:cs typeface="Times New Roman"/>
                        </a:rPr>
                        <a:t>首次明确提出了单位</a:t>
                      </a:r>
                      <a:r>
                        <a:rPr lang="en-US" sz="1050" kern="100" dirty="0">
                          <a:latin typeface="Times New Roman"/>
                          <a:ea typeface="宋体"/>
                          <a:cs typeface="Times New Roman"/>
                        </a:rPr>
                        <a:t>GDP</a:t>
                      </a:r>
                      <a:r>
                        <a:rPr lang="zh-CN" sz="1050" kern="100" dirty="0">
                          <a:latin typeface="Times New Roman"/>
                          <a:ea typeface="宋体"/>
                          <a:cs typeface="Times New Roman"/>
                        </a:rPr>
                        <a:t>能耗降低</a:t>
                      </a:r>
                      <a:r>
                        <a:rPr lang="en-US" sz="1050" kern="100" dirty="0">
                          <a:latin typeface="Times New Roman"/>
                          <a:ea typeface="宋体"/>
                          <a:cs typeface="Times New Roman"/>
                        </a:rPr>
                        <a:t>20%</a:t>
                      </a:r>
                      <a:r>
                        <a:rPr lang="zh-CN" sz="1050" kern="100" dirty="0">
                          <a:latin typeface="Times New Roman"/>
                          <a:ea typeface="宋体"/>
                          <a:cs typeface="Times New Roman"/>
                        </a:rPr>
                        <a:t>左右的目标</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484">
                <a:tc>
                  <a:txBody>
                    <a:bodyPr/>
                    <a:lstStyle/>
                    <a:p>
                      <a:pPr algn="just">
                        <a:lnSpc>
                          <a:spcPct val="115000"/>
                        </a:lnSpc>
                        <a:spcAft>
                          <a:spcPts val="0"/>
                        </a:spcAft>
                      </a:pPr>
                      <a:r>
                        <a:rPr lang="en-US" sz="1050" kern="100">
                          <a:latin typeface="Times New Roman"/>
                          <a:ea typeface="宋体"/>
                          <a:cs typeface="Times New Roman"/>
                        </a:rPr>
                        <a:t>“</a:t>
                      </a:r>
                      <a:r>
                        <a:rPr lang="zh-CN" sz="1050" kern="100">
                          <a:latin typeface="Times New Roman"/>
                          <a:ea typeface="宋体"/>
                          <a:cs typeface="Times New Roman"/>
                        </a:rPr>
                        <a:t>十二五</a:t>
                      </a:r>
                      <a:r>
                        <a:rPr lang="en-US" sz="1050" kern="100">
                          <a:latin typeface="Times New Roman"/>
                          <a:ea typeface="宋体"/>
                          <a:cs typeface="Times New Roman"/>
                        </a:rPr>
                        <a:t>”</a:t>
                      </a:r>
                      <a:r>
                        <a:rPr lang="zh-CN" sz="1050" kern="100">
                          <a:latin typeface="Times New Roman"/>
                          <a:ea typeface="宋体"/>
                          <a:cs typeface="Times New Roman"/>
                        </a:rPr>
                        <a:t>规划能源强度目标</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50" kern="100">
                          <a:latin typeface="Times New Roman"/>
                          <a:ea typeface="宋体"/>
                          <a:cs typeface="Times New Roman"/>
                        </a:rPr>
                        <a:t>2011-2015</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Times New Roman"/>
                          <a:ea typeface="宋体"/>
                          <a:cs typeface="Times New Roman"/>
                        </a:rPr>
                        <a:t>到</a:t>
                      </a:r>
                      <a:r>
                        <a:rPr lang="en-US" sz="1050" kern="100">
                          <a:latin typeface="Times New Roman"/>
                          <a:ea typeface="宋体"/>
                          <a:cs typeface="Times New Roman"/>
                        </a:rPr>
                        <a:t>2015</a:t>
                      </a:r>
                      <a:r>
                        <a:rPr lang="zh-CN" sz="1050" kern="100">
                          <a:latin typeface="Times New Roman"/>
                          <a:ea typeface="宋体"/>
                          <a:cs typeface="Times New Roman"/>
                        </a:rPr>
                        <a:t>年，非化石能源占一次能源消费比重达到</a:t>
                      </a:r>
                      <a:r>
                        <a:rPr lang="en-US" sz="1050" kern="100">
                          <a:latin typeface="Times New Roman"/>
                          <a:ea typeface="宋体"/>
                          <a:cs typeface="Times New Roman"/>
                        </a:rPr>
                        <a:t>11.4%</a:t>
                      </a:r>
                      <a:r>
                        <a:rPr lang="zh-CN" sz="1050" kern="100">
                          <a:latin typeface="Times New Roman"/>
                          <a:ea typeface="宋体"/>
                          <a:cs typeface="Times New Roman"/>
                        </a:rPr>
                        <a:t>，单位国内生产总值能源消耗比</a:t>
                      </a:r>
                      <a:r>
                        <a:rPr lang="en-US" sz="1050" kern="100">
                          <a:latin typeface="Times New Roman"/>
                          <a:ea typeface="宋体"/>
                          <a:cs typeface="Times New Roman"/>
                        </a:rPr>
                        <a:t>2010</a:t>
                      </a:r>
                      <a:r>
                        <a:rPr lang="zh-CN" sz="1050" kern="100">
                          <a:latin typeface="Times New Roman"/>
                          <a:ea typeface="宋体"/>
                          <a:cs typeface="Times New Roman"/>
                        </a:rPr>
                        <a:t>年降低</a:t>
                      </a:r>
                      <a:r>
                        <a:rPr lang="en-US" sz="1050" kern="100">
                          <a:latin typeface="Times New Roman"/>
                          <a:ea typeface="宋体"/>
                          <a:cs typeface="Times New Roman"/>
                        </a:rPr>
                        <a:t>16%</a:t>
                      </a:r>
                      <a:r>
                        <a:rPr lang="zh-CN" sz="1050" kern="100">
                          <a:latin typeface="Times New Roman"/>
                          <a:ea typeface="宋体"/>
                          <a:cs typeface="Times New Roman"/>
                        </a:rPr>
                        <a:t>，单位国内生产总值二氧化碳排放比</a:t>
                      </a:r>
                      <a:r>
                        <a:rPr lang="en-US" sz="1050" kern="100">
                          <a:latin typeface="Times New Roman"/>
                          <a:ea typeface="宋体"/>
                          <a:cs typeface="Times New Roman"/>
                        </a:rPr>
                        <a:t>2010</a:t>
                      </a:r>
                      <a:r>
                        <a:rPr lang="zh-CN" sz="1050" kern="100">
                          <a:latin typeface="Times New Roman"/>
                          <a:ea typeface="宋体"/>
                          <a:cs typeface="Times New Roman"/>
                        </a:rPr>
                        <a:t>年降低</a:t>
                      </a:r>
                      <a:r>
                        <a:rPr lang="en-US" sz="1050" kern="100">
                          <a:latin typeface="Times New Roman"/>
                          <a:ea typeface="宋体"/>
                          <a:cs typeface="Times New Roman"/>
                        </a:rPr>
                        <a:t>17%</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484">
                <a:tc>
                  <a:txBody>
                    <a:bodyPr/>
                    <a:lstStyle/>
                    <a:p>
                      <a:pPr algn="just">
                        <a:lnSpc>
                          <a:spcPct val="115000"/>
                        </a:lnSpc>
                        <a:spcAft>
                          <a:spcPts val="0"/>
                        </a:spcAft>
                      </a:pPr>
                      <a:r>
                        <a:rPr lang="zh-CN" sz="1050" kern="100">
                          <a:latin typeface="Times New Roman"/>
                          <a:ea typeface="宋体"/>
                          <a:cs typeface="Times New Roman"/>
                        </a:rPr>
                        <a:t>可持续发展</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50" kern="100" dirty="0">
                          <a:latin typeface="Times New Roman"/>
                          <a:ea typeface="宋体"/>
                          <a:cs typeface="Times New Roman"/>
                        </a:rPr>
                        <a:t>1992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dirty="0">
                          <a:latin typeface="Times New Roman"/>
                          <a:ea typeface="宋体"/>
                          <a:cs typeface="Times New Roman"/>
                        </a:rPr>
                        <a:t>将可持续发展正式作为国家发展战略，陆续组织实施了</a:t>
                      </a:r>
                      <a:r>
                        <a:rPr lang="en-US" sz="1050" kern="100" dirty="0">
                          <a:latin typeface="Times New Roman"/>
                          <a:ea typeface="宋体"/>
                          <a:cs typeface="Times New Roman"/>
                        </a:rPr>
                        <a:t>“</a:t>
                      </a:r>
                      <a:r>
                        <a:rPr lang="zh-CN" sz="1050" kern="100" dirty="0">
                          <a:latin typeface="Times New Roman"/>
                          <a:ea typeface="宋体"/>
                          <a:cs typeface="Times New Roman"/>
                        </a:rPr>
                        <a:t>三河、三湖</a:t>
                      </a:r>
                      <a:r>
                        <a:rPr lang="en-US" sz="1050" kern="100" dirty="0">
                          <a:latin typeface="Times New Roman"/>
                          <a:ea typeface="宋体"/>
                          <a:cs typeface="Times New Roman"/>
                        </a:rPr>
                        <a:t>”</a:t>
                      </a:r>
                      <a:r>
                        <a:rPr lang="zh-CN" sz="1050" kern="100" dirty="0">
                          <a:latin typeface="Times New Roman"/>
                          <a:ea typeface="宋体"/>
                          <a:cs typeface="Times New Roman"/>
                        </a:rPr>
                        <a:t>污染防治、退耕还林还草、天然林资源保护等环境保护和生态建设重大工程</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943">
                <a:tc>
                  <a:txBody>
                    <a:bodyPr/>
                    <a:lstStyle/>
                    <a:p>
                      <a:pPr algn="just">
                        <a:lnSpc>
                          <a:spcPct val="115000"/>
                        </a:lnSpc>
                        <a:spcAft>
                          <a:spcPts val="0"/>
                        </a:spcAft>
                      </a:pPr>
                      <a:r>
                        <a:rPr lang="zh-CN" sz="1050" kern="100">
                          <a:latin typeface="Times New Roman"/>
                          <a:ea typeface="宋体"/>
                          <a:cs typeface="Times New Roman"/>
                        </a:rPr>
                        <a:t>科学发展观</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50" kern="100">
                          <a:latin typeface="Times New Roman"/>
                          <a:ea typeface="宋体"/>
                          <a:cs typeface="Times New Roman"/>
                        </a:rPr>
                        <a:t>2003</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zh-CN" sz="1050" kern="100" dirty="0">
                          <a:latin typeface="Times New Roman"/>
                          <a:ea typeface="宋体"/>
                          <a:cs typeface="Times New Roman"/>
                        </a:rPr>
                        <a:t>坚持以人为本，树立全面、协调、可持续的发展观，促进经济社会和人的全面发展，按照统筹城乡发展、统筹区域发展、统筹经济社会发展、统筹人与自然和谐发展、统筹国内发展和对外开放的要求，推进改革和发展</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90662"/>
            <a:ext cx="8291264" cy="1282154"/>
          </a:xfrm>
        </p:spPr>
        <p:txBody>
          <a:bodyPr rtlCol="0">
            <a:normAutofit fontScale="90000"/>
          </a:bodyPr>
          <a:lstStyle/>
          <a:p>
            <a:pPr fontAlgn="auto">
              <a:spcAft>
                <a:spcPts val="0"/>
              </a:spcAft>
              <a:defRPr/>
            </a:pPr>
            <a:r>
              <a:rPr lang="zh-CN" altLang="en-US" sz="2800" b="1" dirty="0" smtClean="0">
                <a:solidFill>
                  <a:schemeClr val="accent1">
                    <a:lumMod val="75000"/>
                  </a:schemeClr>
                </a:solidFill>
                <a:latin typeface="微软雅黑" pitchFamily="34" charset="-122"/>
                <a:ea typeface="微软雅黑" pitchFamily="34" charset="-122"/>
                <a:cs typeface="Arial" pitchFamily="34" charset="0"/>
              </a:rPr>
              <a:t>绿色转型取得了很大进展</a:t>
            </a:r>
            <a:r>
              <a:rPr lang="en-US" altLang="zh-CN" sz="2800" b="1" dirty="0" smtClean="0">
                <a:solidFill>
                  <a:schemeClr val="accent1">
                    <a:lumMod val="75000"/>
                  </a:schemeClr>
                </a:solidFill>
                <a:latin typeface="Arial" pitchFamily="34" charset="0"/>
                <a:cs typeface="Arial" pitchFamily="34" charset="0"/>
              </a:rPr>
              <a:t/>
            </a:r>
            <a:br>
              <a:rPr lang="en-US" altLang="zh-CN" sz="2800" b="1" dirty="0" smtClean="0">
                <a:solidFill>
                  <a:schemeClr val="accent1">
                    <a:lumMod val="75000"/>
                  </a:schemeClr>
                </a:solidFill>
                <a:latin typeface="Arial" pitchFamily="34" charset="0"/>
                <a:cs typeface="Arial" pitchFamily="34" charset="0"/>
              </a:rPr>
            </a:br>
            <a:r>
              <a:rPr lang="en-US" altLang="zh-CN" sz="2800" b="1" dirty="0" smtClean="0">
                <a:solidFill>
                  <a:schemeClr val="accent1">
                    <a:lumMod val="75000"/>
                  </a:schemeClr>
                </a:solidFill>
                <a:latin typeface="Arial" pitchFamily="34" charset="0"/>
                <a:cs typeface="Arial" pitchFamily="34" charset="0"/>
              </a:rPr>
              <a:t>Green transition has achieved progress</a:t>
            </a:r>
            <a:r>
              <a:rPr lang="en-US" altLang="zh-CN" sz="2800" dirty="0" smtClean="0">
                <a:solidFill>
                  <a:schemeClr val="tx2">
                    <a:lumMod val="75000"/>
                  </a:schemeClr>
                </a:solidFill>
                <a:latin typeface="Arial" pitchFamily="34" charset="0"/>
                <a:cs typeface="Arial" pitchFamily="34" charset="0"/>
              </a:rPr>
              <a:t/>
            </a:r>
            <a:br>
              <a:rPr lang="en-US" altLang="zh-CN" sz="2800" dirty="0" smtClean="0">
                <a:solidFill>
                  <a:schemeClr val="tx2">
                    <a:lumMod val="75000"/>
                  </a:schemeClr>
                </a:solidFill>
                <a:latin typeface="Arial" pitchFamily="34" charset="0"/>
                <a:cs typeface="Arial" pitchFamily="34" charset="0"/>
              </a:rPr>
            </a:br>
            <a:r>
              <a:rPr lang="zh-CN" altLang="en-US" sz="2800" dirty="0" smtClean="0">
                <a:solidFill>
                  <a:schemeClr val="tx2">
                    <a:lumMod val="75000"/>
                  </a:schemeClr>
                </a:solidFill>
                <a:latin typeface="Arial" pitchFamily="34" charset="0"/>
                <a:cs typeface="Arial" pitchFamily="34" charset="0"/>
              </a:rPr>
              <a:t>（</a:t>
            </a:r>
            <a:r>
              <a:rPr lang="en-US" altLang="zh-CN" sz="2000" dirty="0" smtClean="0">
                <a:solidFill>
                  <a:schemeClr val="tx2">
                    <a:lumMod val="75000"/>
                  </a:schemeClr>
                </a:solidFill>
                <a:latin typeface="Arial" pitchFamily="34" charset="0"/>
                <a:cs typeface="Arial" pitchFamily="34" charset="0"/>
              </a:rPr>
              <a:t>CO2 intensity of GDP</a:t>
            </a:r>
            <a:r>
              <a:rPr lang="en-US" altLang="zh-CN" sz="2800" dirty="0" smtClean="0">
                <a:solidFill>
                  <a:schemeClr val="tx2">
                    <a:lumMod val="75000"/>
                  </a:schemeClr>
                </a:solidFill>
                <a:latin typeface="Arial" pitchFamily="34" charset="0"/>
                <a:cs typeface="Arial" pitchFamily="34" charset="0"/>
              </a:rPr>
              <a:t>)</a:t>
            </a:r>
            <a:endParaRPr lang="zh-CN" altLang="en-US" sz="2800" dirty="0">
              <a:solidFill>
                <a:schemeClr val="tx2">
                  <a:lumMod val="75000"/>
                </a:schemeClr>
              </a:solidFill>
              <a:latin typeface="Arial" pitchFamily="34" charset="0"/>
              <a:cs typeface="Arial" pitchFamily="34" charset="0"/>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val="1673772925"/>
              </p:ext>
            </p:extLst>
          </p:nvPr>
        </p:nvGraphicFramePr>
        <p:xfrm>
          <a:off x="539552" y="1988840"/>
          <a:ext cx="8115328" cy="38290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332656"/>
            <a:ext cx="7488832" cy="850106"/>
          </a:xfrm>
        </p:spPr>
        <p:txBody>
          <a:bodyPr rtlCol="0">
            <a:noAutofit/>
          </a:bodyPr>
          <a:lstStyle/>
          <a:p>
            <a:pPr fontAlgn="auto">
              <a:spcAft>
                <a:spcPts val="0"/>
              </a:spcAft>
              <a:defRPr/>
            </a:pPr>
            <a:r>
              <a:rPr lang="zh-CN" altLang="en-US" sz="2500" dirty="0" smtClean="0">
                <a:solidFill>
                  <a:schemeClr val="accent1">
                    <a:lumMod val="75000"/>
                  </a:schemeClr>
                </a:solidFill>
                <a:latin typeface="微软雅黑" pitchFamily="34" charset="-122"/>
                <a:ea typeface="微软雅黑" pitchFamily="34" charset="-122"/>
              </a:rPr>
              <a:t>其他污染物指标   </a:t>
            </a:r>
            <a:r>
              <a:rPr lang="en-US" altLang="zh-CN" sz="2500" dirty="0" smtClean="0">
                <a:solidFill>
                  <a:schemeClr val="accent1">
                    <a:lumMod val="75000"/>
                  </a:schemeClr>
                </a:solidFill>
                <a:latin typeface="微软雅黑" pitchFamily="34" charset="-122"/>
                <a:ea typeface="微软雅黑" pitchFamily="34" charset="-122"/>
              </a:rPr>
              <a:t> </a:t>
            </a:r>
            <a:br>
              <a:rPr lang="en-US" altLang="zh-CN" sz="2500" dirty="0" smtClean="0">
                <a:solidFill>
                  <a:schemeClr val="accent1">
                    <a:lumMod val="75000"/>
                  </a:schemeClr>
                </a:solidFill>
                <a:latin typeface="微软雅黑" pitchFamily="34" charset="-122"/>
                <a:ea typeface="微软雅黑" pitchFamily="34" charset="-122"/>
              </a:rPr>
            </a:br>
            <a:r>
              <a:rPr lang="en-US" altLang="zh-CN" sz="2500" dirty="0" smtClean="0">
                <a:solidFill>
                  <a:schemeClr val="accent1">
                    <a:lumMod val="75000"/>
                  </a:schemeClr>
                </a:solidFill>
                <a:latin typeface="Arial" pitchFamily="34" charset="0"/>
                <a:ea typeface="微软雅黑" pitchFamily="34" charset="-122"/>
                <a:cs typeface="Arial" pitchFamily="34" charset="0"/>
              </a:rPr>
              <a:t>Some other indicators</a:t>
            </a:r>
            <a:endParaRPr lang="zh-CN" altLang="en-US" sz="2500" dirty="0">
              <a:solidFill>
                <a:schemeClr val="accent1">
                  <a:lumMod val="75000"/>
                </a:schemeClr>
              </a:solidFill>
              <a:latin typeface="Arial" pitchFamily="34" charset="0"/>
              <a:ea typeface="微软雅黑" pitchFamily="34" charset="-122"/>
              <a:cs typeface="Arial" pitchFamily="34" charset="0"/>
            </a:endParaRPr>
          </a:p>
        </p:txBody>
      </p:sp>
      <p:pic>
        <p:nvPicPr>
          <p:cNvPr id="4099" name="内容占位符 5"/>
          <p:cNvPicPr>
            <a:picLocks noGrp="1"/>
          </p:cNvPicPr>
          <p:nvPr>
            <p:ph idx="1"/>
          </p:nvPr>
        </p:nvPicPr>
        <p:blipFill>
          <a:blip r:embed="rId2" cstate="print"/>
          <a:srcRect/>
          <a:stretch>
            <a:fillRect/>
          </a:stretch>
        </p:blipFill>
        <p:spPr>
          <a:xfrm>
            <a:off x="827584" y="1124745"/>
            <a:ext cx="7632848" cy="496855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Grp="1" noChangeAspect="1" noChangeArrowheads="1"/>
          </p:cNvPicPr>
          <p:nvPr>
            <p:ph idx="1"/>
          </p:nvPr>
        </p:nvPicPr>
        <p:blipFill>
          <a:blip r:embed="rId2" cstate="print"/>
          <a:srcRect/>
          <a:stretch>
            <a:fillRect/>
          </a:stretch>
        </p:blipFill>
        <p:spPr bwMode="auto">
          <a:xfrm>
            <a:off x="1366544" y="908720"/>
            <a:ext cx="6661840" cy="5091478"/>
          </a:xfrm>
          <a:prstGeom prst="rect">
            <a:avLst/>
          </a:prstGeom>
          <a:noFill/>
          <a:ln w="9525">
            <a:noFill/>
            <a:miter lim="800000"/>
            <a:headEnd/>
            <a:tailEnd/>
          </a:ln>
        </p:spPr>
      </p:pic>
      <p:sp>
        <p:nvSpPr>
          <p:cNvPr id="2" name="标题 1"/>
          <p:cNvSpPr>
            <a:spLocks noGrp="1"/>
          </p:cNvSpPr>
          <p:nvPr>
            <p:ph type="title"/>
          </p:nvPr>
        </p:nvSpPr>
        <p:spPr>
          <a:xfrm>
            <a:off x="395536" y="328406"/>
            <a:ext cx="8229600" cy="868346"/>
          </a:xfrm>
        </p:spPr>
        <p:txBody>
          <a:bodyPr/>
          <a:lstStyle/>
          <a:p>
            <a:r>
              <a:rPr lang="zh-CN" altLang="en-US" sz="2500" dirty="0" smtClean="0">
                <a:solidFill>
                  <a:schemeClr val="tx2">
                    <a:lumMod val="50000"/>
                  </a:schemeClr>
                </a:solidFill>
                <a:latin typeface="微软雅黑" pitchFamily="34" charset="-122"/>
                <a:ea typeface="微软雅黑" pitchFamily="34" charset="-122"/>
              </a:rPr>
              <a:t>仍面临巨大挑战    </a:t>
            </a:r>
            <a:r>
              <a:rPr lang="en-US" altLang="zh-CN" sz="2500" dirty="0" smtClean="0">
                <a:solidFill>
                  <a:schemeClr val="tx2">
                    <a:lumMod val="50000"/>
                  </a:schemeClr>
                </a:solidFill>
                <a:latin typeface="微软雅黑" pitchFamily="34" charset="-122"/>
                <a:ea typeface="微软雅黑" pitchFamily="34" charset="-122"/>
              </a:rPr>
              <a:t/>
            </a:r>
            <a:br>
              <a:rPr lang="en-US" altLang="zh-CN" sz="2500" dirty="0" smtClean="0">
                <a:solidFill>
                  <a:schemeClr val="tx2">
                    <a:lumMod val="50000"/>
                  </a:schemeClr>
                </a:solidFill>
                <a:latin typeface="微软雅黑" pitchFamily="34" charset="-122"/>
                <a:ea typeface="微软雅黑" pitchFamily="34" charset="-122"/>
              </a:rPr>
            </a:br>
            <a:r>
              <a:rPr lang="en-US" altLang="zh-CN" sz="2500" dirty="0" smtClean="0">
                <a:solidFill>
                  <a:schemeClr val="tx2">
                    <a:lumMod val="50000"/>
                  </a:schemeClr>
                </a:solidFill>
                <a:latin typeface="Arial" pitchFamily="34" charset="0"/>
                <a:ea typeface="微软雅黑" pitchFamily="34" charset="-122"/>
                <a:cs typeface="Arial" pitchFamily="34" charset="0"/>
              </a:rPr>
              <a:t>But challenges are huge</a:t>
            </a:r>
            <a:endParaRPr lang="zh-CN" altLang="en-US" sz="2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3"/>
          <p:cNvSpPr>
            <a:spLocks noGrp="1"/>
          </p:cNvSpPr>
          <p:nvPr>
            <p:ph type="ctrTitle"/>
          </p:nvPr>
        </p:nvSpPr>
        <p:spPr/>
        <p:txBody>
          <a:bodyPr/>
          <a:lstStyle/>
          <a:p>
            <a:pPr>
              <a:lnSpc>
                <a:spcPct val="150000"/>
              </a:lnSpc>
              <a:spcBef>
                <a:spcPts val="0"/>
              </a:spcBef>
              <a:spcAft>
                <a:spcPts val="0"/>
              </a:spcAft>
            </a:pPr>
            <a:r>
              <a:rPr lang="zh-CN" altLang="en-US" sz="3200" b="1" dirty="0" smtClean="0">
                <a:solidFill>
                  <a:schemeClr val="tx2">
                    <a:lumMod val="50000"/>
                  </a:schemeClr>
                </a:solidFill>
                <a:latin typeface="微软雅黑" pitchFamily="34" charset="-122"/>
                <a:ea typeface="微软雅黑" pitchFamily="34" charset="-122"/>
              </a:rPr>
              <a:t>主要存在的问题</a:t>
            </a:r>
            <a:r>
              <a:rPr lang="en-US" altLang="zh-CN" sz="3200" b="1" dirty="0" smtClean="0">
                <a:solidFill>
                  <a:schemeClr val="tx2">
                    <a:lumMod val="50000"/>
                  </a:schemeClr>
                </a:solidFill>
                <a:latin typeface="微软雅黑" pitchFamily="34" charset="-122"/>
                <a:ea typeface="微软雅黑" pitchFamily="34" charset="-122"/>
              </a:rPr>
              <a:t/>
            </a:r>
            <a:br>
              <a:rPr lang="en-US" altLang="zh-CN" sz="3200" b="1" dirty="0" smtClean="0">
                <a:solidFill>
                  <a:schemeClr val="tx2">
                    <a:lumMod val="50000"/>
                  </a:schemeClr>
                </a:solidFill>
                <a:latin typeface="微软雅黑" pitchFamily="34" charset="-122"/>
                <a:ea typeface="微软雅黑" pitchFamily="34" charset="-122"/>
              </a:rPr>
            </a:br>
            <a:r>
              <a:rPr lang="en-US" altLang="zh-CN" sz="3200" b="1" dirty="0" smtClean="0">
                <a:solidFill>
                  <a:schemeClr val="tx2">
                    <a:lumMod val="50000"/>
                  </a:schemeClr>
                </a:solidFill>
                <a:latin typeface="微软雅黑" pitchFamily="34" charset="-122"/>
                <a:ea typeface="微软雅黑" pitchFamily="34" charset="-122"/>
              </a:rPr>
              <a:t>Main Problems</a:t>
            </a:r>
            <a:endParaRPr lang="zh-CN" altLang="en-US" sz="3200" b="1" dirty="0" smtClean="0">
              <a:solidFill>
                <a:schemeClr val="tx2">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395536" y="418655"/>
            <a:ext cx="8229600" cy="922113"/>
          </a:xfrm>
        </p:spPr>
        <p:txBody>
          <a:bodyPr/>
          <a:lstStyle/>
          <a:p>
            <a:r>
              <a:rPr lang="en-US" altLang="zh-CN" sz="2400" b="1" dirty="0" smtClean="0">
                <a:solidFill>
                  <a:schemeClr val="tx2">
                    <a:lumMod val="75000"/>
                  </a:schemeClr>
                </a:solidFill>
                <a:latin typeface="微软雅黑" pitchFamily="34" charset="-122"/>
                <a:ea typeface="微软雅黑" pitchFamily="34" charset="-122"/>
              </a:rPr>
              <a:t>1. </a:t>
            </a:r>
            <a:r>
              <a:rPr lang="zh-CN" altLang="en-US" sz="2400" b="1" dirty="0" smtClean="0">
                <a:solidFill>
                  <a:schemeClr val="tx2">
                    <a:lumMod val="75000"/>
                  </a:schemeClr>
                </a:solidFill>
                <a:latin typeface="微软雅黑" pitchFamily="34" charset="-122"/>
                <a:ea typeface="微软雅黑" pitchFamily="34" charset="-122"/>
              </a:rPr>
              <a:t>经济结构失衡 </a:t>
            </a:r>
            <a:r>
              <a:rPr lang="en-US" altLang="zh-CN" sz="2400" b="1" dirty="0" smtClean="0">
                <a:solidFill>
                  <a:schemeClr val="tx2">
                    <a:lumMod val="75000"/>
                  </a:schemeClr>
                </a:solidFill>
                <a:latin typeface="微软雅黑" pitchFamily="34" charset="-122"/>
                <a:ea typeface="微软雅黑" pitchFamily="34" charset="-122"/>
              </a:rPr>
              <a:t/>
            </a:r>
            <a:br>
              <a:rPr lang="en-US" altLang="zh-CN" sz="2400" b="1" dirty="0" smtClean="0">
                <a:solidFill>
                  <a:schemeClr val="tx2">
                    <a:lumMod val="75000"/>
                  </a:schemeClr>
                </a:solidFill>
                <a:latin typeface="微软雅黑" pitchFamily="34" charset="-122"/>
                <a:ea typeface="微软雅黑" pitchFamily="34" charset="-122"/>
              </a:rPr>
            </a:br>
            <a:r>
              <a:rPr lang="en-US" altLang="zh-CN" sz="2400" b="1" dirty="0" smtClean="0">
                <a:solidFill>
                  <a:schemeClr val="tx2">
                    <a:lumMod val="75000"/>
                  </a:schemeClr>
                </a:solidFill>
                <a:latin typeface="Arial" pitchFamily="34" charset="0"/>
                <a:ea typeface="微软雅黑" pitchFamily="34" charset="-122"/>
                <a:cs typeface="Arial" pitchFamily="34" charset="0"/>
              </a:rPr>
              <a:t>The structure of economic growth</a:t>
            </a:r>
            <a:endParaRPr lang="zh-CN" altLang="en-US" sz="2400" b="1" dirty="0" smtClean="0">
              <a:solidFill>
                <a:schemeClr val="tx2">
                  <a:lumMod val="75000"/>
                </a:schemeClr>
              </a:solidFill>
              <a:latin typeface="Arial" pitchFamily="34" charset="0"/>
              <a:ea typeface="微软雅黑" pitchFamily="34" charset="-122"/>
              <a:cs typeface="Arial" pitchFamily="34" charset="0"/>
            </a:endParaRPr>
          </a:p>
        </p:txBody>
      </p:sp>
      <p:sp>
        <p:nvSpPr>
          <p:cNvPr id="3" name="内容占位符 2"/>
          <p:cNvSpPr>
            <a:spLocks noGrp="1"/>
          </p:cNvSpPr>
          <p:nvPr>
            <p:ph idx="1"/>
          </p:nvPr>
        </p:nvSpPr>
        <p:spPr>
          <a:xfrm>
            <a:off x="562268" y="1484784"/>
            <a:ext cx="8042180" cy="4768850"/>
          </a:xfrm>
        </p:spPr>
        <p:txBody>
          <a:bodyPr rtlCol="0">
            <a:normAutofit fontScale="92500"/>
          </a:bodyPr>
          <a:lstStyle/>
          <a:p>
            <a:pPr fontAlgn="auto">
              <a:spcAft>
                <a:spcPts val="0"/>
              </a:spcAft>
              <a:buFont typeface="Arial" pitchFamily="34" charset="0"/>
              <a:buChar char="•"/>
              <a:defRPr/>
            </a:pPr>
            <a:r>
              <a:rPr lang="zh-CN" altLang="en-US" sz="2200" dirty="0" smtClean="0">
                <a:solidFill>
                  <a:schemeClr val="accent1">
                    <a:lumMod val="50000"/>
                  </a:schemeClr>
                </a:solidFill>
                <a:latin typeface="微软雅黑" pitchFamily="34" charset="-122"/>
                <a:ea typeface="微软雅黑" pitchFamily="34" charset="-122"/>
              </a:rPr>
              <a:t>过去</a:t>
            </a:r>
            <a:r>
              <a:rPr lang="en-US" sz="2200" dirty="0" smtClean="0">
                <a:solidFill>
                  <a:schemeClr val="accent1">
                    <a:lumMod val="50000"/>
                  </a:schemeClr>
                </a:solidFill>
                <a:latin typeface="微软雅黑" pitchFamily="34" charset="-122"/>
                <a:ea typeface="微软雅黑" pitchFamily="34" charset="-122"/>
              </a:rPr>
              <a:t>10</a:t>
            </a:r>
            <a:r>
              <a:rPr lang="zh-CN" altLang="en-US" sz="2200" dirty="0" smtClean="0">
                <a:solidFill>
                  <a:schemeClr val="accent1">
                    <a:lumMod val="50000"/>
                  </a:schemeClr>
                </a:solidFill>
                <a:latin typeface="微软雅黑" pitchFamily="34" charset="-122"/>
                <a:ea typeface="微软雅黑" pitchFamily="34" charset="-122"/>
              </a:rPr>
              <a:t>年来投资消费结构失衡是加剧空气污染的主要原因之一，导致过度能源消耗。</a:t>
            </a:r>
            <a:br>
              <a:rPr lang="zh-CN" altLang="en-US" sz="2200" dirty="0" smtClean="0">
                <a:solidFill>
                  <a:schemeClr val="accent1">
                    <a:lumMod val="50000"/>
                  </a:schemeClr>
                </a:solidFill>
                <a:latin typeface="微软雅黑" pitchFamily="34" charset="-122"/>
                <a:ea typeface="微软雅黑" pitchFamily="34" charset="-122"/>
              </a:rPr>
            </a:br>
            <a:r>
              <a:rPr lang="en-US" altLang="zh-CN" sz="2200" dirty="0" smtClean="0">
                <a:solidFill>
                  <a:schemeClr val="accent1">
                    <a:lumMod val="50000"/>
                  </a:schemeClr>
                </a:solidFill>
                <a:latin typeface="Arial" pitchFamily="34" charset="0"/>
                <a:cs typeface="Arial" pitchFamily="34" charset="0"/>
              </a:rPr>
              <a:t>Imbalance </a:t>
            </a:r>
            <a:r>
              <a:rPr lang="en-US" altLang="zh-CN" sz="2200" dirty="0">
                <a:solidFill>
                  <a:schemeClr val="accent1">
                    <a:lumMod val="50000"/>
                  </a:schemeClr>
                </a:solidFill>
                <a:latin typeface="Arial" pitchFamily="34" charset="0"/>
                <a:cs typeface="Arial" pitchFamily="34" charset="0"/>
              </a:rPr>
              <a:t>in investment-consumption structure </a:t>
            </a:r>
            <a:r>
              <a:rPr lang="en-US" altLang="zh-CN" sz="2200" dirty="0" smtClean="0">
                <a:solidFill>
                  <a:schemeClr val="accent1">
                    <a:lumMod val="50000"/>
                  </a:schemeClr>
                </a:solidFill>
                <a:latin typeface="Arial" pitchFamily="34" charset="0"/>
                <a:cs typeface="Arial" pitchFamily="34" charset="0"/>
              </a:rPr>
              <a:t>in </a:t>
            </a:r>
            <a:r>
              <a:rPr lang="en-US" altLang="zh-CN" sz="2200" dirty="0">
                <a:solidFill>
                  <a:schemeClr val="accent1">
                    <a:lumMod val="50000"/>
                  </a:schemeClr>
                </a:solidFill>
                <a:latin typeface="Arial" pitchFamily="34" charset="0"/>
                <a:cs typeface="Arial" pitchFamily="34" charset="0"/>
              </a:rPr>
              <a:t>the past 10 years is one of the major causes of worsening air pollution, </a:t>
            </a:r>
            <a:r>
              <a:rPr lang="en-US" altLang="zh-CN" sz="2200" dirty="0" smtClean="0">
                <a:solidFill>
                  <a:schemeClr val="accent1">
                    <a:lumMod val="50000"/>
                  </a:schemeClr>
                </a:solidFill>
                <a:latin typeface="Arial" pitchFamily="34" charset="0"/>
                <a:cs typeface="Arial" pitchFamily="34" charset="0"/>
              </a:rPr>
              <a:t>leading </a:t>
            </a:r>
            <a:r>
              <a:rPr lang="en-US" altLang="zh-CN" sz="2200" dirty="0">
                <a:solidFill>
                  <a:schemeClr val="accent1">
                    <a:lumMod val="50000"/>
                  </a:schemeClr>
                </a:solidFill>
                <a:latin typeface="Arial" pitchFamily="34" charset="0"/>
                <a:cs typeface="Arial" pitchFamily="34" charset="0"/>
              </a:rPr>
              <a:t>to excessive and wasteful energy consumption. </a:t>
            </a:r>
            <a:endParaRPr lang="en-US" altLang="zh-CN" sz="2400"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Char char="•"/>
              <a:defRPr/>
            </a:pPr>
            <a:endParaRPr lang="en-US" altLang="zh-CN" sz="1900" dirty="0">
              <a:solidFill>
                <a:schemeClr val="accent1">
                  <a:lumMod val="50000"/>
                </a:schemeClr>
              </a:solidFill>
            </a:endParaRPr>
          </a:p>
          <a:p>
            <a:pPr fontAlgn="auto">
              <a:spcBef>
                <a:spcPts val="450"/>
              </a:spcBef>
              <a:spcAft>
                <a:spcPts val="0"/>
              </a:spcAft>
              <a:buFont typeface="Arial" pitchFamily="34" charset="0"/>
              <a:buChar char="•"/>
              <a:defRPr/>
            </a:pPr>
            <a:r>
              <a:rPr lang="zh-CN" altLang="en-US" sz="2200" dirty="0" smtClean="0">
                <a:solidFill>
                  <a:schemeClr val="accent1">
                    <a:lumMod val="50000"/>
                  </a:schemeClr>
                </a:solidFill>
                <a:latin typeface="微软雅黑" pitchFamily="34" charset="-122"/>
                <a:ea typeface="微软雅黑" pitchFamily="34" charset="-122"/>
              </a:rPr>
              <a:t>过度投资及由此带来的产能过剩，也导致环境恶化。</a:t>
            </a:r>
            <a:r>
              <a:rPr lang="en-US" altLang="zh-CN" sz="2200" dirty="0" smtClean="0">
                <a:solidFill>
                  <a:schemeClr val="accent1">
                    <a:lumMod val="50000"/>
                  </a:schemeClr>
                </a:solidFill>
                <a:latin typeface="微软雅黑" pitchFamily="34" charset="-122"/>
                <a:ea typeface="微软雅黑" pitchFamily="34" charset="-122"/>
              </a:rPr>
              <a:t/>
            </a:r>
            <a:br>
              <a:rPr lang="en-US" altLang="zh-CN" sz="2200" dirty="0" smtClean="0">
                <a:solidFill>
                  <a:schemeClr val="accent1">
                    <a:lumMod val="50000"/>
                  </a:schemeClr>
                </a:solidFill>
                <a:latin typeface="微软雅黑" pitchFamily="34" charset="-122"/>
                <a:ea typeface="微软雅黑" pitchFamily="34" charset="-122"/>
              </a:rPr>
            </a:br>
            <a:r>
              <a:rPr lang="en-US" altLang="zh-CN" sz="2200" dirty="0" smtClean="0">
                <a:solidFill>
                  <a:schemeClr val="accent1">
                    <a:lumMod val="50000"/>
                  </a:schemeClr>
                </a:solidFill>
                <a:latin typeface="Arial" pitchFamily="34" charset="0"/>
                <a:cs typeface="Arial" pitchFamily="34" charset="0"/>
              </a:rPr>
              <a:t>Over-investment, then over-capacity, played important roles in environment worsening  in particular in past two periods of over-heated growth. </a:t>
            </a:r>
          </a:p>
          <a:p>
            <a:pPr fontAlgn="auto">
              <a:spcAft>
                <a:spcPts val="0"/>
              </a:spcAft>
              <a:buFont typeface="Arial" pitchFamily="34" charset="0"/>
              <a:buChar char="•"/>
              <a:defRPr/>
            </a:pPr>
            <a:endParaRPr lang="en-US" altLang="zh-CN" sz="1900" dirty="0" smtClean="0">
              <a:solidFill>
                <a:schemeClr val="accent1">
                  <a:lumMod val="50000"/>
                </a:schemeClr>
              </a:solidFill>
            </a:endParaRPr>
          </a:p>
          <a:p>
            <a:pPr fontAlgn="auto">
              <a:spcAft>
                <a:spcPts val="0"/>
              </a:spcAft>
              <a:buFont typeface="Arial" pitchFamily="34" charset="0"/>
              <a:buChar char="•"/>
              <a:defRPr/>
            </a:pPr>
            <a:r>
              <a:rPr lang="zh-CN" altLang="en-US" sz="2200" dirty="0" smtClean="0">
                <a:solidFill>
                  <a:schemeClr val="accent1">
                    <a:lumMod val="50000"/>
                  </a:schemeClr>
                </a:solidFill>
                <a:latin typeface="微软雅黑" pitchFamily="34" charset="-122"/>
                <a:ea typeface="微软雅黑" pitchFamily="34" charset="-122"/>
              </a:rPr>
              <a:t>绿色转型主要是转变经济发展方式，而不是低速增长。</a:t>
            </a:r>
            <a:r>
              <a:rPr lang="en-US" altLang="zh-CN" sz="2200" dirty="0" smtClean="0">
                <a:solidFill>
                  <a:schemeClr val="accent1">
                    <a:lumMod val="50000"/>
                  </a:schemeClr>
                </a:solidFill>
                <a:latin typeface="微软雅黑" pitchFamily="34" charset="-122"/>
                <a:ea typeface="微软雅黑" pitchFamily="34" charset="-122"/>
              </a:rPr>
              <a:t/>
            </a:r>
            <a:br>
              <a:rPr lang="en-US" altLang="zh-CN" sz="2200" dirty="0" smtClean="0">
                <a:solidFill>
                  <a:schemeClr val="accent1">
                    <a:lumMod val="50000"/>
                  </a:schemeClr>
                </a:solidFill>
                <a:latin typeface="微软雅黑" pitchFamily="34" charset="-122"/>
                <a:ea typeface="微软雅黑" pitchFamily="34" charset="-122"/>
              </a:rPr>
            </a:br>
            <a:r>
              <a:rPr lang="en-US" altLang="zh-CN" sz="2200" dirty="0" smtClean="0">
                <a:solidFill>
                  <a:schemeClr val="accent1">
                    <a:lumMod val="50000"/>
                  </a:schemeClr>
                </a:solidFill>
                <a:latin typeface="Arial" pitchFamily="34" charset="0"/>
                <a:cs typeface="Arial" pitchFamily="34" charset="0"/>
              </a:rPr>
              <a:t>The green transition to great extent is the transition of economic growth pattern, not just slowdown of growth.</a:t>
            </a:r>
            <a:endParaRPr lang="zh-CN" altLang="en-US" sz="2200"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418654"/>
            <a:ext cx="8229600" cy="922114"/>
          </a:xfrm>
        </p:spPr>
        <p:txBody>
          <a:bodyPr/>
          <a:lstStyle/>
          <a:p>
            <a:r>
              <a:rPr lang="en-US" altLang="zh-CN" sz="2400" b="1" dirty="0" smtClean="0">
                <a:solidFill>
                  <a:schemeClr val="tx2">
                    <a:lumMod val="75000"/>
                  </a:schemeClr>
                </a:solidFill>
                <a:latin typeface="微软雅黑" pitchFamily="34" charset="-122"/>
                <a:ea typeface="微软雅黑" pitchFamily="34" charset="-122"/>
              </a:rPr>
              <a:t>2. </a:t>
            </a:r>
            <a:r>
              <a:rPr lang="zh-CN" altLang="en-US" sz="2400" b="1" dirty="0" smtClean="0">
                <a:solidFill>
                  <a:schemeClr val="tx2">
                    <a:lumMod val="75000"/>
                  </a:schemeClr>
                </a:solidFill>
                <a:latin typeface="微软雅黑" pitchFamily="34" charset="-122"/>
                <a:ea typeface="微软雅黑" pitchFamily="34" charset="-122"/>
              </a:rPr>
              <a:t>较少运用市场化经济政策和措施</a:t>
            </a:r>
            <a:r>
              <a:rPr lang="en-US" altLang="zh-CN" sz="2400" b="1" dirty="0" smtClean="0">
                <a:solidFill>
                  <a:schemeClr val="tx2">
                    <a:lumMod val="75000"/>
                  </a:schemeClr>
                </a:solidFill>
                <a:latin typeface="微软雅黑" pitchFamily="34" charset="-122"/>
                <a:ea typeface="微软雅黑" pitchFamily="34" charset="-122"/>
              </a:rPr>
              <a:t/>
            </a:r>
            <a:br>
              <a:rPr lang="en-US" altLang="zh-CN" sz="2400" b="1" dirty="0" smtClean="0">
                <a:solidFill>
                  <a:schemeClr val="tx2">
                    <a:lumMod val="75000"/>
                  </a:schemeClr>
                </a:solidFill>
                <a:latin typeface="微软雅黑" pitchFamily="34" charset="-122"/>
                <a:ea typeface="微软雅黑" pitchFamily="34" charset="-122"/>
              </a:rPr>
            </a:br>
            <a:r>
              <a:rPr lang="en-US" altLang="zh-CN" sz="2400" b="1" dirty="0" smtClean="0">
                <a:solidFill>
                  <a:schemeClr val="tx2">
                    <a:lumMod val="75000"/>
                  </a:schemeClr>
                </a:solidFill>
                <a:latin typeface="Arial" pitchFamily="34" charset="0"/>
                <a:ea typeface="微软雅黑" pitchFamily="34" charset="-122"/>
                <a:cs typeface="Arial" pitchFamily="34" charset="0"/>
              </a:rPr>
              <a:t>Too little market-based economic polici</a:t>
            </a:r>
            <a:r>
              <a:rPr lang="en-US" altLang="zh-CN" sz="2400" dirty="0" smtClean="0">
                <a:solidFill>
                  <a:schemeClr val="tx2">
                    <a:lumMod val="75000"/>
                  </a:schemeClr>
                </a:solidFill>
                <a:latin typeface="Arial" pitchFamily="34" charset="0"/>
                <a:ea typeface="微软雅黑" pitchFamily="34" charset="-122"/>
                <a:cs typeface="Arial" pitchFamily="34" charset="0"/>
              </a:rPr>
              <a:t>es</a:t>
            </a:r>
            <a:endParaRPr lang="zh-CN" altLang="en-US" sz="2400" dirty="0" smtClean="0">
              <a:solidFill>
                <a:schemeClr val="tx2">
                  <a:lumMod val="75000"/>
                </a:schemeClr>
              </a:solidFill>
              <a:latin typeface="Arial" pitchFamily="34" charset="0"/>
              <a:ea typeface="微软雅黑" pitchFamily="34" charset="-122"/>
              <a:cs typeface="Arial" pitchFamily="34" charset="0"/>
            </a:endParaRPr>
          </a:p>
        </p:txBody>
      </p:sp>
      <p:sp>
        <p:nvSpPr>
          <p:cNvPr id="3" name="内容占位符 2"/>
          <p:cNvSpPr>
            <a:spLocks noGrp="1"/>
          </p:cNvSpPr>
          <p:nvPr>
            <p:ph idx="1"/>
          </p:nvPr>
        </p:nvSpPr>
        <p:spPr>
          <a:xfrm>
            <a:off x="518864" y="1452711"/>
            <a:ext cx="8229600" cy="5000625"/>
          </a:xfrm>
        </p:spPr>
        <p:txBody>
          <a:bodyPr rtlCol="0">
            <a:normAutofit/>
          </a:bodyPr>
          <a:lstStyle/>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环境法律法规执行不力，监督与实施成本太高。</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cs typeface="Arial" pitchFamily="34" charset="0"/>
              </a:rPr>
              <a:t>Lack </a:t>
            </a:r>
            <a:r>
              <a:rPr lang="en-US" altLang="zh-CN" sz="2000" dirty="0">
                <a:solidFill>
                  <a:schemeClr val="accent1">
                    <a:lumMod val="50000"/>
                  </a:schemeClr>
                </a:solidFill>
                <a:latin typeface="Arial" pitchFamily="34" charset="0"/>
                <a:cs typeface="Arial" pitchFamily="34" charset="0"/>
              </a:rPr>
              <a:t>of effective enforcement of environmental laws and </a:t>
            </a:r>
            <a:r>
              <a:rPr lang="en-US" altLang="zh-CN" sz="2000" dirty="0" smtClean="0">
                <a:solidFill>
                  <a:schemeClr val="accent1">
                    <a:lumMod val="50000"/>
                  </a:schemeClr>
                </a:solidFill>
                <a:latin typeface="Arial" pitchFamily="34" charset="0"/>
                <a:cs typeface="Arial" pitchFamily="34" charset="0"/>
              </a:rPr>
              <a:t>regulations, with high costs on supervision and enforcement. </a:t>
            </a:r>
          </a:p>
          <a:p>
            <a:pPr fontAlgn="auto">
              <a:spcAft>
                <a:spcPts val="0"/>
              </a:spcAft>
              <a:buFont typeface="Arial" pitchFamily="34" charset="0"/>
              <a:buChar char="•"/>
              <a:defRPr/>
            </a:pPr>
            <a:endParaRPr lang="en-US" altLang="zh-CN" sz="1400" dirty="0" smtClean="0">
              <a:solidFill>
                <a:schemeClr val="accent1">
                  <a:lumMod val="50000"/>
                </a:schemeClr>
              </a:solidFill>
            </a:endParaRPr>
          </a:p>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政府主要依赖行政手段来解决环境污染问题，较少运用市场化措施。</a:t>
            </a:r>
            <a:r>
              <a:rPr lang="en-US" altLang="zh-CN" sz="2000" dirty="0" smtClean="0">
                <a:solidFill>
                  <a:schemeClr val="accent1">
                    <a:lumMod val="50000"/>
                  </a:schemeClr>
                </a:solidFill>
                <a:latin typeface="微软雅黑" pitchFamily="34" charset="-122"/>
                <a:ea typeface="微软雅黑" pitchFamily="34" charset="-122"/>
              </a:rPr>
              <a:t/>
            </a:r>
            <a:br>
              <a:rPr lang="en-US" altLang="zh-CN" sz="2000" dirty="0" smtClean="0">
                <a:solidFill>
                  <a:schemeClr val="accent1">
                    <a:lumMod val="50000"/>
                  </a:schemeClr>
                </a:solidFill>
                <a:latin typeface="微软雅黑" pitchFamily="34" charset="-122"/>
                <a:ea typeface="微软雅黑" pitchFamily="34" charset="-122"/>
              </a:rPr>
            </a:br>
            <a:r>
              <a:rPr lang="en-US" altLang="zh-CN" sz="2000" dirty="0" smtClean="0">
                <a:solidFill>
                  <a:schemeClr val="accent1">
                    <a:lumMod val="50000"/>
                  </a:schemeClr>
                </a:solidFill>
                <a:latin typeface="Arial" pitchFamily="34" charset="0"/>
                <a:ea typeface="微软雅黑" pitchFamily="34" charset="-122"/>
                <a:cs typeface="Arial" pitchFamily="34" charset="0"/>
              </a:rPr>
              <a:t>The </a:t>
            </a:r>
            <a:r>
              <a:rPr lang="en-US" altLang="zh-CN" sz="2000" dirty="0">
                <a:solidFill>
                  <a:schemeClr val="accent1">
                    <a:lumMod val="50000"/>
                  </a:schemeClr>
                </a:solidFill>
                <a:latin typeface="Arial" pitchFamily="34" charset="0"/>
                <a:ea typeface="微软雅黑" pitchFamily="34" charset="-122"/>
                <a:cs typeface="Arial" pitchFamily="34" charset="0"/>
              </a:rPr>
              <a:t>government </a:t>
            </a:r>
            <a:r>
              <a:rPr lang="en-US" altLang="zh-CN" sz="2000" dirty="0" smtClean="0">
                <a:solidFill>
                  <a:schemeClr val="accent1">
                    <a:lumMod val="50000"/>
                  </a:schemeClr>
                </a:solidFill>
                <a:latin typeface="Arial" pitchFamily="34" charset="0"/>
                <a:ea typeface="微软雅黑" pitchFamily="34" charset="-122"/>
                <a:cs typeface="Arial" pitchFamily="34" charset="0"/>
              </a:rPr>
              <a:t>relied </a:t>
            </a:r>
            <a:r>
              <a:rPr lang="en-US" altLang="zh-CN" sz="2000" dirty="0">
                <a:solidFill>
                  <a:schemeClr val="accent1">
                    <a:lumMod val="50000"/>
                  </a:schemeClr>
                </a:solidFill>
                <a:latin typeface="Arial" pitchFamily="34" charset="0"/>
                <a:ea typeface="微软雅黑" pitchFamily="34" charset="-122"/>
                <a:cs typeface="Arial" pitchFamily="34" charset="0"/>
              </a:rPr>
              <a:t>too much on administrative </a:t>
            </a:r>
            <a:r>
              <a:rPr lang="en-US" altLang="zh-CN" sz="2000" dirty="0" smtClean="0">
                <a:solidFill>
                  <a:schemeClr val="accent1">
                    <a:lumMod val="50000"/>
                  </a:schemeClr>
                </a:solidFill>
                <a:latin typeface="Arial" pitchFamily="34" charset="0"/>
                <a:ea typeface="微软雅黑" pitchFamily="34" charset="-122"/>
                <a:cs typeface="Arial" pitchFamily="34" charset="0"/>
              </a:rPr>
              <a:t>controls and </a:t>
            </a:r>
            <a:r>
              <a:rPr lang="en-US" altLang="zh-CN" sz="2000" dirty="0">
                <a:solidFill>
                  <a:schemeClr val="accent1">
                    <a:lumMod val="50000"/>
                  </a:schemeClr>
                </a:solidFill>
                <a:latin typeface="Arial" pitchFamily="34" charset="0"/>
                <a:ea typeface="微软雅黑" pitchFamily="34" charset="-122"/>
                <a:cs typeface="Arial" pitchFamily="34" charset="0"/>
              </a:rPr>
              <a:t>too little on </a:t>
            </a:r>
            <a:r>
              <a:rPr lang="en-US" altLang="zh-CN" sz="2000" dirty="0" smtClean="0">
                <a:solidFill>
                  <a:schemeClr val="accent1">
                    <a:lumMod val="50000"/>
                  </a:schemeClr>
                </a:solidFill>
                <a:latin typeface="Arial" pitchFamily="34" charset="0"/>
                <a:ea typeface="微软雅黑" pitchFamily="34" charset="-122"/>
                <a:cs typeface="Arial" pitchFamily="34" charset="0"/>
              </a:rPr>
              <a:t>economic policy measures </a:t>
            </a:r>
            <a:r>
              <a:rPr lang="en-US" altLang="zh-CN" sz="2000" dirty="0">
                <a:solidFill>
                  <a:schemeClr val="accent1">
                    <a:lumMod val="50000"/>
                  </a:schemeClr>
                </a:solidFill>
                <a:latin typeface="Arial" pitchFamily="34" charset="0"/>
                <a:ea typeface="微软雅黑" pitchFamily="34" charset="-122"/>
                <a:cs typeface="Arial" pitchFamily="34" charset="0"/>
              </a:rPr>
              <a:t>which affect behavior via the market</a:t>
            </a:r>
            <a:r>
              <a:rPr lang="en-US" altLang="zh-CN" sz="2000" dirty="0" smtClean="0">
                <a:solidFill>
                  <a:schemeClr val="accent1">
                    <a:lumMod val="50000"/>
                  </a:schemeClr>
                </a:solidFill>
                <a:latin typeface="Arial" pitchFamily="34" charset="0"/>
                <a:ea typeface="微软雅黑" pitchFamily="34" charset="-122"/>
                <a:cs typeface="Arial" pitchFamily="34" charset="0"/>
              </a:rPr>
              <a:t>. </a:t>
            </a:r>
          </a:p>
          <a:p>
            <a:pPr fontAlgn="auto">
              <a:spcAft>
                <a:spcPts val="0"/>
              </a:spcAft>
              <a:buFont typeface="Arial" pitchFamily="34" charset="0"/>
              <a:buChar char="•"/>
              <a:defRPr/>
            </a:pPr>
            <a:endParaRPr lang="en-US" altLang="zh-CN" sz="1400" dirty="0" smtClean="0">
              <a:solidFill>
                <a:schemeClr val="accent1">
                  <a:lumMod val="50000"/>
                </a:schemeClr>
              </a:solidFill>
              <a:latin typeface="微软雅黑" pitchFamily="34" charset="-122"/>
              <a:ea typeface="微软雅黑" pitchFamily="34" charset="-122"/>
              <a:cs typeface="Arial" pitchFamily="34" charset="0"/>
            </a:endParaRPr>
          </a:p>
          <a:p>
            <a:pPr fontAlgn="auto">
              <a:spcAft>
                <a:spcPts val="0"/>
              </a:spcAft>
              <a:buFont typeface="Arial" pitchFamily="34" charset="0"/>
              <a:buChar char="•"/>
              <a:defRPr/>
            </a:pPr>
            <a:r>
              <a:rPr lang="zh-CN" altLang="en-US" sz="2000" dirty="0" smtClean="0">
                <a:solidFill>
                  <a:schemeClr val="accent1">
                    <a:lumMod val="50000"/>
                  </a:schemeClr>
                </a:solidFill>
                <a:latin typeface="微软雅黑" pitchFamily="34" charset="-122"/>
                <a:ea typeface="微软雅黑" pitchFamily="34" charset="-122"/>
              </a:rPr>
              <a:t>价格体系扭曲，不能反映资源与环境的社会成本</a:t>
            </a:r>
            <a:r>
              <a:rPr lang="zh-CN" altLang="en-US" sz="2000" dirty="0" smtClean="0">
                <a:solidFill>
                  <a:schemeClr val="accent1">
                    <a:lumMod val="50000"/>
                  </a:schemeClr>
                </a:solidFill>
                <a:latin typeface="Arial" pitchFamily="34" charset="0"/>
                <a:ea typeface="微软雅黑" pitchFamily="34" charset="-122"/>
                <a:cs typeface="Arial" pitchFamily="34" charset="0"/>
              </a:rPr>
              <a:t>，不能提供足够的激励与约束使企业和个人采取有利于环境保护的行动。</a:t>
            </a:r>
            <a:r>
              <a:rPr lang="en-US" altLang="zh-CN" sz="2000" dirty="0" smtClean="0">
                <a:solidFill>
                  <a:schemeClr val="accent1">
                    <a:lumMod val="50000"/>
                  </a:schemeClr>
                </a:solidFill>
                <a:latin typeface="Arial" pitchFamily="34" charset="0"/>
                <a:ea typeface="微软雅黑" pitchFamily="34" charset="-122"/>
                <a:cs typeface="Arial" pitchFamily="34" charset="0"/>
              </a:rPr>
              <a:t/>
            </a:r>
            <a:br>
              <a:rPr lang="en-US" altLang="zh-CN" sz="2000" dirty="0" smtClean="0">
                <a:solidFill>
                  <a:schemeClr val="accent1">
                    <a:lumMod val="50000"/>
                  </a:schemeClr>
                </a:solidFill>
                <a:latin typeface="Arial" pitchFamily="34" charset="0"/>
                <a:ea typeface="微软雅黑" pitchFamily="34" charset="-122"/>
                <a:cs typeface="Arial" pitchFamily="34" charset="0"/>
              </a:rPr>
            </a:br>
            <a:r>
              <a:rPr lang="en-US" altLang="zh-CN" sz="2000" dirty="0" smtClean="0">
                <a:solidFill>
                  <a:schemeClr val="accent1">
                    <a:lumMod val="50000"/>
                  </a:schemeClr>
                </a:solidFill>
                <a:latin typeface="Arial" pitchFamily="34" charset="0"/>
                <a:ea typeface="微软雅黑" pitchFamily="34" charset="-122"/>
                <a:cs typeface="Arial" pitchFamily="34" charset="0"/>
              </a:rPr>
              <a:t>The price system has been distorted without reflecting the difference between social costs and private costs, and cannot provide strong incentives and constraints on companies and individuals to take right actions for environment protection.</a:t>
            </a:r>
            <a:endParaRPr lang="zh-CN" altLang="en-US" sz="2000" dirty="0">
              <a:solidFill>
                <a:schemeClr val="accent1">
                  <a:lumMod val="50000"/>
                </a:schemeClr>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1540</TotalTime>
  <Words>566</Words>
  <Application>Microsoft Office PowerPoint</Application>
  <PresentationFormat>全屏显示(4:3)</PresentationFormat>
  <Paragraphs>151</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过去10年中国采取了一系列政策措施 Numerous Policy Initiatives in Past 10 Years</vt:lpstr>
      <vt:lpstr>绿色转型取得了很大进展 Green transition has achieved progress （CO2 intensity of GDP)</vt:lpstr>
      <vt:lpstr>其他污染物指标     Some other indicators</vt:lpstr>
      <vt:lpstr>仍面临巨大挑战     But challenges are huge</vt:lpstr>
      <vt:lpstr>主要存在的问题 Main Problems</vt:lpstr>
      <vt:lpstr>1. 经济结构失衡  The structure of economic growth</vt:lpstr>
      <vt:lpstr>2. 较少运用市场化经济政策和措施 Too little market-based economic policies</vt:lpstr>
      <vt:lpstr>3.  缺乏有效的需求方政策 Lack of “demand side policies”</vt:lpstr>
      <vt:lpstr>4. 能源使用效率低下    Low energy efficiency</vt:lpstr>
      <vt:lpstr>5. 缺少多方面的参与和协作 Lack of participation of many relevant players</vt:lpstr>
      <vt:lpstr>实现绿色转型的机遇 Historical Opportunity for Green Transition </vt:lpstr>
      <vt:lpstr>实现绿色转型的机遇 Historical Opportunity for Green Transition </vt:lpstr>
      <vt:lpstr>PowerPoint 演示文稿</vt:lpstr>
      <vt:lpstr>主要政策建议 Main Policy Recommendations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AGM</dc:title>
  <dc:creator>zhusaini</dc:creator>
  <cp:lastModifiedBy>彭宁</cp:lastModifiedBy>
  <cp:revision>138</cp:revision>
  <dcterms:created xsi:type="dcterms:W3CDTF">2013-05-08T06:12:06Z</dcterms:created>
  <dcterms:modified xsi:type="dcterms:W3CDTF">2014-11-18T07:24:31Z</dcterms:modified>
</cp:coreProperties>
</file>