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95" r:id="rId4"/>
    <p:sldId id="267" r:id="rId5"/>
    <p:sldId id="294" r:id="rId6"/>
    <p:sldId id="287" r:id="rId7"/>
    <p:sldId id="299" r:id="rId8"/>
    <p:sldId id="300" r:id="rId9"/>
    <p:sldId id="288" r:id="rId10"/>
    <p:sldId id="290" r:id="rId11"/>
    <p:sldId id="270" r:id="rId12"/>
    <p:sldId id="271" r:id="rId13"/>
    <p:sldId id="291" r:id="rId14"/>
    <p:sldId id="298" r:id="rId15"/>
    <p:sldId id="272" r:id="rId16"/>
    <p:sldId id="273" r:id="rId17"/>
    <p:sldId id="274" r:id="rId18"/>
    <p:sldId id="275" r:id="rId19"/>
    <p:sldId id="302" r:id="rId20"/>
    <p:sldId id="292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" initials="AH" lastIdx="13" clrIdx="0"/>
  <p:cmAuthor id="2" name="ah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A0CCC7"/>
    <a:srgbClr val="99D3D0"/>
    <a:srgbClr val="9AD2CD"/>
    <a:srgbClr val="B4DEDA"/>
    <a:srgbClr val="9FDFE1"/>
    <a:srgbClr val="7CEEF4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1" autoAdjust="0"/>
    <p:restoredTop sz="94660"/>
  </p:normalViewPr>
  <p:slideViewPr>
    <p:cSldViewPr>
      <p:cViewPr varScale="1">
        <p:scale>
          <a:sx n="69" d="100"/>
          <a:sy n="69" d="100"/>
        </p:scale>
        <p:origin x="67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wnload\working%20now\&#22478;&#38215;&#20154;&#21475;&#30334;&#23681;&#22270;\&#20013;&#22269;&#22478;&#21306;&#12289;&#24314;&#21046;&#38215;&#20154;&#21475;%202009&#24180;&#25968;&#25454;%20by%20and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22627718307081"/>
          <c:y val="2.6635497447670298E-2"/>
          <c:w val="0.83007383353020481"/>
          <c:h val="0.90822512761648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'2006规模分'!$C$1</c:f>
              <c:strCache>
                <c:ptCount val="1"/>
                <c:pt idx="0">
                  <c:v>变化值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'2006规模分'!$B$2:$B$184</c:f>
              <c:strCache>
                <c:ptCount val="44"/>
                <c:pt idx="0">
                  <c:v>0-5</c:v>
                </c:pt>
                <c:pt idx="1">
                  <c:v>5-10</c:v>
                </c:pt>
                <c:pt idx="2">
                  <c:v>10-20</c:v>
                </c:pt>
                <c:pt idx="3">
                  <c:v>20-30</c:v>
                </c:pt>
                <c:pt idx="4">
                  <c:v>30-40</c:v>
                </c:pt>
                <c:pt idx="5">
                  <c:v>40-50</c:v>
                </c:pt>
                <c:pt idx="6">
                  <c:v>50-60</c:v>
                </c:pt>
                <c:pt idx="7">
                  <c:v>60-70</c:v>
                </c:pt>
                <c:pt idx="8">
                  <c:v>70-80</c:v>
                </c:pt>
                <c:pt idx="9">
                  <c:v>80-90</c:v>
                </c:pt>
                <c:pt idx="10">
                  <c:v>90-100</c:v>
                </c:pt>
                <c:pt idx="11">
                  <c:v>100-110</c:v>
                </c:pt>
                <c:pt idx="12">
                  <c:v>110-120</c:v>
                </c:pt>
                <c:pt idx="13">
                  <c:v>120-130</c:v>
                </c:pt>
                <c:pt idx="14">
                  <c:v>130-140</c:v>
                </c:pt>
                <c:pt idx="15">
                  <c:v>140-150</c:v>
                </c:pt>
                <c:pt idx="16">
                  <c:v>150-160</c:v>
                </c:pt>
                <c:pt idx="17">
                  <c:v>160-170</c:v>
                </c:pt>
                <c:pt idx="18">
                  <c:v>170-180</c:v>
                </c:pt>
                <c:pt idx="19">
                  <c:v>180-190</c:v>
                </c:pt>
                <c:pt idx="20">
                  <c:v>190-200</c:v>
                </c:pt>
                <c:pt idx="21">
                  <c:v>200-210</c:v>
                </c:pt>
                <c:pt idx="22">
                  <c:v>210-220</c:v>
                </c:pt>
                <c:pt idx="23">
                  <c:v>220-230</c:v>
                </c:pt>
                <c:pt idx="24">
                  <c:v>230-240</c:v>
                </c:pt>
                <c:pt idx="25">
                  <c:v>250-260</c:v>
                </c:pt>
                <c:pt idx="26">
                  <c:v>260-270</c:v>
                </c:pt>
                <c:pt idx="27">
                  <c:v>270-280</c:v>
                </c:pt>
                <c:pt idx="28">
                  <c:v>280-290</c:v>
                </c:pt>
                <c:pt idx="29">
                  <c:v>320-330</c:v>
                </c:pt>
                <c:pt idx="30">
                  <c:v>330-340</c:v>
                </c:pt>
                <c:pt idx="31">
                  <c:v>370-380</c:v>
                </c:pt>
                <c:pt idx="32">
                  <c:v>390-400</c:v>
                </c:pt>
                <c:pt idx="33">
                  <c:v>410-420</c:v>
                </c:pt>
                <c:pt idx="34">
                  <c:v>430-440</c:v>
                </c:pt>
                <c:pt idx="35">
                  <c:v>450-460</c:v>
                </c:pt>
                <c:pt idx="36">
                  <c:v>490-500</c:v>
                </c:pt>
                <c:pt idx="37">
                  <c:v>560-570</c:v>
                </c:pt>
                <c:pt idx="38">
                  <c:v>830-840</c:v>
                </c:pt>
                <c:pt idx="39">
                  <c:v>840-850</c:v>
                </c:pt>
                <c:pt idx="40">
                  <c:v>980-990</c:v>
                </c:pt>
                <c:pt idx="41">
                  <c:v>1180-1190</c:v>
                </c:pt>
                <c:pt idx="42">
                  <c:v>1330-1340</c:v>
                </c:pt>
                <c:pt idx="43">
                  <c:v>1810-1820</c:v>
                </c:pt>
              </c:strCache>
            </c:strRef>
          </c:cat>
          <c:val>
            <c:numRef>
              <c:f>'2006规模分'!$C$2:$C$184</c:f>
              <c:numCache>
                <c:formatCode>General</c:formatCode>
                <c:ptCount val="44"/>
                <c:pt idx="0">
                  <c:v>1231.2684000000008</c:v>
                </c:pt>
                <c:pt idx="1">
                  <c:v>265.88829999999899</c:v>
                </c:pt>
                <c:pt idx="2">
                  <c:v>283.71239999999869</c:v>
                </c:pt>
                <c:pt idx="3">
                  <c:v>144.2379</c:v>
                </c:pt>
                <c:pt idx="4">
                  <c:v>133.72999999999999</c:v>
                </c:pt>
                <c:pt idx="5">
                  <c:v>31.939999999999987</c:v>
                </c:pt>
                <c:pt idx="6">
                  <c:v>-42.08</c:v>
                </c:pt>
                <c:pt idx="7">
                  <c:v>-73.929999999999993</c:v>
                </c:pt>
                <c:pt idx="8">
                  <c:v>43.05</c:v>
                </c:pt>
                <c:pt idx="9">
                  <c:v>19.47</c:v>
                </c:pt>
                <c:pt idx="10">
                  <c:v>-7.7099999999999724</c:v>
                </c:pt>
                <c:pt idx="11">
                  <c:v>-66.850000000000009</c:v>
                </c:pt>
                <c:pt idx="12">
                  <c:v>19.889999999999986</c:v>
                </c:pt>
                <c:pt idx="13">
                  <c:v>29.69999999999996</c:v>
                </c:pt>
                <c:pt idx="14">
                  <c:v>4.8799999999999812</c:v>
                </c:pt>
                <c:pt idx="15">
                  <c:v>-123.24000000000002</c:v>
                </c:pt>
                <c:pt idx="16">
                  <c:v>-82.460000000000022</c:v>
                </c:pt>
                <c:pt idx="17">
                  <c:v>-18.940000000000026</c:v>
                </c:pt>
                <c:pt idx="18">
                  <c:v>68.110000000000014</c:v>
                </c:pt>
                <c:pt idx="19">
                  <c:v>-35.960000000000008</c:v>
                </c:pt>
                <c:pt idx="20">
                  <c:v>28.67000000000003</c:v>
                </c:pt>
                <c:pt idx="21">
                  <c:v>68.899999999999977</c:v>
                </c:pt>
                <c:pt idx="22">
                  <c:v>-15.330000000000044</c:v>
                </c:pt>
                <c:pt idx="23">
                  <c:v>28.389999999999926</c:v>
                </c:pt>
                <c:pt idx="24">
                  <c:v>0.42999999999998501</c:v>
                </c:pt>
                <c:pt idx="25">
                  <c:v>-107.21000000000002</c:v>
                </c:pt>
                <c:pt idx="26">
                  <c:v>180.51</c:v>
                </c:pt>
                <c:pt idx="27">
                  <c:v>35.35</c:v>
                </c:pt>
                <c:pt idx="28">
                  <c:v>17.120000000000005</c:v>
                </c:pt>
                <c:pt idx="29">
                  <c:v>-160.93000000000021</c:v>
                </c:pt>
                <c:pt idx="30">
                  <c:v>-57</c:v>
                </c:pt>
                <c:pt idx="31">
                  <c:v>-34.550000000000004</c:v>
                </c:pt>
                <c:pt idx="32">
                  <c:v>27.870000000000061</c:v>
                </c:pt>
                <c:pt idx="33">
                  <c:v>-0.45999999999998398</c:v>
                </c:pt>
                <c:pt idx="34">
                  <c:v>61.28000000000003</c:v>
                </c:pt>
                <c:pt idx="35">
                  <c:v>15.810000000000002</c:v>
                </c:pt>
                <c:pt idx="36">
                  <c:v>122.46000000000006</c:v>
                </c:pt>
                <c:pt idx="37">
                  <c:v>39.819999999999936</c:v>
                </c:pt>
                <c:pt idx="38">
                  <c:v>82.450000000000045</c:v>
                </c:pt>
                <c:pt idx="39">
                  <c:v>44.800000000000054</c:v>
                </c:pt>
                <c:pt idx="40">
                  <c:v>-92.029999999999973</c:v>
                </c:pt>
                <c:pt idx="41">
                  <c:v>-359.45000000000005</c:v>
                </c:pt>
                <c:pt idx="42">
                  <c:v>158.79999999999995</c:v>
                </c:pt>
                <c:pt idx="43">
                  <c:v>106.24000000000002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1735688"/>
        <c:axId val="281280952"/>
      </c:barChart>
      <c:catAx>
        <c:axId val="281735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600"/>
            </a:pPr>
            <a:endParaRPr lang="zh-CN"/>
          </a:p>
        </c:txPr>
        <c:crossAx val="281280952"/>
        <c:crosses val="autoZero"/>
        <c:auto val="1"/>
        <c:lblAlgn val="ctr"/>
        <c:lblOffset val="100"/>
        <c:tickMarkSkip val="10"/>
        <c:noMultiLvlLbl val="0"/>
      </c:catAx>
      <c:valAx>
        <c:axId val="281280952"/>
        <c:scaling>
          <c:orientation val="minMax"/>
          <c:max val="1300"/>
          <c:min val="-4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zh-CN"/>
          </a:p>
        </c:txPr>
        <c:crossAx val="281735688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1E0B6C-D1A2-4729-BD8E-C266FCF3A748}" type="datetimeFigureOut">
              <a:rPr lang="en-US" altLang="zh-CN"/>
              <a:pPr>
                <a:defRPr/>
              </a:pPr>
              <a:t>11/20/2014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1FC1FA-AFF1-49B0-8024-0DD1915851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54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At the end of 2013, the urbanization rate in China was 53.7 %, a growth of 4% since 2010. The average annual increase of 1.3%, represents the migration of 18 million people per year which is a speed and scale of growth rarely seen in the world.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57B61A8-F865-49BA-AC5F-6A93BA6A6E1F}" type="slidenum">
              <a:rPr lang="en-US" altLang="zh-CN"/>
              <a:pPr eaLnBrk="1" hangingPunct="1">
                <a:spcBef>
                  <a:spcPct val="0"/>
                </a:spcBef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37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At the end of 2013, the urbanization rate in China was 53.7 %, a growth of 4% since 2010. The average annual increase of 1.3%, represents the migration of 18 million people per year which is a speed and scale of growth rarely seen in the world.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84BC45E-C7F3-4F3D-AF1B-B54F83B56E56}" type="slidenum">
              <a:rPr lang="en-US" altLang="zh-CN"/>
              <a:pPr eaLnBrk="1" hangingPunct="1">
                <a:spcBef>
                  <a:spcPct val="0"/>
                </a:spcBef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77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A9961F26-0C39-4068-B46F-84467DB32C12}" type="slidenum">
              <a:rPr lang="en-US" altLang="zh-CN"/>
              <a:pPr eaLnBrk="1" hangingPunct="1">
                <a:spcBef>
                  <a:spcPct val="0"/>
                </a:spcBef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395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903288"/>
            <a:ext cx="7812088" cy="77787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1448"/>
              <a:ext cx="2519451" cy="726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28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72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gray">
          <a:xfrm>
            <a:off x="395288" y="1000125"/>
            <a:ext cx="84629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Good City Models </a:t>
            </a:r>
          </a:p>
          <a:p>
            <a:pPr>
              <a:spcBef>
                <a:spcPct val="20000"/>
              </a:spcBef>
            </a:pPr>
            <a:r>
              <a:rPr lang="en-US" altLang="zh-CN" sz="3200" b="1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Under the Concept of Ecological Civilization</a:t>
            </a:r>
          </a:p>
          <a:p>
            <a:pPr>
              <a:spcBef>
                <a:spcPct val="20000"/>
              </a:spcBef>
            </a:pPr>
            <a:r>
              <a:rPr lang="zh-CN" altLang="en-US" sz="2800" b="1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基于生态文明理念下的城镇化发展模式与制度研究</a:t>
            </a:r>
            <a:endParaRPr lang="en-US" altLang="zh-CN" sz="2800" b="1"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468313" y="3716338"/>
            <a:ext cx="4572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b="1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CCICED AGM </a:t>
            </a:r>
            <a:r>
              <a:rPr lang="en-US" altLang="zh-CN" b="1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2014</a:t>
            </a:r>
          </a:p>
          <a:p>
            <a:pPr>
              <a:spcBef>
                <a:spcPct val="20000"/>
              </a:spcBef>
            </a:pPr>
            <a:r>
              <a:rPr lang="zh-CN" altLang="en-US" sz="1600" b="1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国合会</a:t>
            </a:r>
            <a:r>
              <a:rPr lang="en-US" altLang="zh-CN" b="1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2014</a:t>
            </a:r>
            <a:r>
              <a:rPr lang="zh-CN" altLang="en-US" sz="1600" b="1">
                <a:solidFill>
                  <a:srgbClr val="17375E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年</a:t>
            </a:r>
            <a:r>
              <a:rPr lang="zh-CN" altLang="en-US" sz="1600" b="1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年会</a:t>
            </a:r>
            <a:endParaRPr lang="en-US" altLang="zh-CN" sz="1600" b="1"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b="1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2014</a:t>
            </a:r>
            <a:r>
              <a:rPr lang="en-US" altLang="zh-CN" b="1"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.12.01-03</a:t>
            </a:r>
          </a:p>
        </p:txBody>
      </p:sp>
      <p:sp>
        <p:nvSpPr>
          <p:cNvPr id="2052" name="副标题 2"/>
          <p:cNvSpPr txBox="1">
            <a:spLocks/>
          </p:cNvSpPr>
          <p:nvPr/>
        </p:nvSpPr>
        <p:spPr bwMode="auto">
          <a:xfrm>
            <a:off x="4067175" y="3786188"/>
            <a:ext cx="47196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400" b="1" dirty="0">
                <a:cs typeface="Arial" panose="020B0604020202020204" pitchFamily="34" charset="0"/>
              </a:rPr>
              <a:t>报告人：</a:t>
            </a:r>
            <a:r>
              <a:rPr lang="zh-CN" altLang="en-US" sz="1400" dirty="0">
                <a:cs typeface="Arial" panose="020B0604020202020204" pitchFamily="34" charset="0"/>
              </a:rPr>
              <a:t>李晓江、何秀珍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</a:pPr>
            <a:r>
              <a:rPr lang="en-US" altLang="zh-CN" sz="1400" b="1" dirty="0">
                <a:latin typeface="Calibri" panose="020F0502020204030204" pitchFamily="34" charset="0"/>
                <a:cs typeface="Arial" panose="020B0604020202020204" pitchFamily="34" charset="0"/>
              </a:rPr>
              <a:t>Speakers:  </a:t>
            </a:r>
            <a: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  <a:t>Mr. Li </a:t>
            </a:r>
            <a:r>
              <a:rPr lang="en-US" altLang="zh-CN" sz="1400" dirty="0" err="1">
                <a:latin typeface="Calibri" panose="020F0502020204030204" pitchFamily="34" charset="0"/>
                <a:cs typeface="Arial" panose="020B0604020202020204" pitchFamily="34" charset="0"/>
              </a:rPr>
              <a:t>Xiaojiang</a:t>
            </a:r>
            <a: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  <a:t>, CAUPD</a:t>
            </a:r>
            <a:b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  <a:t>            Ms. </a:t>
            </a:r>
            <a:r>
              <a:rPr lang="en-US" altLang="zh-CN" sz="1400" dirty="0" err="1">
                <a:latin typeface="Calibri" panose="020F0502020204030204" pitchFamily="34" charset="0"/>
                <a:cs typeface="Arial" panose="020B0604020202020204" pitchFamily="34" charset="0"/>
              </a:rPr>
              <a:t>Goerild</a:t>
            </a:r>
            <a: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Calibri" panose="020F0502020204030204" pitchFamily="34" charset="0"/>
                <a:cs typeface="Arial" panose="020B0604020202020204" pitchFamily="34" charset="0"/>
              </a:rPr>
              <a:t>Heggelund</a:t>
            </a:r>
            <a: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Fridtjof</a:t>
            </a:r>
            <a:r>
              <a:rPr lang="en-US" altLang="zh-CN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Arial" panose="020B0604020202020204" pitchFamily="34" charset="0"/>
              </a:rPr>
              <a:t>Nansen Institute</a:t>
            </a:r>
            <a:endParaRPr lang="zh-CN" alt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287338" y="1090613"/>
            <a:ext cx="4500562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panose="020F0502020204030204" pitchFamily="34" charset="0"/>
              </a:rPr>
              <a:t>Before 2020 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年前 </a:t>
            </a:r>
            <a:r>
              <a:rPr lang="en-US" altLang="zh-CN" b="1">
                <a:solidFill>
                  <a:srgbClr val="0070C0"/>
                </a:solidFill>
                <a:latin typeface="Calibri" panose="020F0502020204030204" pitchFamily="34" charset="0"/>
              </a:rPr>
              <a:t>…</a:t>
            </a:r>
          </a:p>
          <a:p>
            <a:pPr eaLnBrk="1" hangingPunct="1"/>
            <a:endParaRPr lang="en-US" altLang="zh-CN" sz="120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Calibri" panose="020F0502020204030204" pitchFamily="34" charset="0"/>
              </a:rPr>
              <a:t> 促进约</a:t>
            </a:r>
            <a:r>
              <a:rPr lang="en-US" altLang="zh-CN" sz="1600" b="1">
                <a:latin typeface="Calibri" panose="020F0502020204030204" pitchFamily="34" charset="0"/>
              </a:rPr>
              <a:t>1</a:t>
            </a:r>
            <a:r>
              <a:rPr lang="zh-CN" altLang="en-US" sz="1600" b="1">
                <a:latin typeface="Calibri" panose="020F0502020204030204" pitchFamily="34" charset="0"/>
              </a:rPr>
              <a:t>亿农业转移人口落户城镇</a:t>
            </a:r>
            <a:r>
              <a:rPr lang="en-US" altLang="zh-CN" sz="1600" b="1">
                <a:latin typeface="Calibri" panose="020F0502020204030204" pitchFamily="34" charset="0"/>
              </a:rPr>
              <a:t/>
            </a:r>
            <a:br>
              <a:rPr lang="en-US" altLang="zh-CN" sz="1600" b="1">
                <a:latin typeface="Calibri" panose="020F0502020204030204" pitchFamily="34" charset="0"/>
              </a:rPr>
            </a:br>
            <a:r>
              <a:rPr lang="en-US" altLang="zh-CN" sz="1600">
                <a:latin typeface="Calibri" panose="020F0502020204030204" pitchFamily="34" charset="0"/>
              </a:rPr>
              <a:t>Permanent settling of 100 million migrant workers and their families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Calibri" panose="020F0502020204030204" pitchFamily="34" charset="0"/>
              </a:rPr>
              <a:t> 改造约</a:t>
            </a:r>
            <a:r>
              <a:rPr lang="en-US" altLang="zh-CN" sz="1600" b="1">
                <a:latin typeface="Calibri" panose="020F0502020204030204" pitchFamily="34" charset="0"/>
              </a:rPr>
              <a:t>1</a:t>
            </a:r>
            <a:r>
              <a:rPr lang="zh-CN" altLang="en-US" sz="1600" b="1">
                <a:latin typeface="Calibri" panose="020F0502020204030204" pitchFamily="34" charset="0"/>
              </a:rPr>
              <a:t>亿人居住的城镇棚户区和城中村</a:t>
            </a:r>
            <a:r>
              <a:rPr lang="en-US" altLang="zh-CN" sz="1600">
                <a:latin typeface="Calibri" panose="020F0502020204030204" pitchFamily="34" charset="0"/>
              </a:rPr>
              <a:t/>
            </a:r>
            <a:br>
              <a:rPr lang="en-US" altLang="zh-CN" sz="1600">
                <a:latin typeface="Calibri" panose="020F0502020204030204" pitchFamily="34" charset="0"/>
              </a:rPr>
            </a:br>
            <a:r>
              <a:rPr lang="en-US" altLang="zh-CN" sz="1600">
                <a:latin typeface="Calibri" panose="020F0502020204030204" pitchFamily="34" charset="0"/>
              </a:rPr>
              <a:t>Improved housing for 100 million urban dwellers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Calibri" panose="020F0502020204030204" pitchFamily="34" charset="0"/>
              </a:rPr>
              <a:t> 引导约</a:t>
            </a:r>
            <a:r>
              <a:rPr lang="en-US" altLang="zh-CN" sz="1600" b="1">
                <a:latin typeface="Calibri" panose="020F0502020204030204" pitchFamily="34" charset="0"/>
              </a:rPr>
              <a:t>1</a:t>
            </a:r>
            <a:r>
              <a:rPr lang="zh-CN" altLang="en-US" sz="1600" b="1">
                <a:latin typeface="Calibri" panose="020F0502020204030204" pitchFamily="34" charset="0"/>
              </a:rPr>
              <a:t>亿人在中西部地区就近城镇化</a:t>
            </a:r>
            <a:r>
              <a:rPr lang="en-US" altLang="zh-CN" sz="1600" b="1">
                <a:latin typeface="Calibri" panose="020F0502020204030204" pitchFamily="34" charset="0"/>
              </a:rPr>
              <a:t/>
            </a:r>
            <a:br>
              <a:rPr lang="en-US" altLang="zh-CN" sz="1600" b="1">
                <a:latin typeface="Calibri" panose="020F0502020204030204" pitchFamily="34" charset="0"/>
              </a:rPr>
            </a:br>
            <a:r>
              <a:rPr lang="en-US" altLang="zh-CN" sz="1600">
                <a:latin typeface="Calibri" panose="020F0502020204030204" pitchFamily="34" charset="0"/>
              </a:rPr>
              <a:t>New employment for 100 million people</a:t>
            </a:r>
            <a:endParaRPr lang="en-US" altLang="zh-CN" sz="1400"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29188" y="1268413"/>
            <a:ext cx="3746500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大量</a:t>
            </a:r>
            <a:r>
              <a:rPr lang="zh-CN" altLang="en-US" sz="1600" b="1" dirty="0">
                <a:solidFill>
                  <a:srgbClr val="0070C0"/>
                </a:solidFill>
              </a:rPr>
              <a:t>农民工</a:t>
            </a:r>
            <a:r>
              <a:rPr lang="en-US" altLang="zh-CN" sz="1600" b="1" dirty="0">
                <a:solidFill>
                  <a:srgbClr val="0070C0"/>
                </a:solidFill>
              </a:rPr>
              <a:t>/</a:t>
            </a:r>
            <a:r>
              <a:rPr lang="zh-CN" altLang="en-US" sz="1600" b="1" dirty="0">
                <a:solidFill>
                  <a:srgbClr val="0070C0"/>
                </a:solidFill>
              </a:rPr>
              <a:t>流动人口</a:t>
            </a:r>
            <a:r>
              <a:rPr lang="zh-CN" altLang="en-US" sz="1600" b="1" dirty="0">
                <a:solidFill>
                  <a:schemeClr val="tx1"/>
                </a:solidFill>
              </a:rPr>
              <a:t>进入城市</a:t>
            </a:r>
            <a:endParaRPr lang="en-US" altLang="en-US" sz="1600" b="1" dirty="0">
              <a:solidFill>
                <a:schemeClr val="tx1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Large amount of </a:t>
            </a:r>
            <a:r>
              <a:rPr lang="en-US" altLang="zh-CN" sz="1600" b="1" dirty="0">
                <a:solidFill>
                  <a:srgbClr val="0070C0"/>
                </a:solidFill>
              </a:rPr>
              <a:t>migrant workers </a:t>
            </a:r>
            <a:r>
              <a:rPr lang="en-US" altLang="zh-CN" sz="1600" b="1" dirty="0">
                <a:solidFill>
                  <a:schemeClr val="tx1"/>
                </a:solidFill>
              </a:rPr>
              <a:t>moving into cities</a:t>
            </a:r>
          </a:p>
          <a:p>
            <a:pPr>
              <a:lnSpc>
                <a:spcPct val="90000"/>
              </a:lnSpc>
              <a:defRPr/>
            </a:pPr>
            <a:endParaRPr lang="en-US" altLang="zh-CN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日趋壮大的</a:t>
            </a:r>
            <a:r>
              <a:rPr lang="zh-CN" altLang="en-US" sz="1600" b="1" dirty="0">
                <a:solidFill>
                  <a:srgbClr val="0070C0"/>
                </a:solidFill>
              </a:rPr>
              <a:t>中产阶层</a:t>
            </a:r>
            <a:endParaRPr lang="en-US" altLang="en-US" sz="1600" b="1" dirty="0">
              <a:solidFill>
                <a:srgbClr val="0070C0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Growing </a:t>
            </a:r>
            <a:r>
              <a:rPr lang="en-US" altLang="zh-CN" sz="1600" b="1" dirty="0">
                <a:solidFill>
                  <a:srgbClr val="0070C0"/>
                </a:solidFill>
              </a:rPr>
              <a:t>middle class</a:t>
            </a:r>
          </a:p>
          <a:p>
            <a:pPr>
              <a:lnSpc>
                <a:spcPct val="90000"/>
              </a:lnSpc>
              <a:defRPr/>
            </a:pPr>
            <a:endParaRPr lang="en-US" altLang="zh-CN" sz="1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1600" b="1" dirty="0">
                <a:solidFill>
                  <a:schemeClr val="tx1"/>
                </a:solidFill>
              </a:rPr>
              <a:t>人口</a:t>
            </a:r>
            <a:r>
              <a:rPr lang="zh-CN" altLang="en-US" sz="1600" b="1" dirty="0">
                <a:solidFill>
                  <a:srgbClr val="0070C0"/>
                </a:solidFill>
              </a:rPr>
              <a:t>老龄化</a:t>
            </a:r>
            <a:r>
              <a:rPr lang="zh-CN" altLang="en-US" sz="1600" b="1" dirty="0">
                <a:solidFill>
                  <a:schemeClr val="tx1"/>
                </a:solidFill>
              </a:rPr>
              <a:t>的趋势</a:t>
            </a:r>
            <a:endParaRPr lang="en-US" altLang="en-US" sz="1600" b="1" dirty="0">
              <a:solidFill>
                <a:schemeClr val="tx1"/>
              </a:solidFill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zh-CN" sz="1600" b="1" dirty="0">
                <a:solidFill>
                  <a:schemeClr val="tx1"/>
                </a:solidFill>
              </a:rPr>
              <a:t>Accentuated </a:t>
            </a:r>
            <a:r>
              <a:rPr lang="en-US" altLang="zh-CN" sz="1600" b="1" dirty="0">
                <a:solidFill>
                  <a:srgbClr val="0070C0"/>
                </a:solidFill>
              </a:rPr>
              <a:t>aging population </a:t>
            </a:r>
          </a:p>
        </p:txBody>
      </p:sp>
      <p:sp>
        <p:nvSpPr>
          <p:cNvPr id="11269" name="矩形 8"/>
          <p:cNvSpPr>
            <a:spLocks noChangeArrowheads="1"/>
          </p:cNvSpPr>
          <p:nvPr/>
        </p:nvSpPr>
        <p:spPr bwMode="auto">
          <a:xfrm>
            <a:off x="1692275" y="4195763"/>
            <a:ext cx="602297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Calibri" panose="020F0502020204030204" pitchFamily="34" charset="0"/>
              </a:rPr>
              <a:t>城镇化的资源、环境与财政压力将持续增大：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>
                <a:latin typeface="Calibri" panose="020F0502020204030204" pitchFamily="34" charset="0"/>
              </a:rPr>
              <a:t>Pressure and challenges on: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>
                <a:latin typeface="Calibri" panose="020F0502020204030204" pitchFamily="34" charset="0"/>
              </a:rPr>
              <a:t> 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资源</a:t>
            </a:r>
            <a:r>
              <a:rPr lang="zh-CN" altLang="en-US" b="1">
                <a:latin typeface="Calibri" panose="020F0502020204030204" pitchFamily="34" charset="0"/>
              </a:rPr>
              <a:t>的消耗将持续增长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>
                <a:latin typeface="Calibri" panose="020F0502020204030204" pitchFamily="34" charset="0"/>
              </a:rPr>
              <a:t>   Resources</a:t>
            </a:r>
            <a:endParaRPr lang="zh-CN" altLang="en-US" sz="16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 环境</a:t>
            </a:r>
            <a:r>
              <a:rPr lang="zh-CN" altLang="en-US" b="1">
                <a:latin typeface="Calibri" panose="020F0502020204030204" pitchFamily="34" charset="0"/>
              </a:rPr>
              <a:t>污染排放总量仍将增加，并呈现区域化扩散态势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>
                <a:latin typeface="Calibri" panose="020F0502020204030204" pitchFamily="34" charset="0"/>
              </a:rPr>
              <a:t>   Environment</a:t>
            </a:r>
            <a:endParaRPr lang="zh-CN" altLang="en-US" sz="160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>
                <a:latin typeface="Calibri" panose="020F0502020204030204" pitchFamily="34" charset="0"/>
              </a:rPr>
              <a:t> 城市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公共财政</a:t>
            </a:r>
            <a:r>
              <a:rPr lang="zh-CN" altLang="en-US" b="1">
                <a:latin typeface="Calibri" panose="020F0502020204030204" pitchFamily="34" charset="0"/>
              </a:rPr>
              <a:t>压力进一步加重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>
                <a:latin typeface="Calibri" panose="020F0502020204030204" pitchFamily="34" charset="0"/>
              </a:rPr>
              <a:t>   Public finance</a:t>
            </a:r>
            <a:endParaRPr lang="zh-CN" altLang="en-US" sz="1600">
              <a:latin typeface="Calibri" panose="020F0502020204030204" pitchFamily="34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284663" y="3573463"/>
            <a:ext cx="500062" cy="50006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539750" y="1052513"/>
            <a:ext cx="84963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Calibri" panose="020F0502020204030204" pitchFamily="34" charset="0"/>
              <a:buAutoNum type="arabicPeriod"/>
            </a:pPr>
            <a:endParaRPr lang="en-US" altLang="zh-CN" sz="1800" b="1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1.  </a:t>
            </a:r>
            <a:r>
              <a:rPr lang="zh-CN" altLang="en-US" sz="1800" b="1" smtClean="0">
                <a:solidFill>
                  <a:srgbClr val="0070C0"/>
                </a:solidFill>
              </a:rPr>
              <a:t>现有规划体系未能充分发挥资源环境管控作用</a:t>
            </a:r>
            <a:endParaRPr lang="en-US" altLang="zh-CN" sz="1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Lack of Policy coherence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2.  </a:t>
            </a:r>
            <a:r>
              <a:rPr lang="zh-CN" altLang="en-US" sz="1800" b="1" smtClean="0">
                <a:solidFill>
                  <a:srgbClr val="0070C0"/>
                </a:solidFill>
              </a:rPr>
              <a:t>过度依赖资源消耗，追求空间扩张和发展速度</a:t>
            </a:r>
            <a:endParaRPr lang="en-US" altLang="zh-CN" sz="1800" b="1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High speed development + spatial expansion = excessive resource consumption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3.  </a:t>
            </a:r>
            <a:r>
              <a:rPr lang="zh-CN" altLang="en-US" sz="1800" b="1" smtClean="0">
                <a:solidFill>
                  <a:srgbClr val="0070C0"/>
                </a:solidFill>
              </a:rPr>
              <a:t>自然环境、生态系统与生物多样性破坏严重</a:t>
            </a:r>
            <a:endParaRPr lang="en-US" altLang="zh-CN" sz="1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Consumption and  extreme incursion into natural areas cannot be sustained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4.  </a:t>
            </a:r>
            <a:r>
              <a:rPr lang="zh-CN" altLang="en-US" sz="1800" b="1" smtClean="0">
                <a:solidFill>
                  <a:srgbClr val="0070C0"/>
                </a:solidFill>
              </a:rPr>
              <a:t>不重视气候变化，城镇应对极端气候与自然灾害的能力差</a:t>
            </a:r>
            <a:endParaRPr lang="en-US" altLang="zh-CN" sz="1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Development of urban areas in China do not take precautions against climate change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5.  </a:t>
            </a:r>
            <a:r>
              <a:rPr lang="zh-CN" altLang="en-US" sz="1800" b="1" smtClean="0">
                <a:solidFill>
                  <a:srgbClr val="0070C0"/>
                </a:solidFill>
              </a:rPr>
              <a:t>住房与设施建设存在盲目性，“大拆大建”与工业用地低效使用问题十分突出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Fast construction creates wasteful imbalances and lack of environmental services provided to inhabitants. This causes livability problems</a:t>
            </a:r>
            <a:endParaRPr lang="nl-NL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/>
            <a:endParaRPr lang="nl-NL" altLang="zh-CN" smtClean="0"/>
          </a:p>
        </p:txBody>
      </p:sp>
      <p:sp>
        <p:nvSpPr>
          <p:cNvPr id="12291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Key Problems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突出问题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611188" y="1339850"/>
            <a:ext cx="81375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6.  </a:t>
            </a:r>
            <a:r>
              <a:rPr lang="zh-CN" altLang="en-US" sz="1800" b="1" smtClean="0">
                <a:solidFill>
                  <a:srgbClr val="0070C0"/>
                </a:solidFill>
              </a:rPr>
              <a:t>对绿色交通扶持不够，导致城市交通高消耗高排放</a:t>
            </a:r>
            <a:endParaRPr lang="en-US" altLang="zh-CN" sz="1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Urban-regional transport system is unbalanced and is causing extreme air pollution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7.  </a:t>
            </a:r>
            <a:r>
              <a:rPr lang="zh-CN" altLang="en-US" sz="1800" b="1" smtClean="0">
                <a:solidFill>
                  <a:srgbClr val="0070C0"/>
                </a:solidFill>
              </a:rPr>
              <a:t>缺乏对自然与文化遗产的尊重，城市特色与人性化空间缺失</a:t>
            </a:r>
            <a:endParaRPr lang="en-US" altLang="zh-CN" sz="1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Natural and cultural heritage is being lost on a large scale. Identities and attractiveness of cities are being eroded. Livability &amp; human scale are weak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8.  </a:t>
            </a:r>
            <a:r>
              <a:rPr lang="zh-CN" altLang="en-US" sz="1800" b="1" smtClean="0">
                <a:solidFill>
                  <a:srgbClr val="0070C0"/>
                </a:solidFill>
              </a:rPr>
              <a:t>缺乏推进城市可持续发展的管制与引导手段</a:t>
            </a:r>
            <a:endParaRPr lang="en-US" altLang="zh-CN" sz="1800" b="1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China lacks a regulatory and fiscal mechanism to promote sustainable development and efficient resource use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smtClean="0">
                <a:solidFill>
                  <a:srgbClr val="0070C0"/>
                </a:solidFill>
              </a:rPr>
              <a:t>9.  </a:t>
            </a:r>
            <a:r>
              <a:rPr lang="zh-CN" altLang="en-US" sz="1800" b="1" smtClean="0">
                <a:solidFill>
                  <a:srgbClr val="0070C0"/>
                </a:solidFill>
              </a:rPr>
              <a:t>缺乏促进生态文明的社会治理体系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Mechanisms to encourage public participation in environmental aspects of urban development must be improved</a:t>
            </a:r>
            <a:endParaRPr lang="nl-NL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</a:pPr>
            <a:endParaRPr lang="nl-NL" altLang="zh-CN" sz="1600" smtClean="0"/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Key Problems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突出问题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900113" y="1412875"/>
            <a:ext cx="75596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A)   No single Best City model </a:t>
            </a: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-  </a:t>
            </a:r>
            <a:r>
              <a:rPr lang="en-US" altLang="zh-CN" sz="2000" i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but    </a:t>
            </a:r>
          </a:p>
          <a:p>
            <a:pPr marL="0" indent="0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2000" i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</a:t>
            </a:r>
            <a:r>
              <a:rPr lang="zh-CN" altLang="en-US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不存在好的城市的固定模式</a:t>
            </a: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，</a:t>
            </a:r>
            <a:r>
              <a:rPr lang="zh-CN" altLang="en-US" sz="2000" i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但</a:t>
            </a:r>
            <a:endParaRPr lang="en-US" altLang="zh-CN" sz="2000" i="1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Key issues  </a:t>
            </a: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有一些核心要素</a:t>
            </a: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/</a:t>
            </a: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关键特质</a:t>
            </a:r>
            <a:endParaRPr lang="en-US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Spatial layout endures for centuries  </a:t>
            </a: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城市空间布局会存留几个世纪</a:t>
            </a:r>
            <a:endParaRPr lang="nl-NL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endParaRPr lang="en-US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CN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B)   Integrated</a:t>
            </a: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well-informed </a:t>
            </a:r>
            <a:r>
              <a:rPr lang="en-US" altLang="zh-CN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approach</a:t>
            </a: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needed at city level</a:t>
            </a:r>
          </a:p>
          <a:p>
            <a:pPr marL="0" indent="0" eaLnBrk="1" hangingPunct="1">
              <a:lnSpc>
                <a:spcPts val="24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 城市层面需要综合的可取的手段</a:t>
            </a:r>
            <a:endParaRPr lang="en-US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</a:pP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Urban Plan. Strategic environment assessment as tool </a:t>
            </a:r>
          </a:p>
          <a:p>
            <a:pPr lvl="1" eaLnBrk="1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战略环评（</a:t>
            </a: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SEA</a:t>
            </a: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）应在城市规划中得到更有效的利用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nl-NL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83931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E6272"/>
                </a:solidFill>
                <a:latin typeface="Calibri" panose="020F0502020204030204" pitchFamily="34" charset="0"/>
              </a:rPr>
              <a:t>Analysis &amp; International Perspective  </a:t>
            </a:r>
            <a:r>
              <a:rPr lang="zh-CN" altLang="en-US" sz="2800" b="1">
                <a:solidFill>
                  <a:srgbClr val="2E6272"/>
                </a:solidFill>
                <a:latin typeface="Calibri" panose="020F0502020204030204" pitchFamily="34" charset="0"/>
              </a:rPr>
              <a:t>分析及国际视角</a:t>
            </a:r>
            <a:r>
              <a:rPr lang="en-US" altLang="zh-CN" sz="2800" b="1">
                <a:solidFill>
                  <a:srgbClr val="2E6272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971550" y="1196975"/>
            <a:ext cx="7704138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C)   Around the globe, </a:t>
            </a:r>
            <a:r>
              <a:rPr lang="nl-NL" altLang="zh-CN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cities lead 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从全球来看，</a:t>
            </a:r>
            <a:r>
              <a:rPr lang="zh-CN" altLang="en-US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城市的主导作用</a:t>
            </a:r>
            <a:endParaRPr lang="nl-NL" altLang="zh-CN" sz="2000" b="1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Must support national framework </a:t>
            </a:r>
            <a:b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应得到国家层面政策框架的支持</a:t>
            </a:r>
            <a:endParaRPr lang="nl-NL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spcBef>
                <a:spcPct val="0"/>
              </a:spcBef>
            </a:pPr>
            <a: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Accountable to the public </a:t>
            </a:r>
            <a:b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加强政府问责和公众知情权</a:t>
            </a:r>
            <a:endParaRPr lang="nl-NL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D)  </a:t>
            </a:r>
            <a: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Chinese cities need </a:t>
            </a:r>
            <a:r>
              <a:rPr lang="nl-NL" altLang="zh-CN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stable &amp; balanced financial resources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中国城市需要建立</a:t>
            </a:r>
            <a:r>
              <a:rPr lang="zh-CN" altLang="en-US" sz="20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稳定平衡的财税体系</a:t>
            </a:r>
            <a:endParaRPr lang="nl-NL" altLang="zh-CN" sz="2000" b="1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spcBef>
                <a:spcPct val="0"/>
              </a:spcBef>
            </a:pPr>
            <a: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Prevent perverse incentives &amp; over-reliance on active land development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杜绝不合适的刺激措施以及对土地开发的过度依赖</a:t>
            </a:r>
            <a:endParaRPr lang="nl-NL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spcBef>
                <a:spcPct val="0"/>
              </a:spcBef>
            </a:pPr>
            <a:r>
              <a:rPr lang="nl-NL" altLang="zh-CN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Retain future flexibility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保持未来的弹性</a:t>
            </a:r>
            <a:endParaRPr lang="nl-NL" altLang="zh-CN" sz="20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nl-NL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83931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2E6272"/>
                </a:solidFill>
                <a:latin typeface="Calibri" panose="020F0502020204030204" pitchFamily="34" charset="0"/>
              </a:rPr>
              <a:t>Analysis &amp; International Perspective  </a:t>
            </a:r>
            <a:r>
              <a:rPr lang="zh-CN" altLang="en-US" sz="2800" b="1">
                <a:solidFill>
                  <a:srgbClr val="2E6272"/>
                </a:solidFill>
                <a:latin typeface="Calibri" panose="020F0502020204030204" pitchFamily="34" charset="0"/>
              </a:rPr>
              <a:t>分析及国际视角</a:t>
            </a:r>
            <a:r>
              <a:rPr lang="en-US" altLang="zh-CN" sz="2800" b="1">
                <a:solidFill>
                  <a:srgbClr val="2E6272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nl-NL" altLang="zh-CN" sz="2000" b="1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</a:t>
            </a:r>
          </a:p>
        </p:txBody>
      </p:sp>
      <p:sp>
        <p:nvSpPr>
          <p:cNvPr id="16387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1116013" y="1844675"/>
            <a:ext cx="6826250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nl-NL" altLang="zh-CN" sz="1800" smtClean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b="1" smtClean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Recommendations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政策建议</a:t>
            </a:r>
            <a:endParaRPr lang="nl-NL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inhoud 2"/>
          <p:cNvSpPr>
            <a:spLocks noGrp="1"/>
          </p:cNvSpPr>
          <p:nvPr>
            <p:ph idx="4294967295"/>
          </p:nvPr>
        </p:nvSpPr>
        <p:spPr bwMode="auto">
          <a:xfrm>
            <a:off x="539750" y="1312863"/>
            <a:ext cx="7993063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Provinces should set up / strengthen </a:t>
            </a:r>
            <a:r>
              <a:rPr lang="en-GB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spatial control systems </a:t>
            </a:r>
            <a:r>
              <a:rPr lang="en-GB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and use </a:t>
            </a:r>
            <a:r>
              <a:rPr lang="en-GB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redlining to protect ecologically sensitive areas</a:t>
            </a:r>
            <a:r>
              <a:rPr lang="en-GB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in peri-urban zones. </a:t>
            </a:r>
            <a:r>
              <a:rPr lang="zh-CN" altLang="en-US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en-US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在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省级层面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建立基于整体生态安全和环境保护的空间管制制度，建立以重要生态保护区和生态敏感地区的生态保护红线制。</a:t>
            </a: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2.     Prioritize spatial layout which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improves the health 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of residents.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构建有利于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环境与居民健康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的城市布局，促进绿色交通发展。</a:t>
            </a: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3.     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Re-use of derelict land and existing building structures.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严格执行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国家建设用地标准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，严控城镇空间不合理增长与无序蔓延，鼓励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存量建设用地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和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旧建筑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的再利用。</a:t>
            </a: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eriod" startAt="4"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Strengthen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regional collaboration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. Re-examine existing pilots. 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Use Strategic Environmental Assessment as a tool for urban planning.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立足多部门协作，推进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区域协同治理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和生态文明城镇化试点工作。战略环境评估（</a:t>
            </a:r>
            <a:r>
              <a:rPr lang="en-US" altLang="zh-CN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SEA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）作为城市规划的一项有用工具。</a:t>
            </a:r>
            <a:endParaRPr lang="nl-NL" altLang="en-US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7411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0" y="214313"/>
            <a:ext cx="9144000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nl-NL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Know what is going on, set objectives and limits based on integrated spatial planning</a:t>
            </a:r>
            <a:br>
              <a:rPr lang="nl-NL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2000" b="1" smtClean="0">
                <a:solidFill>
                  <a:schemeClr val="tx2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以综合性空间规划来诊断问题，制定发展目标和约束条件</a:t>
            </a:r>
            <a:r>
              <a:rPr lang="zh-CN" altLang="en-US" sz="2000" b="1" smtClean="0"/>
              <a:t/>
            </a:r>
            <a:br>
              <a:rPr lang="zh-CN" altLang="en-US" sz="2000" b="1" smtClean="0"/>
            </a:br>
            <a:endParaRPr lang="nl-NL" altLang="zh-CN" sz="2000" b="1" smtClean="0">
              <a:solidFill>
                <a:schemeClr val="tx2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inhoud 2"/>
          <p:cNvSpPr>
            <a:spLocks noGrp="1"/>
          </p:cNvSpPr>
          <p:nvPr>
            <p:ph idx="4294967295"/>
          </p:nvPr>
        </p:nvSpPr>
        <p:spPr bwMode="auto">
          <a:xfrm>
            <a:off x="684213" y="1341438"/>
            <a:ext cx="7920037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eriod" startAt="5"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Local public finance independent from active land development. 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Ensure that environmentally sensitive lands remain in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public control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altLang="zh-CN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地方财政应逐步与土地开发与出让脱钩。保证具有较高优先级的对环境较为敏感的绿地空间资源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掌握在公共部门手中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。</a:t>
            </a: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6.     Adaptive risk management which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includes climate resilience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应该更加关注城市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应对气候变化的能力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。建立适应气候变化风险评估框架以及相应的财政应急资金。</a:t>
            </a: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nl-NL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AutoNum type="arabicPeriod" startAt="7"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Green bond markets for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financing investments in green urban infrastructure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.         Repayable through user fees, rent, and taxation.</a:t>
            </a:r>
            <a:b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通过发行绿色债券等方式鼓励社会资本参与，可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投资城市绿色基础设施建设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，并通过使用者收费、租金和税收等方式偿还。</a:t>
            </a:r>
            <a:endParaRPr lang="nl-NL" altLang="en-US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435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00025" y="214313"/>
            <a:ext cx="8229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nl-NL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Plan for financially sound, adaptive development</a:t>
            </a:r>
            <a:br>
              <a:rPr lang="nl-NL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2000" b="1" smtClean="0">
                <a:solidFill>
                  <a:schemeClr val="tx2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建立健康的财税体制和适应性的发展模式</a:t>
            </a:r>
            <a:endParaRPr lang="nl-NL" altLang="zh-CN" sz="2000" b="1" smtClean="0">
              <a:solidFill>
                <a:schemeClr val="tx2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00025" y="2143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Adhere to people-oriented urbanization</a:t>
            </a:r>
            <a:br>
              <a:rPr lang="en-US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2000" b="1" smtClean="0">
                <a:solidFill>
                  <a:schemeClr val="tx2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落实以人为本的城镇化</a:t>
            </a:r>
            <a:r>
              <a:rPr lang="zh-CN" altLang="en-US" sz="2000" b="1" smtClean="0"/>
              <a:t/>
            </a:r>
            <a:br>
              <a:rPr lang="zh-CN" altLang="en-US" sz="2000" b="1" smtClean="0"/>
            </a:br>
            <a:endParaRPr lang="nl-NL" altLang="zh-CN" sz="2000" b="1" smtClean="0">
              <a:solidFill>
                <a:schemeClr val="tx2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9459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684213" y="1341438"/>
            <a:ext cx="7869237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AutoNum type="arabicPeriod" startAt="8"/>
            </a:pP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Training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for officials.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Awareness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campaigns and urban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educational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initiatives.</a:t>
            </a:r>
          </a:p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加强对参与城市发展决策的官员（尤其是市长、书记）的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培训教育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。</a:t>
            </a:r>
            <a:r>
              <a:rPr lang="en-CA" altLang="zh-CN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	     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构建面对公众的生态文明的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宣传教育体系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。</a:t>
            </a:r>
            <a:endParaRPr lang="en-US" altLang="zh-CN" sz="1800" smtClean="0">
              <a:solidFill>
                <a:srgbClr val="0070C0"/>
              </a:solidFill>
              <a:latin typeface="宋体" panose="02010600030101010101" pitchFamily="2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AutoNum type="arabicPeriod" startAt="9"/>
            </a:pP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Human-scale urban design 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should be to the scale of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pedestrians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. Protect and use existing qualities such as landscape  cultural heritage to </a:t>
            </a:r>
            <a:r>
              <a:rPr lang="en-CA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strengthen the identity of the city and residents. </a:t>
            </a:r>
            <a:br>
              <a:rPr lang="en-CA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城市设计应立足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人的尺度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，注重人行道的尺度。加强对自然与文化遗产的系统保护，增强居民的文化认同感。</a:t>
            </a:r>
          </a:p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10.  System to </a:t>
            </a:r>
            <a:r>
              <a:rPr lang="en-US" altLang="zh-CN" sz="1800" b="1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monitor and assess</a:t>
            </a:r>
            <a:r>
              <a:rPr lang="en-US" altLang="zh-CN" sz="1800" smtClean="0">
                <a:solidFill>
                  <a:srgbClr val="0070C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 urban developments. Targets and performance evaluation. Facilitate &amp; structure meaningful participation. </a:t>
            </a:r>
          </a:p>
          <a:p>
            <a:pPr marL="361950" indent="-36195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建立针对城市发展的</a:t>
            </a:r>
            <a:r>
              <a:rPr lang="zh-CN" altLang="en-US" sz="1800" b="1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监督和评估系统</a:t>
            </a:r>
            <a:r>
              <a:rPr lang="zh-CN" altLang="en-US" sz="1800" smtClean="0">
                <a:solidFill>
                  <a:srgbClr val="0070C0"/>
                </a:solidFill>
                <a:latin typeface="宋体" panose="02010600030101010101" pitchFamily="2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，建立信息公开制度，政府官员绩效考核与问责机制。促进构建社会治理的公众参与制度。</a:t>
            </a:r>
          </a:p>
          <a:p>
            <a:pPr marL="361950" indent="-361950" eaLnBrk="1" hangingPunct="1">
              <a:buFont typeface="Arial" panose="020B0604020202020204" pitchFamily="34" charset="0"/>
              <a:buNone/>
            </a:pPr>
            <a:endParaRPr lang="nl-NL" altLang="zh-CN" sz="2400" smtClean="0">
              <a:solidFill>
                <a:srgbClr val="0070C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61950" indent="-361950" eaLnBrk="1" hangingPunct="1"/>
            <a:endParaRPr lang="nl-NL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00025" y="2143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Supporting documents  </a:t>
            </a:r>
            <a:r>
              <a:rPr lang="zh-CN" altLang="en-US" sz="32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支持文件</a:t>
            </a:r>
            <a:r>
              <a:rPr lang="en-US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/>
            </a:r>
            <a:br>
              <a:rPr lang="en-US" altLang="zh-CN" sz="2000" b="1" smtClean="0">
                <a:solidFill>
                  <a:schemeClr val="tx2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</a:br>
            <a:r>
              <a:rPr lang="zh-CN" altLang="en-US" sz="2000" b="1" smtClean="0"/>
              <a:t/>
            </a:r>
            <a:br>
              <a:rPr lang="zh-CN" altLang="en-US" sz="2000" b="1" smtClean="0"/>
            </a:br>
            <a:endParaRPr lang="nl-NL" altLang="zh-CN" sz="2000" b="1" smtClean="0">
              <a:solidFill>
                <a:schemeClr val="tx2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483" name="Tijdelijke aanduiding voor inhoud 3"/>
          <p:cNvSpPr>
            <a:spLocks noGrp="1"/>
          </p:cNvSpPr>
          <p:nvPr>
            <p:ph idx="4294967295"/>
          </p:nvPr>
        </p:nvSpPr>
        <p:spPr bwMode="auto">
          <a:xfrm>
            <a:off x="755650" y="1341438"/>
            <a:ext cx="7797800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zh-CN" sz="2000" b="1" smtClean="0">
                <a:solidFill>
                  <a:srgbClr val="0070C0"/>
                </a:solidFill>
              </a:rPr>
              <a:t>Chinese urban development going Dutch? Reflections and lessons from the ‘planners’ paradise’</a:t>
            </a:r>
            <a:r>
              <a:rPr lang="en-US" altLang="zh-CN" sz="2000" b="1" smtClean="0">
                <a:solidFill>
                  <a:srgbClr val="0070C0"/>
                </a:solidFill>
              </a:rPr>
              <a:t/>
            </a:r>
            <a:br>
              <a:rPr lang="en-US" altLang="zh-CN" sz="2000" b="1" smtClean="0">
                <a:solidFill>
                  <a:srgbClr val="0070C0"/>
                </a:solidFill>
              </a:rPr>
            </a:br>
            <a:r>
              <a:rPr lang="zh-CN" altLang="en-US" sz="1800" smtClean="0">
                <a:solidFill>
                  <a:srgbClr val="0070C0"/>
                </a:solidFill>
              </a:rPr>
              <a:t>中国的向荷兰学习城市发展经验？“规划师天堂”的反思与经验教训</a:t>
            </a:r>
            <a:endParaRPr lang="en-US" altLang="en-US" sz="1800" smtClean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361950" indent="-3619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smtClean="0">
                <a:solidFill>
                  <a:srgbClr val="0070C0"/>
                </a:solidFill>
              </a:rPr>
              <a:t>The contribution of Strategic Environmental Assessment to sustainable urban development in China</a:t>
            </a:r>
            <a:br>
              <a:rPr lang="en-US" altLang="zh-CN" sz="2000" b="1" smtClean="0">
                <a:solidFill>
                  <a:srgbClr val="0070C0"/>
                </a:solidFill>
              </a:rPr>
            </a:br>
            <a:r>
              <a:rPr lang="zh-CN" altLang="en-US" sz="1800" smtClean="0">
                <a:solidFill>
                  <a:srgbClr val="0070C0"/>
                </a:solidFill>
              </a:rPr>
              <a:t>战略环境评估对中国城市可持续发展的贡献</a:t>
            </a:r>
            <a:endParaRPr lang="en-US" altLang="en-US" sz="1800" smtClean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361950" indent="-3619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zh-CN" sz="2000" b="1" smtClean="0">
                <a:solidFill>
                  <a:srgbClr val="0070C0"/>
                </a:solidFill>
              </a:rPr>
              <a:t>Networks supporting cities </a:t>
            </a:r>
            <a:r>
              <a:rPr lang="en-US" altLang="zh-CN" sz="2000" smtClean="0">
                <a:solidFill>
                  <a:srgbClr val="0070C0"/>
                </a:solidFill>
              </a:rPr>
              <a:t/>
            </a:r>
            <a:br>
              <a:rPr lang="en-US" altLang="zh-CN" sz="2000" smtClean="0">
                <a:solidFill>
                  <a:srgbClr val="0070C0"/>
                </a:solidFill>
              </a:rPr>
            </a:br>
            <a:r>
              <a:rPr lang="zh-CN" altLang="en-US" sz="1800" smtClean="0">
                <a:solidFill>
                  <a:srgbClr val="0070C0"/>
                </a:solidFill>
              </a:rPr>
              <a:t>城市合作网络</a:t>
            </a:r>
            <a:endParaRPr lang="nl-NL" altLang="en-US" sz="1800" smtClean="0">
              <a:solidFill>
                <a:srgbClr val="0070C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6"/>
          <p:cNvGrpSpPr>
            <a:grpSpLocks/>
          </p:cNvGrpSpPr>
          <p:nvPr/>
        </p:nvGrpSpPr>
        <p:grpSpPr bwMode="auto">
          <a:xfrm>
            <a:off x="2295525" y="1592263"/>
            <a:ext cx="4724400" cy="685800"/>
            <a:chOff x="1296" y="1824"/>
            <a:chExt cx="2976" cy="432"/>
          </a:xfrm>
        </p:grpSpPr>
        <p:sp>
          <p:nvSpPr>
            <p:cNvPr id="309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7AE26"/>
                </a:gs>
                <a:gs pos="50000">
                  <a:srgbClr val="E2EED1"/>
                </a:gs>
                <a:gs pos="100000">
                  <a:srgbClr val="77AE26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77AE2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The Challenge  </a:t>
              </a:r>
              <a:r>
                <a:rPr lang="zh-CN" altLang="en-US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挑战</a:t>
              </a:r>
              <a:endParaRPr lang="en-US" altLang="zh-CN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2295525" y="2552700"/>
            <a:ext cx="4724400" cy="685800"/>
            <a:chOff x="1296" y="1824"/>
            <a:chExt cx="2976" cy="432"/>
          </a:xfrm>
        </p:grpSpPr>
        <p:sp>
          <p:nvSpPr>
            <p:cNvPr id="3087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984C9"/>
                </a:gs>
                <a:gs pos="50000">
                  <a:srgbClr val="D5E5F4"/>
                </a:gs>
                <a:gs pos="100000">
                  <a:srgbClr val="3984C9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8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984C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9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Key Problems  </a:t>
              </a:r>
              <a:r>
                <a:rPr lang="zh-CN" altLang="en-US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核心问题</a:t>
              </a:r>
              <a:endParaRPr lang="en-US" altLang="zh-CN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0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3076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Contents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目录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grpSp>
        <p:nvGrpSpPr>
          <p:cNvPr id="3077" name="Group 56"/>
          <p:cNvGrpSpPr>
            <a:grpSpLocks/>
          </p:cNvGrpSpPr>
          <p:nvPr/>
        </p:nvGrpSpPr>
        <p:grpSpPr bwMode="auto">
          <a:xfrm>
            <a:off x="2295525" y="3511550"/>
            <a:ext cx="4724400" cy="685800"/>
            <a:chOff x="1296" y="1824"/>
            <a:chExt cx="2976" cy="432"/>
          </a:xfrm>
        </p:grpSpPr>
        <p:sp>
          <p:nvSpPr>
            <p:cNvPr id="3083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E815B"/>
                </a:gs>
                <a:gs pos="50000">
                  <a:srgbClr val="E0E4DC"/>
                </a:gs>
                <a:gs pos="100000">
                  <a:srgbClr val="6E815B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4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6E815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5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International Perspective  </a:t>
              </a:r>
              <a:r>
                <a:rPr lang="zh-CN" altLang="en-US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国际视角</a:t>
              </a:r>
              <a:endParaRPr lang="en-US" altLang="zh-CN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6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3078" name="Group 61"/>
          <p:cNvGrpSpPr>
            <a:grpSpLocks/>
          </p:cNvGrpSpPr>
          <p:nvPr/>
        </p:nvGrpSpPr>
        <p:grpSpPr bwMode="auto">
          <a:xfrm>
            <a:off x="2295525" y="4471988"/>
            <a:ext cx="4724400" cy="685800"/>
            <a:chOff x="1296" y="1824"/>
            <a:chExt cx="2976" cy="432"/>
          </a:xfrm>
        </p:grpSpPr>
        <p:sp>
          <p:nvSpPr>
            <p:cNvPr id="3079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A8B0"/>
                </a:gs>
                <a:gs pos="50000">
                  <a:srgbClr val="E7EDEE"/>
                </a:gs>
                <a:gs pos="100000">
                  <a:srgbClr val="90A8B0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0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90A8B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1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Recommendations  </a:t>
              </a:r>
              <a:r>
                <a:rPr lang="zh-CN" altLang="en-US" sz="1600" b="1">
                  <a:solidFill>
                    <a:srgbClr val="000000"/>
                  </a:solidFill>
                  <a:latin typeface="Calibri" panose="020F0502020204030204" pitchFamily="34" charset="0"/>
                </a:rPr>
                <a:t>政策建议</a:t>
              </a:r>
              <a:endParaRPr lang="en-US" altLang="zh-CN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2" name="Text Box 6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FFFFFF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857500" y="2205038"/>
            <a:ext cx="35147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200" b="1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 </a:t>
            </a:r>
          </a:p>
          <a:p>
            <a:pPr algn="ctr" eaLnBrk="1" hangingPunct="1">
              <a:spcBef>
                <a:spcPct val="20000"/>
              </a:spcBef>
            </a:pPr>
            <a:r>
              <a:rPr lang="zh-CN" altLang="en-US" sz="3200" b="1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9275"/>
            <a:ext cx="9144000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矩形 3"/>
          <p:cNvSpPr/>
          <p:nvPr/>
        </p:nvSpPr>
        <p:spPr>
          <a:xfrm>
            <a:off x="287338" y="-12700"/>
            <a:ext cx="4140200" cy="655161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项目组</a:t>
            </a:r>
            <a:r>
              <a:rPr lang="zh-CN" altLang="en-US" b="1" dirty="0">
                <a:solidFill>
                  <a:schemeClr val="tx1"/>
                </a:solidFill>
              </a:rPr>
              <a:t>成员  </a:t>
            </a:r>
            <a:r>
              <a:rPr lang="en-US" altLang="zh-CN" b="1" dirty="0">
                <a:solidFill>
                  <a:schemeClr val="tx1"/>
                </a:solidFill>
              </a:rPr>
              <a:t/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en-US" altLang="zh-CN" b="1" dirty="0">
                <a:solidFill>
                  <a:schemeClr val="tx1"/>
                </a:solidFill>
                <a:cs typeface="Times New Roman" pitchFamily="18" charset="0"/>
              </a:rPr>
              <a:t>Special </a:t>
            </a:r>
            <a:r>
              <a:rPr lang="en-US" altLang="zh-CN" b="1" dirty="0">
                <a:solidFill>
                  <a:schemeClr val="tx1"/>
                </a:solidFill>
                <a:cs typeface="Times New Roman" pitchFamily="18" charset="0"/>
              </a:rPr>
              <a:t>Policy Study Members</a:t>
            </a:r>
          </a:p>
          <a:p>
            <a:pPr eaLnBrk="0" hangingPunct="0">
              <a:defRPr/>
            </a:pPr>
            <a:endParaRPr lang="en-US" altLang="zh-CN" sz="1400" b="1" dirty="0">
              <a:solidFill>
                <a:schemeClr val="tx1"/>
              </a:solidFill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中外</a:t>
            </a:r>
            <a:r>
              <a:rPr lang="zh-CN" altLang="en-US" sz="1400" b="1" dirty="0">
                <a:solidFill>
                  <a:schemeClr val="tx1"/>
                </a:solidFill>
              </a:rPr>
              <a:t>组长  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Co-Chairs 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李晓江</a:t>
            </a:r>
            <a:r>
              <a:rPr lang="en-US" altLang="zh-CN" sz="1400" b="1" dirty="0">
                <a:solidFill>
                  <a:schemeClr val="tx1"/>
                </a:solidFill>
              </a:rPr>
              <a:t>(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LI </a:t>
            </a:r>
            <a:r>
              <a:rPr lang="en-US" altLang="zh-CN" sz="1400" b="1" dirty="0" err="1">
                <a:solidFill>
                  <a:schemeClr val="tx1"/>
                </a:solidFill>
                <a:cs typeface="Times New Roman" pitchFamily="18" charset="0"/>
              </a:rPr>
              <a:t>Xiaojiang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) 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zh-CN" altLang="en-US" sz="1400" dirty="0">
                <a:solidFill>
                  <a:schemeClr val="tx1"/>
                </a:solidFill>
              </a:rPr>
              <a:t>中国城市规划设计研究院院长，教授级高级城市规划师，国务院享受政府特殊津贴</a:t>
            </a:r>
            <a:r>
              <a:rPr lang="zh-CN" altLang="en-US" sz="1400" dirty="0">
                <a:solidFill>
                  <a:schemeClr val="tx1"/>
                </a:solidFill>
              </a:rPr>
              <a:t>专家</a:t>
            </a:r>
            <a:endParaRPr lang="nl-NL" altLang="zh-CN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Hans </a:t>
            </a:r>
            <a:r>
              <a:rPr lang="en-US" altLang="zh-CN" sz="1400" b="1" dirty="0">
                <a:solidFill>
                  <a:schemeClr val="tx1"/>
                </a:solidFill>
              </a:rPr>
              <a:t>VAN DER VLIST</a:t>
            </a:r>
          </a:p>
          <a:p>
            <a:pPr eaLnBrk="0" hangingPunct="0">
              <a:defRPr/>
            </a:pPr>
            <a:r>
              <a:rPr lang="zh-CN" altLang="en-US" sz="1400" dirty="0">
                <a:solidFill>
                  <a:schemeClr val="tx1"/>
                </a:solidFill>
              </a:rPr>
              <a:t>荷兰住宅、空间规划与环境部前秘书长，荷兰环境评估委员会副主席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zh-CN" altLang="en-US" sz="1400" dirty="0">
              <a:solidFill>
                <a:schemeClr val="tx1"/>
              </a:solidFill>
            </a:endParaRP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中外</a:t>
            </a:r>
            <a:r>
              <a:rPr lang="zh-CN" altLang="en-US" sz="1400" b="1" dirty="0">
                <a:solidFill>
                  <a:schemeClr val="tx1"/>
                </a:solidFill>
              </a:rPr>
              <a:t>成员  </a:t>
            </a:r>
            <a:r>
              <a:rPr lang="en-US" altLang="zh-CN" sz="1400" b="1" dirty="0">
                <a:solidFill>
                  <a:schemeClr val="tx1"/>
                </a:solidFill>
              </a:rPr>
              <a:t>Member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s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方创琳 </a:t>
            </a:r>
            <a:r>
              <a:rPr lang="en-US" altLang="zh-CN" sz="1400" b="1" dirty="0">
                <a:solidFill>
                  <a:schemeClr val="tx1"/>
                </a:solidFill>
              </a:rPr>
              <a:t>(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FANG </a:t>
            </a:r>
            <a:r>
              <a:rPr lang="en-US" altLang="zh-CN" sz="1400" b="1" dirty="0" err="1">
                <a:solidFill>
                  <a:schemeClr val="tx1"/>
                </a:solidFill>
                <a:cs typeface="Times New Roman" pitchFamily="18" charset="0"/>
              </a:rPr>
              <a:t>Chuanglin</a:t>
            </a:r>
            <a:r>
              <a:rPr lang="en-US" altLang="zh-CN" sz="1400" b="1" dirty="0">
                <a:solidFill>
                  <a:schemeClr val="tx1"/>
                </a:solidFill>
              </a:rPr>
              <a:t>)</a:t>
            </a:r>
            <a:r>
              <a:rPr lang="zh-CN" altLang="en-US" sz="1400" dirty="0">
                <a:solidFill>
                  <a:schemeClr val="tx1"/>
                </a:solidFill>
              </a:rPr>
              <a:t>，中国科学院区域与城市规划设计研究中心主任，城市地理与城市发展研究室主任，研究员</a:t>
            </a:r>
            <a:endParaRPr lang="nl-NL" altLang="zh-CN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吴</a:t>
            </a:r>
            <a:r>
              <a:rPr lang="zh-CN" altLang="en-US" sz="1400" b="1" dirty="0">
                <a:solidFill>
                  <a:schemeClr val="tx1"/>
                </a:solidFill>
              </a:rPr>
              <a:t>舜</a:t>
            </a:r>
            <a:r>
              <a:rPr lang="zh-CN" altLang="en-US" sz="1400" b="1" dirty="0">
                <a:solidFill>
                  <a:schemeClr val="tx1"/>
                </a:solidFill>
              </a:rPr>
              <a:t>泽 </a:t>
            </a:r>
            <a:r>
              <a:rPr lang="en-US" altLang="zh-CN" sz="1400" b="1" dirty="0">
                <a:solidFill>
                  <a:schemeClr val="tx1"/>
                </a:solidFill>
              </a:rPr>
              <a:t>(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WU </a:t>
            </a:r>
            <a:r>
              <a:rPr lang="en-US" altLang="zh-CN" sz="1400" b="1" dirty="0" err="1">
                <a:solidFill>
                  <a:schemeClr val="tx1"/>
                </a:solidFill>
                <a:cs typeface="Times New Roman" pitchFamily="18" charset="0"/>
              </a:rPr>
              <a:t>Shunze</a:t>
            </a:r>
            <a:r>
              <a:rPr lang="en-US" altLang="zh-CN" sz="1400" b="1" dirty="0">
                <a:solidFill>
                  <a:schemeClr val="tx1"/>
                </a:solidFill>
              </a:rPr>
              <a:t>)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</a:rPr>
              <a:t> </a:t>
            </a:r>
            <a:r>
              <a:rPr lang="zh-CN" altLang="en-US" sz="1400" dirty="0">
                <a:solidFill>
                  <a:schemeClr val="tx1"/>
                </a:solidFill>
              </a:rPr>
              <a:t>环境保护部环境规划院副院长，</a:t>
            </a:r>
            <a:r>
              <a:rPr lang="zh-CN" altLang="en-US" sz="1400" dirty="0">
                <a:solidFill>
                  <a:schemeClr val="tx1"/>
                </a:solidFill>
              </a:rPr>
              <a:t>研究员</a:t>
            </a:r>
            <a:endParaRPr lang="en-US" altLang="zh-CN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zh-CN" altLang="en-US" sz="1400" b="1" dirty="0">
                <a:solidFill>
                  <a:schemeClr val="tx1"/>
                </a:solidFill>
              </a:rPr>
              <a:t>叶</a:t>
            </a:r>
            <a:r>
              <a:rPr lang="zh-CN" altLang="en-US" sz="1400" b="1" dirty="0">
                <a:solidFill>
                  <a:schemeClr val="tx1"/>
                </a:solidFill>
              </a:rPr>
              <a:t>青 </a:t>
            </a:r>
            <a:r>
              <a:rPr lang="en-US" altLang="zh-CN" sz="1400" b="1" dirty="0">
                <a:solidFill>
                  <a:schemeClr val="tx1"/>
                </a:solidFill>
              </a:rPr>
              <a:t>(</a:t>
            </a:r>
            <a:r>
              <a:rPr lang="en-US" altLang="zh-CN" sz="1400" b="1" dirty="0">
                <a:solidFill>
                  <a:schemeClr val="tx1"/>
                </a:solidFill>
                <a:cs typeface="Times New Roman" pitchFamily="18" charset="0"/>
              </a:rPr>
              <a:t>YE Qing)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</a:rPr>
              <a:t>深圳市建筑科学研究院董事长，教授级高级工程师，国家一级注册</a:t>
            </a:r>
            <a:r>
              <a:rPr lang="zh-CN" altLang="en-US" sz="1400" dirty="0">
                <a:solidFill>
                  <a:schemeClr val="tx1"/>
                </a:solidFill>
              </a:rPr>
              <a:t>建筑师</a:t>
            </a:r>
            <a:endParaRPr lang="en-US" altLang="zh-CN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altLang="zh-CN" sz="1400" b="1" dirty="0" err="1">
                <a:solidFill>
                  <a:schemeClr val="tx1"/>
                </a:solidFill>
              </a:rPr>
              <a:t>Goerild</a:t>
            </a:r>
            <a:r>
              <a:rPr lang="en-US" altLang="zh-CN" sz="1400" b="1" dirty="0">
                <a:solidFill>
                  <a:schemeClr val="tx1"/>
                </a:solidFill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</a:rPr>
              <a:t>HEGGELUND</a:t>
            </a:r>
            <a:r>
              <a:rPr lang="zh-CN" altLang="en-US" sz="1400" dirty="0">
                <a:solidFill>
                  <a:schemeClr val="tx1"/>
                </a:solidFill>
              </a:rPr>
              <a:t>，挪威</a:t>
            </a:r>
            <a:r>
              <a:rPr lang="zh-CN" altLang="en-US" sz="1400" dirty="0">
                <a:solidFill>
                  <a:schemeClr val="tx1"/>
                </a:solidFill>
              </a:rPr>
              <a:t>弗里德约夫</a:t>
            </a:r>
            <a:r>
              <a:rPr lang="en-US" altLang="zh-CN" sz="1400" dirty="0">
                <a:solidFill>
                  <a:schemeClr val="tx1"/>
                </a:solidFill>
              </a:rPr>
              <a:t>·</a:t>
            </a:r>
            <a:r>
              <a:rPr lang="zh-CN" altLang="en-US" sz="1400" dirty="0">
                <a:solidFill>
                  <a:schemeClr val="tx1"/>
                </a:solidFill>
              </a:rPr>
              <a:t>南森</a:t>
            </a:r>
            <a:r>
              <a:rPr lang="zh-CN" altLang="en-US" sz="1400" dirty="0">
                <a:solidFill>
                  <a:schemeClr val="tx1"/>
                </a:solidFill>
              </a:rPr>
              <a:t>研究所高级</a:t>
            </a:r>
            <a:r>
              <a:rPr lang="zh-CN" altLang="en-US" sz="1400" dirty="0">
                <a:solidFill>
                  <a:schemeClr val="tx1"/>
                </a:solidFill>
              </a:rPr>
              <a:t>研究员</a:t>
            </a:r>
          </a:p>
          <a:p>
            <a:pPr eaLnBrk="0" hangingPunct="0">
              <a:defRPr/>
            </a:pPr>
            <a:r>
              <a:rPr lang="en-US" altLang="zh-CN" sz="1400" b="1" dirty="0" err="1">
                <a:solidFill>
                  <a:schemeClr val="tx1"/>
                </a:solidFill>
              </a:rPr>
              <a:t>Hidefumi</a:t>
            </a:r>
            <a:r>
              <a:rPr lang="en-US" altLang="zh-CN" sz="1400" b="1" dirty="0">
                <a:solidFill>
                  <a:schemeClr val="tx1"/>
                </a:solidFill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</a:rPr>
              <a:t>IMURA</a:t>
            </a:r>
            <a:r>
              <a:rPr lang="zh-CN" altLang="en-US" sz="1400" dirty="0">
                <a:solidFill>
                  <a:schemeClr val="tx1"/>
                </a:solidFill>
              </a:rPr>
              <a:t>，日本横滨城市大学</a:t>
            </a:r>
            <a:r>
              <a:rPr lang="zh-CN" altLang="en-US" sz="1400" dirty="0">
                <a:solidFill>
                  <a:schemeClr val="tx1"/>
                </a:solidFill>
              </a:rPr>
              <a:t>教授</a:t>
            </a:r>
          </a:p>
          <a:p>
            <a:pPr eaLnBrk="0" hangingPunct="0"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Vijay </a:t>
            </a:r>
            <a:r>
              <a:rPr lang="en-US" altLang="zh-CN" sz="1400" b="1" dirty="0">
                <a:solidFill>
                  <a:schemeClr val="tx1"/>
                </a:solidFill>
              </a:rPr>
              <a:t>JAGANNATHAN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</a:rPr>
              <a:t>世界</a:t>
            </a:r>
            <a:r>
              <a:rPr lang="zh-CN" altLang="en-US" sz="1400" dirty="0">
                <a:solidFill>
                  <a:schemeClr val="tx1"/>
                </a:solidFill>
              </a:rPr>
              <a:t>资源研究所“可持续城市行动计划”高级研究员</a:t>
            </a:r>
          </a:p>
          <a:p>
            <a:pPr eaLnBrk="0" hangingPunct="0">
              <a:defRPr/>
            </a:pPr>
            <a:r>
              <a:rPr lang="en-US" altLang="zh-CN" sz="1400" b="1" dirty="0" err="1">
                <a:solidFill>
                  <a:schemeClr val="tx1"/>
                </a:solidFill>
              </a:rPr>
              <a:t>Beate</a:t>
            </a:r>
            <a:r>
              <a:rPr lang="en-US" altLang="zh-CN" sz="1400" b="1" dirty="0">
                <a:solidFill>
                  <a:schemeClr val="tx1"/>
                </a:solidFill>
              </a:rPr>
              <a:t> </a:t>
            </a:r>
            <a:r>
              <a:rPr lang="en-US" altLang="zh-CN" sz="1400" b="1" dirty="0">
                <a:solidFill>
                  <a:schemeClr val="tx1"/>
                </a:solidFill>
              </a:rPr>
              <a:t>WEBER-SCHUERHOLZ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zh-CN" altLang="en-US" sz="1400" dirty="0">
                <a:solidFill>
                  <a:schemeClr val="tx1"/>
                </a:solidFill>
              </a:rPr>
              <a:t>德国海</a:t>
            </a:r>
            <a:r>
              <a:rPr lang="zh-CN" altLang="en-US" sz="1400" dirty="0">
                <a:solidFill>
                  <a:schemeClr val="tx1"/>
                </a:solidFill>
              </a:rPr>
              <a:t>德堡市前市长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716463" y="1103313"/>
            <a:ext cx="4103687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zh-CN" altLang="en-US" sz="1400" b="1">
                <a:latin typeface="Calibri" panose="020F0502020204030204" pitchFamily="34" charset="0"/>
              </a:rPr>
              <a:t>支持专家</a:t>
            </a:r>
            <a:r>
              <a:rPr lang="en-US" altLang="zh-CN" sz="1400" b="1">
                <a:latin typeface="Calibri" panose="020F0502020204030204" pitchFamily="34" charset="0"/>
              </a:rPr>
              <a:t>  </a:t>
            </a:r>
            <a:r>
              <a:rPr lang="en-US" altLang="zh-CN" sz="1400" b="1">
                <a:latin typeface="Calibri" panose="020F0502020204030204" pitchFamily="34" charset="0"/>
                <a:cs typeface="Times New Roman" panose="02020603050405020304" pitchFamily="18" charset="0"/>
              </a:rPr>
              <a:t>Supporting Specialists</a:t>
            </a:r>
          </a:p>
          <a:p>
            <a:r>
              <a:rPr lang="en-US" altLang="zh-CN" sz="1400" b="1">
                <a:latin typeface="Calibri" panose="020F0502020204030204" pitchFamily="34" charset="0"/>
              </a:rPr>
              <a:t>Jan BAKKES</a:t>
            </a:r>
            <a:r>
              <a:rPr lang="zh-CN" altLang="en-US" sz="1400">
                <a:latin typeface="Calibri" panose="020F0502020204030204" pitchFamily="34" charset="0"/>
              </a:rPr>
              <a:t>，</a:t>
            </a:r>
            <a:r>
              <a:rPr lang="en-US" altLang="zh-CN" sz="1400">
                <a:latin typeface="Calibri" panose="020F0502020204030204" pitchFamily="34" charset="0"/>
              </a:rPr>
              <a:t>PBL</a:t>
            </a:r>
            <a:r>
              <a:rPr lang="zh-CN" altLang="en-US" sz="1400">
                <a:latin typeface="Calibri" panose="020F0502020204030204" pitchFamily="34" charset="0"/>
              </a:rPr>
              <a:t>，荷兰环境评估委员会</a:t>
            </a:r>
          </a:p>
          <a:p>
            <a:r>
              <a:rPr lang="en-US" altLang="zh-CN" sz="1400" b="1">
                <a:latin typeface="Calibri" panose="020F0502020204030204" pitchFamily="34" charset="0"/>
              </a:rPr>
              <a:t>Edwin BUITELAAR</a:t>
            </a:r>
            <a:r>
              <a:rPr lang="zh-CN" altLang="en-US" sz="1400">
                <a:latin typeface="Calibri" panose="020F0502020204030204" pitchFamily="34" charset="0"/>
              </a:rPr>
              <a:t>，</a:t>
            </a:r>
            <a:r>
              <a:rPr lang="en-US" altLang="zh-CN" sz="1400">
                <a:latin typeface="Calibri" panose="020F0502020204030204" pitchFamily="34" charset="0"/>
              </a:rPr>
              <a:t>PBL</a:t>
            </a:r>
            <a:r>
              <a:rPr lang="zh-CN" altLang="en-US" sz="1400">
                <a:latin typeface="Calibri" panose="020F0502020204030204" pitchFamily="34" charset="0"/>
              </a:rPr>
              <a:t>，荷兰环境评估委员会</a:t>
            </a:r>
          </a:p>
          <a:p>
            <a:r>
              <a:rPr lang="en-US" altLang="zh-CN" sz="1400" b="1">
                <a:latin typeface="Calibri" panose="020F0502020204030204" pitchFamily="34" charset="0"/>
              </a:rPr>
              <a:t>Arjan HARBERS</a:t>
            </a:r>
            <a:r>
              <a:rPr lang="zh-CN" altLang="en-US" sz="1400">
                <a:latin typeface="Calibri" panose="020F0502020204030204" pitchFamily="34" charset="0"/>
              </a:rPr>
              <a:t>，</a:t>
            </a:r>
            <a:r>
              <a:rPr lang="en-US" altLang="zh-CN" sz="1400">
                <a:latin typeface="Calibri" panose="020F0502020204030204" pitchFamily="34" charset="0"/>
              </a:rPr>
              <a:t>PBL</a:t>
            </a:r>
            <a:r>
              <a:rPr lang="zh-CN" altLang="en-US" sz="1400">
                <a:latin typeface="Calibri" panose="020F0502020204030204" pitchFamily="34" charset="0"/>
              </a:rPr>
              <a:t>，荷兰环境评估委员会</a:t>
            </a:r>
          </a:p>
          <a:p>
            <a:r>
              <a:rPr lang="en-US" altLang="zh-CN" sz="1400" b="1">
                <a:latin typeface="Calibri" panose="020F0502020204030204" pitchFamily="34" charset="0"/>
              </a:rPr>
              <a:t>Rob VERHEEM</a:t>
            </a:r>
            <a:r>
              <a:rPr lang="zh-CN" altLang="en-US" sz="1400">
                <a:latin typeface="Calibri" panose="020F0502020204030204" pitchFamily="34" charset="0"/>
              </a:rPr>
              <a:t> ，</a:t>
            </a:r>
            <a:r>
              <a:rPr lang="en-US" altLang="zh-CN" sz="1400">
                <a:latin typeface="Calibri" panose="020F0502020204030204" pitchFamily="34" charset="0"/>
              </a:rPr>
              <a:t>NCEA</a:t>
            </a:r>
          </a:p>
          <a:p>
            <a:r>
              <a:rPr lang="en-US" altLang="zh-CN" sz="1400" b="1">
                <a:latin typeface="Calibri" panose="020F0502020204030204" pitchFamily="34" charset="0"/>
              </a:rPr>
              <a:t>Bobbi SCHIJF</a:t>
            </a:r>
            <a:r>
              <a:rPr lang="zh-CN" altLang="en-US" sz="1400">
                <a:latin typeface="Calibri" panose="020F0502020204030204" pitchFamily="34" charset="0"/>
              </a:rPr>
              <a:t>，</a:t>
            </a:r>
            <a:r>
              <a:rPr lang="en-US" altLang="zh-CN" sz="1400">
                <a:latin typeface="Calibri" panose="020F0502020204030204" pitchFamily="34" charset="0"/>
              </a:rPr>
              <a:t>NCEA</a:t>
            </a:r>
          </a:p>
          <a:p>
            <a:r>
              <a:rPr lang="zh-CN" altLang="en-US" sz="1400" b="1">
                <a:latin typeface="Calibri" panose="020F0502020204030204" pitchFamily="34" charset="0"/>
              </a:rPr>
              <a:t>鹿勤</a:t>
            </a:r>
            <a:r>
              <a:rPr lang="en-US" altLang="zh-CN" sz="1400" b="1">
                <a:latin typeface="Calibri" panose="020F0502020204030204" pitchFamily="34" charset="0"/>
              </a:rPr>
              <a:t>(</a:t>
            </a:r>
            <a:r>
              <a:rPr lang="en-US" altLang="zh-CN" sz="1400" b="1">
                <a:latin typeface="Calibri" panose="020F0502020204030204" pitchFamily="34" charset="0"/>
                <a:cs typeface="Times New Roman" panose="02020603050405020304" pitchFamily="18" charset="0"/>
              </a:rPr>
              <a:t>LU Qin</a:t>
            </a:r>
            <a:r>
              <a:rPr lang="en-US" altLang="zh-CN" sz="1400" b="1">
                <a:latin typeface="Calibri" panose="020F0502020204030204" pitchFamily="34" charset="0"/>
              </a:rPr>
              <a:t>)</a:t>
            </a:r>
            <a:r>
              <a:rPr lang="zh-CN" altLang="en-US" sz="1400">
                <a:latin typeface="Calibri" panose="020F0502020204030204" pitchFamily="34" charset="0"/>
              </a:rPr>
              <a:t>，中国城市规划设计研究院 </a:t>
            </a:r>
            <a:r>
              <a:rPr lang="en-US" altLang="zh-CN" sz="1400">
                <a:latin typeface="Calibri" panose="020F0502020204030204" pitchFamily="34" charset="0"/>
              </a:rPr>
              <a:t>(CAUPD)</a:t>
            </a:r>
            <a:r>
              <a:rPr lang="nl-NL" altLang="zh-CN" sz="1400">
                <a:latin typeface="Calibri" panose="020F0502020204030204" pitchFamily="34" charset="0"/>
              </a:rPr>
              <a:t> </a:t>
            </a:r>
          </a:p>
          <a:p>
            <a:r>
              <a:rPr lang="zh-CN" altLang="en-US" sz="1400" b="1">
                <a:latin typeface="Calibri" panose="020F0502020204030204" pitchFamily="34" charset="0"/>
              </a:rPr>
              <a:t>张娟</a:t>
            </a:r>
            <a:r>
              <a:rPr lang="en-US" altLang="zh-CN" sz="1400" b="1">
                <a:latin typeface="Calibri" panose="020F0502020204030204" pitchFamily="34" charset="0"/>
              </a:rPr>
              <a:t>(</a:t>
            </a:r>
            <a:r>
              <a:rPr lang="en-US" altLang="zh-CN" sz="1400" b="1">
                <a:latin typeface="Calibri" panose="020F0502020204030204" pitchFamily="34" charset="0"/>
                <a:cs typeface="Times New Roman" panose="02020603050405020304" pitchFamily="18" charset="0"/>
              </a:rPr>
              <a:t>ZHANG Juan</a:t>
            </a:r>
            <a:r>
              <a:rPr lang="en-US" altLang="zh-CN" sz="1400" b="1">
                <a:latin typeface="Calibri" panose="020F0502020204030204" pitchFamily="34" charset="0"/>
              </a:rPr>
              <a:t>)</a:t>
            </a:r>
            <a:r>
              <a:rPr lang="zh-CN" altLang="en-US" sz="1400">
                <a:latin typeface="Calibri" panose="020F0502020204030204" pitchFamily="34" charset="0"/>
              </a:rPr>
              <a:t>，中国城市规划设计研究院 </a:t>
            </a:r>
            <a:r>
              <a:rPr lang="en-US" altLang="zh-CN" sz="1400">
                <a:latin typeface="Calibri" panose="020F0502020204030204" pitchFamily="34" charset="0"/>
              </a:rPr>
              <a:t>(CAUPD)</a:t>
            </a:r>
            <a:r>
              <a:rPr lang="nl-NL" altLang="zh-CN" sz="1400">
                <a:latin typeface="Calibri" panose="020F0502020204030204" pitchFamily="34" charset="0"/>
              </a:rPr>
              <a:t> </a:t>
            </a:r>
          </a:p>
          <a:p>
            <a:r>
              <a:rPr lang="zh-CN" altLang="en-US" sz="1400" b="1">
                <a:latin typeface="Calibri" panose="020F0502020204030204" pitchFamily="34" charset="0"/>
              </a:rPr>
              <a:t>徐辉 </a:t>
            </a:r>
            <a:r>
              <a:rPr lang="en-US" altLang="zh-CN" sz="1400" b="1">
                <a:latin typeface="Calibri" panose="020F0502020204030204" pitchFamily="34" charset="0"/>
              </a:rPr>
              <a:t>(XU Hui)</a:t>
            </a:r>
            <a:r>
              <a:rPr lang="zh-CN" altLang="en-US" sz="1400">
                <a:latin typeface="Calibri" panose="020F0502020204030204" pitchFamily="34" charset="0"/>
              </a:rPr>
              <a:t> ，中国城市规划设计研究院 </a:t>
            </a:r>
            <a:r>
              <a:rPr lang="en-US" altLang="zh-CN" sz="1400">
                <a:latin typeface="Calibri" panose="020F0502020204030204" pitchFamily="34" charset="0"/>
              </a:rPr>
              <a:t>(CAUPD)</a:t>
            </a:r>
          </a:p>
          <a:p>
            <a:r>
              <a:rPr lang="zh-CN" altLang="en-US" sz="1400" b="1">
                <a:latin typeface="Calibri" panose="020F0502020204030204" pitchFamily="34" charset="0"/>
              </a:rPr>
              <a:t>任希岩 </a:t>
            </a:r>
            <a:r>
              <a:rPr lang="en-US" altLang="zh-CN" sz="1400" b="1">
                <a:latin typeface="Calibri" panose="020F0502020204030204" pitchFamily="34" charset="0"/>
              </a:rPr>
              <a:t>(</a:t>
            </a:r>
            <a:r>
              <a:rPr lang="en-US" altLang="zh-CN" sz="1400" b="1">
                <a:latin typeface="Calibri" panose="020F0502020204030204" pitchFamily="34" charset="0"/>
                <a:cs typeface="Times New Roman" panose="02020603050405020304" pitchFamily="18" charset="0"/>
              </a:rPr>
              <a:t>REN Xiyan</a:t>
            </a:r>
            <a:r>
              <a:rPr lang="en-US" altLang="zh-CN" sz="1400" b="1">
                <a:latin typeface="Calibri" panose="020F0502020204030204" pitchFamily="34" charset="0"/>
              </a:rPr>
              <a:t>)</a:t>
            </a:r>
            <a:r>
              <a:rPr lang="zh-CN" altLang="en-US" sz="1400">
                <a:latin typeface="Calibri" panose="020F0502020204030204" pitchFamily="34" charset="0"/>
              </a:rPr>
              <a:t> ，中国城市规划设计研究院 </a:t>
            </a:r>
            <a:r>
              <a:rPr lang="en-US" altLang="zh-CN" sz="1400">
                <a:latin typeface="Calibri" panose="020F0502020204030204" pitchFamily="34" charset="0"/>
              </a:rPr>
              <a:t>(CAUPD)</a:t>
            </a:r>
          </a:p>
          <a:p>
            <a:r>
              <a:rPr lang="zh-CN" altLang="en-US" sz="1400" b="1">
                <a:latin typeface="Calibri" panose="020F0502020204030204" pitchFamily="34" charset="0"/>
              </a:rPr>
              <a:t>王继峰 </a:t>
            </a:r>
            <a:r>
              <a:rPr lang="en-US" altLang="zh-CN" sz="1400" b="1">
                <a:latin typeface="Calibri" panose="020F0502020204030204" pitchFamily="34" charset="0"/>
              </a:rPr>
              <a:t>(WANG Jifeng) </a:t>
            </a:r>
            <a:r>
              <a:rPr lang="zh-CN" altLang="en-US" sz="1400">
                <a:latin typeface="Calibri" panose="020F0502020204030204" pitchFamily="34" charset="0"/>
              </a:rPr>
              <a:t>，中国城市规划设计研究院 </a:t>
            </a:r>
            <a:r>
              <a:rPr lang="en-US" altLang="zh-CN" sz="1400">
                <a:latin typeface="Calibri" panose="020F0502020204030204" pitchFamily="34" charset="0"/>
              </a:rPr>
              <a:t>(CAUPD)</a:t>
            </a:r>
            <a:endParaRPr lang="en-US" altLang="zh-CN" sz="1400" b="1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en-US" sz="1400" b="1">
                <a:latin typeface="Calibri" panose="020F0502020204030204" pitchFamily="34" charset="0"/>
              </a:rPr>
              <a:t>荆锋 </a:t>
            </a:r>
            <a:r>
              <a:rPr lang="en-US" altLang="zh-CN" sz="1400" b="1">
                <a:latin typeface="Calibri" panose="020F0502020204030204" pitchFamily="34" charset="0"/>
              </a:rPr>
              <a:t>(JING Feng)</a:t>
            </a:r>
            <a:r>
              <a:rPr lang="zh-CN" altLang="en-US" sz="1400">
                <a:latin typeface="Calibri" panose="020F0502020204030204" pitchFamily="34" charset="0"/>
              </a:rPr>
              <a:t>，中国城市规划设计研究院 </a:t>
            </a:r>
            <a:r>
              <a:rPr lang="en-US" altLang="zh-CN" sz="1400">
                <a:latin typeface="Calibri" panose="020F0502020204030204" pitchFamily="34" charset="0"/>
              </a:rPr>
              <a:t>(CAUPD)</a:t>
            </a:r>
            <a:endParaRPr lang="zh-CN" altLang="en-US" sz="1400" b="1">
              <a:latin typeface="Calibri" panose="020F0502020204030204" pitchFamily="34" charset="0"/>
            </a:endParaRPr>
          </a:p>
          <a:p>
            <a:endParaRPr lang="en-US" altLang="zh-CN" sz="140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b="1">
                <a:latin typeface="Calibri" panose="020F0502020204030204" pitchFamily="34" charset="0"/>
              </a:rPr>
              <a:t>协调员</a:t>
            </a:r>
            <a:r>
              <a:rPr lang="en-US" altLang="zh-CN" sz="1400" b="1">
                <a:latin typeface="Calibri" panose="020F0502020204030204" pitchFamily="34" charset="0"/>
              </a:rPr>
              <a:t>  </a:t>
            </a:r>
            <a:r>
              <a:rPr lang="en-US" altLang="zh-CN" sz="1400" b="1">
                <a:latin typeface="Calibri" panose="020F0502020204030204" pitchFamily="34" charset="0"/>
                <a:cs typeface="Times New Roman" panose="02020603050405020304" pitchFamily="18" charset="0"/>
              </a:rPr>
              <a:t>Coordinators </a:t>
            </a:r>
            <a:endParaRPr lang="en-US" altLang="zh-CN" sz="1400">
              <a:latin typeface="Calibri" panose="020F0502020204030204" pitchFamily="34" charset="0"/>
            </a:endParaRPr>
          </a:p>
          <a:p>
            <a:r>
              <a:rPr lang="zh-CN" altLang="en-US" sz="1400" b="1">
                <a:latin typeface="Calibri" panose="020F0502020204030204" pitchFamily="34" charset="0"/>
              </a:rPr>
              <a:t>荆锋 </a:t>
            </a:r>
            <a:r>
              <a:rPr lang="en-US" altLang="zh-CN" sz="1400" b="1">
                <a:latin typeface="Calibri" panose="020F0502020204030204" pitchFamily="34" charset="0"/>
              </a:rPr>
              <a:t>(</a:t>
            </a:r>
            <a:r>
              <a:rPr lang="en-US" altLang="zh-CN" sz="1400" b="1">
                <a:latin typeface="Calibri" panose="020F0502020204030204" pitchFamily="34" charset="0"/>
                <a:cs typeface="Times New Roman" panose="02020603050405020304" pitchFamily="18" charset="0"/>
              </a:rPr>
              <a:t>JING Feng)</a:t>
            </a:r>
            <a:r>
              <a:rPr lang="zh-CN" altLang="en-US" sz="1400">
                <a:latin typeface="Calibri" panose="020F0502020204030204" pitchFamily="34" charset="0"/>
              </a:rPr>
              <a:t>，中国城市规划设计研究院，国际城市规划研究室，规划师</a:t>
            </a:r>
            <a:endParaRPr lang="nl-NL" altLang="zh-CN" sz="1400">
              <a:latin typeface="Calibri" panose="020F0502020204030204" pitchFamily="34" charset="0"/>
            </a:endParaRPr>
          </a:p>
          <a:p>
            <a:r>
              <a:rPr lang="en-US" altLang="zh-CN" sz="1400" b="1">
                <a:latin typeface="Calibri" panose="020F0502020204030204" pitchFamily="34" charset="0"/>
              </a:rPr>
              <a:t>Stephanie JENSEN-CORMIER</a:t>
            </a:r>
            <a:r>
              <a:rPr lang="zh-CN" altLang="en-US" sz="1400">
                <a:latin typeface="Calibri" panose="020F0502020204030204" pitchFamily="34" charset="0"/>
              </a:rPr>
              <a:t>，渴望宣言</a:t>
            </a:r>
            <a:r>
              <a:rPr lang="en-US" altLang="zh-CN" sz="1400">
                <a:latin typeface="Calibri" panose="020F0502020204030204" pitchFamily="34" charset="0"/>
              </a:rPr>
              <a:t>Thirst4Water</a:t>
            </a:r>
            <a:r>
              <a:rPr lang="zh-CN" altLang="en-US" sz="1400">
                <a:latin typeface="Calibri" panose="020F0502020204030204" pitchFamily="34" charset="0"/>
              </a:rPr>
              <a:t>项目与战略主任</a:t>
            </a:r>
            <a:endParaRPr lang="en-US" altLang="zh-CN" sz="1400">
              <a:latin typeface="Calibri" panose="020F0502020204030204" pitchFamily="34" charset="0"/>
            </a:endParaRPr>
          </a:p>
          <a:p>
            <a:endParaRPr lang="en-CA" altLang="zh-CN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 flipH="1">
            <a:off x="5148263" y="1385888"/>
            <a:ext cx="36385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70C0"/>
                </a:solidFill>
                <a:latin typeface="Calibri" panose="020F0502020204030204" pitchFamily="34" charset="0"/>
              </a:rPr>
              <a:t>2010-2013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年：每年约</a:t>
            </a:r>
            <a:r>
              <a:rPr lang="en-US" altLang="zh-CN" b="1">
                <a:solidFill>
                  <a:srgbClr val="0070C0"/>
                </a:solidFill>
                <a:latin typeface="Calibri" panose="020F0502020204030204" pitchFamily="34" charset="0"/>
              </a:rPr>
              <a:t>1800</a:t>
            </a: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万流动人口，其规模与速度全球罕见。</a:t>
            </a:r>
            <a:endParaRPr lang="en-CA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2010-2013: migration of 18 million people per year. Speed &amp; scale rarely seen in the world.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54006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46113" y="1474788"/>
            <a:ext cx="4357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Calibri" panose="020F0502020204030204" pitchFamily="34" charset="0"/>
              </a:rPr>
              <a:t>1974-2050</a:t>
            </a:r>
            <a:r>
              <a:rPr lang="zh-CN" altLang="en-US" b="1">
                <a:latin typeface="Calibri" panose="020F0502020204030204" pitchFamily="34" charset="0"/>
              </a:rPr>
              <a:t>中国城镇化速率及预测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63563" y="5208588"/>
            <a:ext cx="300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Calibri" panose="020F0502020204030204" pitchFamily="34" charset="0"/>
              </a:rPr>
              <a:t>资料来源：世界银行</a:t>
            </a:r>
            <a:r>
              <a:rPr lang="en-US" altLang="zh-CN" sz="1400">
                <a:latin typeface="Calibri" panose="020F0502020204030204" pitchFamily="34" charset="0"/>
              </a:rPr>
              <a:t>2014</a:t>
            </a:r>
            <a:r>
              <a:rPr lang="zh-CN" altLang="en-US" sz="1400">
                <a:latin typeface="Calibri" panose="020F0502020204030204" pitchFamily="34" charset="0"/>
              </a:rPr>
              <a:t>年报告</a:t>
            </a:r>
          </a:p>
        </p:txBody>
      </p:sp>
      <p:pic>
        <p:nvPicPr>
          <p:cNvPr id="512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89138"/>
            <a:ext cx="46450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>
            <a:fillRect/>
          </a:stretch>
        </p:blipFill>
        <p:spPr bwMode="auto">
          <a:xfrm>
            <a:off x="285750" y="1071563"/>
            <a:ext cx="51435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616575" y="3786188"/>
            <a:ext cx="34559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 b="1">
                <a:latin typeface="Calibri" panose="020F0502020204030204" pitchFamily="34" charset="0"/>
              </a:rPr>
              <a:t>上图：</a:t>
            </a:r>
            <a:r>
              <a:rPr lang="en-US" altLang="zh-CN" sz="1400" b="1">
                <a:latin typeface="Calibri" panose="020F0502020204030204" pitchFamily="34" charset="0"/>
              </a:rPr>
              <a:t>1978-2012</a:t>
            </a:r>
            <a:r>
              <a:rPr lang="zh-CN" altLang="en-US" sz="1400" b="1">
                <a:latin typeface="Calibri" panose="020F0502020204030204" pitchFamily="34" charset="0"/>
              </a:rPr>
              <a:t>年城镇人口比重变化</a:t>
            </a:r>
            <a:endParaRPr lang="en-US" altLang="zh-CN" sz="1400" b="1">
              <a:latin typeface="Calibri" panose="020F0502020204030204" pitchFamily="34" charset="0"/>
            </a:endParaRPr>
          </a:p>
          <a:p>
            <a:pPr algn="r" eaLnBrk="1" hangingPunct="1"/>
            <a:r>
              <a:rPr lang="zh-CN" altLang="en-US" sz="1400" b="1">
                <a:latin typeface="Calibri" panose="020F0502020204030204" pitchFamily="34" charset="0"/>
              </a:rPr>
              <a:t>深蓝：中国  </a:t>
            </a:r>
            <a:r>
              <a:rPr lang="en-US" altLang="zh-CN" sz="1400" b="1">
                <a:latin typeface="Calibri" panose="020F0502020204030204" pitchFamily="34" charset="0"/>
              </a:rPr>
              <a:t>      </a:t>
            </a:r>
          </a:p>
          <a:p>
            <a:pPr algn="r" eaLnBrk="1" hangingPunct="1"/>
            <a:r>
              <a:rPr lang="zh-CN" altLang="en-US" sz="1400" b="1">
                <a:latin typeface="Calibri" panose="020F0502020204030204" pitchFamily="34" charset="0"/>
              </a:rPr>
              <a:t>草绿：发展中国家平均水平</a:t>
            </a:r>
            <a:endParaRPr lang="en-US" altLang="zh-CN" sz="1400" b="1">
              <a:latin typeface="Calibri" panose="020F0502020204030204" pitchFamily="34" charset="0"/>
            </a:endParaRPr>
          </a:p>
          <a:p>
            <a:pPr algn="r" eaLnBrk="1" hangingPunct="1"/>
            <a:r>
              <a:rPr lang="zh-CN" altLang="en-US" sz="1400">
                <a:latin typeface="Calibri" panose="020F0502020204030204" pitchFamily="34" charset="0"/>
              </a:rPr>
              <a:t>资料来源：世界银行</a:t>
            </a:r>
            <a:r>
              <a:rPr lang="en-US" altLang="zh-CN" sz="1400">
                <a:latin typeface="Calibri" panose="020F0502020204030204" pitchFamily="34" charset="0"/>
              </a:rPr>
              <a:t>2014</a:t>
            </a:r>
            <a:r>
              <a:rPr lang="zh-CN" altLang="en-US" sz="1400">
                <a:latin typeface="Calibri" panose="020F0502020204030204" pitchFamily="34" charset="0"/>
              </a:rPr>
              <a:t>年报告</a:t>
            </a:r>
          </a:p>
          <a:p>
            <a:endParaRPr lang="en-CA" altLang="zh-CN"/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"/>
          <a:stretch>
            <a:fillRect/>
          </a:stretch>
        </p:blipFill>
        <p:spPr bwMode="auto">
          <a:xfrm>
            <a:off x="5510213" y="5000625"/>
            <a:ext cx="35623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018088" y="1196975"/>
            <a:ext cx="4071937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0070C0"/>
                </a:solidFill>
                <a:latin typeface="Calibri" panose="020F0502020204030204" pitchFamily="34" charset="0"/>
              </a:rPr>
              <a:t>经合组织成员国家用</a:t>
            </a:r>
            <a:r>
              <a:rPr lang="en-US" altLang="zh-CN" sz="1600" b="1">
                <a:solidFill>
                  <a:srgbClr val="0070C0"/>
                </a:solidFill>
                <a:latin typeface="Calibri" panose="020F0502020204030204" pitchFamily="34" charset="0"/>
              </a:rPr>
              <a:t>100-150</a:t>
            </a:r>
            <a:r>
              <a:rPr lang="zh-CN" altLang="en-US" sz="1600" b="1">
                <a:solidFill>
                  <a:srgbClr val="0070C0"/>
                </a:solidFill>
                <a:latin typeface="Calibri" panose="020F0502020204030204" pitchFamily="34" charset="0"/>
              </a:rPr>
              <a:t>年才完成的城镇化过程在中国只用了</a:t>
            </a:r>
            <a:r>
              <a:rPr lang="en-US" altLang="zh-CN" sz="1600" b="1">
                <a:solidFill>
                  <a:srgbClr val="0070C0"/>
                </a:solidFill>
                <a:latin typeface="Calibri" panose="020F0502020204030204" pitchFamily="34" charset="0"/>
              </a:rPr>
              <a:t>20-30</a:t>
            </a:r>
            <a:r>
              <a:rPr lang="zh-CN" altLang="en-US" sz="1600" b="1">
                <a:solidFill>
                  <a:srgbClr val="0070C0"/>
                </a:solidFill>
                <a:latin typeface="Calibri" panose="020F0502020204030204" pitchFamily="34" charset="0"/>
              </a:rPr>
              <a:t>年就完成了，所谓“时空坍塌”。</a:t>
            </a:r>
            <a:endParaRPr lang="en-CA" altLang="zh-CN" sz="16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70C0"/>
                </a:solidFill>
                <a:latin typeface="Calibri" panose="020F0502020204030204" pitchFamily="34" charset="0"/>
              </a:rPr>
              <a:t>The urbanization processes which took 100 to 150 years in OECD countries is happening in less than 30 years in China. This is a compression of space and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7524750" y="5373688"/>
            <a:ext cx="1619250" cy="50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1213" y="5646738"/>
            <a:ext cx="1620837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1365250"/>
            <a:ext cx="49085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0070C0"/>
                </a:solidFill>
                <a:latin typeface="Calibri" panose="020F0502020204030204" pitchFamily="34" charset="0"/>
              </a:rPr>
              <a:t>人口流动与社会变迁</a:t>
            </a:r>
            <a:endParaRPr lang="en-US" altLang="zh-CN" sz="20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000" b="1">
                <a:solidFill>
                  <a:srgbClr val="0070C0"/>
                </a:solidFill>
                <a:latin typeface="Calibri" panose="020F0502020204030204" pitchFamily="34" charset="0"/>
              </a:rPr>
              <a:t>Population Migration and Social Change</a:t>
            </a:r>
          </a:p>
          <a:p>
            <a:pPr eaLnBrk="1" hangingPunct="1"/>
            <a:endParaRPr lang="en-US" altLang="zh-CN" sz="13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 人口流动逐步由大规模、跨区域流动向区域化流动转变</a:t>
            </a:r>
            <a:endParaRPr lang="en-US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 From large-scale migration across regions to migr. within regions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 城乡双栖、工农兼业现象显著</a:t>
            </a:r>
            <a:endParaRPr lang="en-US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 Living in both urban and rural areas; working in both agriculture and industry (manufacturing, construction)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zh-CN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 家庭分离、社会空间分异现象显著</a:t>
            </a:r>
            <a:endParaRPr lang="en-US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 Separation of families increases social disparity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Box 14"/>
          <p:cNvSpPr txBox="1">
            <a:spLocks noChangeArrowheads="1"/>
          </p:cNvSpPr>
          <p:nvPr/>
        </p:nvSpPr>
        <p:spPr bwMode="auto">
          <a:xfrm>
            <a:off x="5214938" y="1214438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全国不同区域农民工省内流动比重变化</a:t>
            </a:r>
            <a:endParaRPr lang="en-US" altLang="zh-CN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zh-CN" sz="1400" b="1">
                <a:solidFill>
                  <a:srgbClr val="000000"/>
                </a:solidFill>
                <a:latin typeface="Calibri" panose="020F0502020204030204" pitchFamily="34" charset="0"/>
              </a:rPr>
              <a:t>Flow of migrant workers move within the province</a:t>
            </a:r>
            <a:endParaRPr lang="zh-CN" altLang="en-US" sz="1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" r="10867"/>
          <a:stretch>
            <a:fillRect/>
          </a:stretch>
        </p:blipFill>
        <p:spPr bwMode="auto">
          <a:xfrm>
            <a:off x="5357813" y="1714500"/>
            <a:ext cx="36909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577850" y="1233488"/>
            <a:ext cx="5073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Calibri" panose="020F0502020204030204" pitchFamily="34" charset="0"/>
              </a:rPr>
              <a:t>2012</a:t>
            </a:r>
            <a:r>
              <a:rPr lang="zh-CN" altLang="zh-CN" b="1">
                <a:latin typeface="Calibri" panose="020F0502020204030204" pitchFamily="34" charset="0"/>
              </a:rPr>
              <a:t>年全国农民工分布情况示意图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b="1">
                <a:latin typeface="Calibri" panose="020F0502020204030204" pitchFamily="34" charset="0"/>
              </a:rPr>
              <a:t>2012 Distribution of Rural Migrant Workers</a:t>
            </a:r>
            <a:endParaRPr lang="zh-CN" altLang="en-US" b="1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91979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4856448" y="879476"/>
          <a:ext cx="428624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矩形 11"/>
          <p:cNvSpPr>
            <a:spLocks noChangeArrowheads="1"/>
          </p:cNvSpPr>
          <p:nvPr/>
        </p:nvSpPr>
        <p:spPr bwMode="auto">
          <a:xfrm>
            <a:off x="431800" y="1196975"/>
            <a:ext cx="4572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000" b="1">
                <a:solidFill>
                  <a:srgbClr val="0070C0"/>
                </a:solidFill>
                <a:latin typeface="Calibri" panose="020F0502020204030204" pitchFamily="34" charset="0"/>
              </a:rPr>
              <a:t>人口与产业的聚集特征</a:t>
            </a:r>
            <a:endParaRPr lang="en-US" altLang="zh-CN" sz="20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000" b="1">
                <a:solidFill>
                  <a:srgbClr val="0070C0"/>
                </a:solidFill>
                <a:latin typeface="Calibri" panose="020F0502020204030204" pitchFamily="34" charset="0"/>
              </a:rPr>
              <a:t>How population and industries agglomerate</a:t>
            </a:r>
          </a:p>
          <a:p>
            <a:pPr eaLnBrk="1" hangingPunct="1">
              <a:lnSpc>
                <a:spcPct val="90000"/>
              </a:lnSpc>
            </a:pPr>
            <a:endParaRPr lang="nl-NL" altLang="zh-CN" sz="16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1400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沿海地区、中西部地区的聚集态势</a:t>
            </a:r>
            <a:endParaRPr lang="en-US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Along coastal regions, mid-west regions</a:t>
            </a:r>
            <a:r>
              <a:rPr lang="zh-CN" altLang="en-US">
                <a:solidFill>
                  <a:srgbClr val="0070C0"/>
                </a:solidFill>
                <a:latin typeface="Calibri" panose="020F0502020204030204" pitchFamily="34" charset="0"/>
              </a:rPr>
              <a:t> </a:t>
            </a:r>
            <a:endParaRPr lang="nl-NL" altLang="zh-CN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zh-CN" altLang="en-US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城镇群、中心城市的聚集态势</a:t>
            </a:r>
            <a:endParaRPr lang="en-US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In towns and cities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zh-CN" altLang="en-US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0070C0"/>
                </a:solidFill>
                <a:latin typeface="Calibri" panose="020F0502020204030204" pitchFamily="34" charset="0"/>
              </a:rPr>
              <a:t>县级单元的聚集态势</a:t>
            </a:r>
            <a:endParaRPr lang="en-US" altLang="zh-CN" b="1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solidFill>
                  <a:srgbClr val="0070C0"/>
                </a:solidFill>
                <a:latin typeface="Calibri" panose="020F0502020204030204" pitchFamily="34" charset="0"/>
              </a:rPr>
              <a:t>Around county units</a:t>
            </a:r>
            <a:endParaRPr lang="zh-CN" altLang="en-US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1403350" y="5516563"/>
            <a:ext cx="3811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CN" altLang="en-US" sz="1050" b="1" dirty="0" smtClean="0"/>
              <a:t>横坐标：</a:t>
            </a:r>
            <a:r>
              <a:rPr lang="zh-CN" altLang="en-US" sz="1050" dirty="0" smtClean="0"/>
              <a:t>人口增量变化（万人）</a:t>
            </a:r>
            <a:endParaRPr lang="en-US" altLang="zh-CN" sz="1050" dirty="0" smtClean="0"/>
          </a:p>
          <a:p>
            <a:pPr algn="r">
              <a:defRPr/>
            </a:pPr>
            <a:r>
              <a:rPr lang="en-US" altLang="zh-CN" sz="1050" b="1" dirty="0" smtClean="0"/>
              <a:t>X axis: </a:t>
            </a:r>
            <a:r>
              <a:rPr lang="en-US" altLang="zh-CN" sz="1050" dirty="0" smtClean="0"/>
              <a:t>Population change (10,000 people)</a:t>
            </a:r>
          </a:p>
          <a:p>
            <a:pPr algn="r">
              <a:defRPr/>
            </a:pPr>
            <a:r>
              <a:rPr lang="zh-CN" altLang="en-US" sz="1050" b="1" dirty="0" smtClean="0"/>
              <a:t>纵坐标：</a:t>
            </a:r>
            <a:r>
              <a:rPr lang="zh-CN" altLang="en-US" sz="1050" dirty="0" smtClean="0"/>
              <a:t>城市人口规模（万人）</a:t>
            </a:r>
            <a:endParaRPr lang="en-US" altLang="zh-CN" sz="1050" dirty="0" smtClean="0"/>
          </a:p>
          <a:p>
            <a:pPr algn="r">
              <a:defRPr/>
            </a:pPr>
            <a:r>
              <a:rPr lang="en-US" altLang="zh-CN" sz="1050" b="1" dirty="0" smtClean="0"/>
              <a:t>Y axis: </a:t>
            </a:r>
            <a:r>
              <a:rPr lang="en-US" altLang="zh-CN" sz="1050" dirty="0" smtClean="0"/>
              <a:t>Population scale of the city (10,000 people)</a:t>
            </a:r>
            <a:endParaRPr lang="zh-CN" altLang="en-US" sz="1050" dirty="0" smtClean="0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857250" y="4797425"/>
            <a:ext cx="44291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1300" b="1"/>
              <a:t>2006</a:t>
            </a:r>
            <a:r>
              <a:rPr lang="zh-CN" altLang="en-US" sz="1300" b="1"/>
              <a:t>年各规模城镇点至</a:t>
            </a:r>
            <a:r>
              <a:rPr lang="en-US" altLang="zh-CN" sz="1300" b="1"/>
              <a:t>2010</a:t>
            </a:r>
            <a:r>
              <a:rPr lang="zh-CN" altLang="en-US" sz="1300" b="1"/>
              <a:t>年期间的人口增量分布</a:t>
            </a:r>
            <a:endParaRPr lang="en-US" altLang="zh-CN" sz="1300" b="1"/>
          </a:p>
          <a:p>
            <a:pPr algn="r" eaLnBrk="1" hangingPunct="1"/>
            <a:r>
              <a:rPr lang="en-US" altLang="zh-CN" sz="1300" b="1"/>
              <a:t>Changes between 2006-2010 in the distribution of population in cities and towns</a:t>
            </a:r>
            <a:endParaRPr lang="zh-CN" altLang="en-US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gray">
          <a:xfrm>
            <a:off x="179388" y="33337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2E6272"/>
                </a:solidFill>
                <a:latin typeface="Calibri" panose="020F0502020204030204" pitchFamily="34" charset="0"/>
              </a:rPr>
              <a:t>The Challenge  </a:t>
            </a:r>
            <a:r>
              <a:rPr lang="zh-CN" altLang="en-US" sz="3200" b="1">
                <a:solidFill>
                  <a:srgbClr val="2E6272"/>
                </a:solidFill>
                <a:latin typeface="Calibri" panose="020F0502020204030204" pitchFamily="34" charset="0"/>
              </a:rPr>
              <a:t>挑战</a:t>
            </a:r>
            <a:endParaRPr lang="en-US" altLang="zh-CN" sz="3200" b="1">
              <a:solidFill>
                <a:srgbClr val="3984C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628650" y="1844675"/>
          <a:ext cx="7886700" cy="4633911"/>
        </p:xfrm>
        <a:graphic>
          <a:graphicData uri="http://schemas.openxmlformats.org/drawingml/2006/table">
            <a:tbl>
              <a:tblPr/>
              <a:tblGrid>
                <a:gridCol w="401638"/>
                <a:gridCol w="1106487"/>
                <a:gridCol w="1700213"/>
                <a:gridCol w="1603375"/>
                <a:gridCol w="1760537"/>
                <a:gridCol w="1314450"/>
              </a:tblGrid>
              <a:tr h="9339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　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endParaRPr kumimoji="0" lang="zh-CN" alt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地级市及以上的市辖区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Prefecture-level and above urban districts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县级单元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County units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101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　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城镇人口增量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Change in urban pop.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(10,000 people)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占比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Ratio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城镇人口增量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Change in urban pop. (10,000 people)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占比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Ratio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79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全国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nationwide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9600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46%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11400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54%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84"/>
                    </a:solidFill>
                  </a:tcPr>
                </a:tc>
              </a:tr>
              <a:tr h="53795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其中</a:t>
                      </a: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东部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5500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4400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44%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D57F"/>
                    </a:solidFill>
                  </a:tcPr>
                </a:tc>
              </a:tr>
              <a:tr h="5379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中部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Mid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30%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3800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70%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</a:tr>
              <a:tr h="5379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西部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W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1950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40 %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2900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60%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BE7C"/>
                    </a:solidFill>
                  </a:tcPr>
                </a:tc>
              </a:tr>
              <a:tr h="5379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东北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545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66%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276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34%</a:t>
                      </a:r>
                    </a:p>
                  </a:txBody>
                  <a:tcPr marL="10309" marR="10309" marT="10307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10294" name="矩形 5"/>
          <p:cNvSpPr>
            <a:spLocks noChangeArrowheads="1"/>
          </p:cNvSpPr>
          <p:nvPr/>
        </p:nvSpPr>
        <p:spPr bwMode="auto">
          <a:xfrm>
            <a:off x="249238" y="1052513"/>
            <a:ext cx="856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/>
            <a:r>
              <a:rPr lang="zh-CN" altLang="en-US" b="1">
                <a:latin typeface="Segoe UI Emoji"/>
                <a:ea typeface="华文细黑" panose="02010600040101010101" pitchFamily="2" charset="-122"/>
              </a:rPr>
              <a:t>五六普城镇人口增量在层级上的分布</a:t>
            </a:r>
            <a:endParaRPr lang="en-US" altLang="zh-CN" b="1">
              <a:latin typeface="Segoe UI Emoji"/>
              <a:ea typeface="Segoe UI Emoji"/>
              <a:cs typeface="Segoe UI Emoji"/>
            </a:endParaRPr>
          </a:p>
          <a:p>
            <a:pPr eaLnBrk="1" fontAlgn="ctr" hangingPunct="1"/>
            <a:r>
              <a:rPr lang="en-US" altLang="zh-CN" b="1">
                <a:latin typeface="Segoe UI Emoji"/>
                <a:ea typeface="Segoe UI Emoji"/>
                <a:cs typeface="Segoe UI Emoji"/>
              </a:rPr>
              <a:t>Population increase comparing the 5</a:t>
            </a:r>
            <a:r>
              <a:rPr lang="en-US" altLang="zh-CN" b="1" baseline="30000">
                <a:latin typeface="Segoe UI Emoji"/>
                <a:ea typeface="Segoe UI Emoji"/>
                <a:cs typeface="Segoe UI Emoji"/>
              </a:rPr>
              <a:t>th</a:t>
            </a:r>
            <a:r>
              <a:rPr lang="en-US" altLang="zh-CN" b="1">
                <a:latin typeface="Segoe UI Emoji"/>
                <a:ea typeface="Segoe UI Emoji"/>
                <a:cs typeface="Segoe UI Emoji"/>
              </a:rPr>
              <a:t> and 6</a:t>
            </a:r>
            <a:r>
              <a:rPr lang="en-US" altLang="zh-CN" b="1" baseline="30000">
                <a:latin typeface="Segoe UI Emoji"/>
                <a:ea typeface="Segoe UI Emoji"/>
                <a:cs typeface="Segoe UI Emoji"/>
              </a:rPr>
              <a:t>th</a:t>
            </a:r>
            <a:r>
              <a:rPr lang="en-US" altLang="zh-CN" b="1">
                <a:latin typeface="Segoe UI Emoji"/>
                <a:ea typeface="Segoe UI Emoji"/>
                <a:cs typeface="Segoe UI Emoji"/>
              </a:rPr>
              <a:t> national demographic census</a:t>
            </a:r>
            <a:endParaRPr lang="zh-CN" altLang="en-US" b="1">
              <a:latin typeface="Segoe UI Emoji"/>
              <a:ea typeface="Segoe UI Emoji"/>
              <a:cs typeface="Segoe UI Emoj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1602</Words>
  <Application>Microsoft Office PowerPoint</Application>
  <PresentationFormat>全屏显示(4:3)</PresentationFormat>
  <Paragraphs>263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Calibri</vt:lpstr>
      <vt:lpstr>Arial Unicode MS</vt:lpstr>
      <vt:lpstr>Times New Roman</vt:lpstr>
      <vt:lpstr>Segoe UI Emoji</vt:lpstr>
      <vt:lpstr>华文细黑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</vt:lpstr>
      <vt:lpstr>Know what is going on, set objectives and limits based on integrated spatial planning 以综合性空间规划来诊断问题，制定发展目标和约束条件 </vt:lpstr>
      <vt:lpstr>Plan for financially sound, adaptive development 建立健康的财税体制和适应性的发展模式</vt:lpstr>
      <vt:lpstr>Adhere to people-oriented urbanization 落实以人为本的城镇化 </vt:lpstr>
      <vt:lpstr>Supporting documents  支持文件 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299</cp:revision>
  <dcterms:created xsi:type="dcterms:W3CDTF">2013-05-08T06:12:06Z</dcterms:created>
  <dcterms:modified xsi:type="dcterms:W3CDTF">2014-11-20T02:18:45Z</dcterms:modified>
</cp:coreProperties>
</file>