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9" r:id="rId3"/>
    <p:sldId id="265" r:id="rId4"/>
    <p:sldId id="266" r:id="rId5"/>
    <p:sldId id="263" r:id="rId6"/>
    <p:sldId id="264" r:id="rId7"/>
    <p:sldId id="260" r:id="rId8"/>
    <p:sldId id="257" r:id="rId9"/>
    <p:sldId id="262" r:id="rId10"/>
    <p:sldId id="258"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snapToObjects="1">
      <p:cViewPr varScale="1">
        <p:scale>
          <a:sx n="58" d="100"/>
          <a:sy n="58" d="100"/>
        </p:scale>
        <p:origin x="76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D0CA7C-4053-3745-B4C6-95DEA7414856}" type="datetimeFigureOut">
              <a:rPr lang="en-US" smtClean="0"/>
              <a:t>11/10/2015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45EDD7-7844-5741-83CD-E581115A7642}" type="slidenum">
              <a:rPr lang="en-US" smtClean="0"/>
              <a:t>‹#›</a:t>
            </a:fld>
            <a:endParaRPr lang="en-US"/>
          </a:p>
        </p:txBody>
      </p:sp>
    </p:spTree>
    <p:extLst>
      <p:ext uri="{BB962C8B-B14F-4D97-AF65-F5344CB8AC3E}">
        <p14:creationId xmlns:p14="http://schemas.microsoft.com/office/powerpoint/2010/main" val="3653543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C5B3C8-83E7-1A49-9290-D1A9A6DAF8DB}" type="datetimeFigureOut">
              <a:rPr lang="en-US" smtClean="0"/>
              <a:t>11/10/2015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991C0-CD44-1E4F-8BB3-7936415F1DC4}" type="slidenum">
              <a:rPr lang="en-US" smtClean="0"/>
              <a:t>‹#›</a:t>
            </a:fld>
            <a:endParaRPr lang="en-US"/>
          </a:p>
        </p:txBody>
      </p:sp>
    </p:spTree>
    <p:extLst>
      <p:ext uri="{BB962C8B-B14F-4D97-AF65-F5344CB8AC3E}">
        <p14:creationId xmlns:p14="http://schemas.microsoft.com/office/powerpoint/2010/main" val="26339750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3378EDBC-BFDC-1A4D-B2A3-E7D58D029111}" type="datetime1">
              <a:rPr lang="en-CA" smtClean="0"/>
              <a:t>2015-11-10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1951699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A1666DA-D636-FB44-B123-2C4E4CD94DAB}" type="datetime1">
              <a:rPr lang="en-CA" smtClean="0"/>
              <a:t>2015-11-10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209668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496BB3C-1BFF-0D44-8157-C7606A69B023}" type="datetime1">
              <a:rPr lang="en-CA" smtClean="0"/>
              <a:t>2015-11-10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320839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DFB60BD-6EE0-5D44-B0F0-B328D367B559}" type="datetime1">
              <a:rPr lang="en-CA" smtClean="0"/>
              <a:t>2015-11-10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167770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D9A1D5D-C5E9-F94E-AFDA-C721AC08FF1D}" type="datetime1">
              <a:rPr lang="en-CA" smtClean="0"/>
              <a:t>2015-11-10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4265098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CA2ABD96-C3C2-324D-8A2F-1AFA05544D09}" type="datetime1">
              <a:rPr lang="en-CA" smtClean="0"/>
              <a:t>2015-11-10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270961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FFC74490-E5FA-8347-93AF-909DD908D8D7}" type="datetime1">
              <a:rPr lang="en-CA" smtClean="0"/>
              <a:t>2015-11-10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354684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FAA5F3A-6E0E-504F-86C5-2BB61BFEEEE9}" type="datetime1">
              <a:rPr lang="en-CA" smtClean="0"/>
              <a:t>2015-11-10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187261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2E0ED-521F-F245-9A31-FACB6E980B3F}" type="datetime1">
              <a:rPr lang="en-CA" smtClean="0"/>
              <a:t>2015-11-10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256176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80919EE-7361-744B-A93C-4D4A9EDF884C}" type="datetime1">
              <a:rPr lang="en-CA" smtClean="0"/>
              <a:t>2015-11-10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321470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F04C546-3456-D64A-8691-59D2AF1BCBB3}" type="datetime1">
              <a:rPr lang="en-CA" smtClean="0"/>
              <a:t>2015-11-10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D6BC7-A6A3-454C-9970-D154D91E5939}" type="slidenum">
              <a:rPr lang="en-US" smtClean="0"/>
              <a:t>‹#›</a:t>
            </a:fld>
            <a:endParaRPr lang="en-US"/>
          </a:p>
        </p:txBody>
      </p:sp>
    </p:spTree>
    <p:extLst>
      <p:ext uri="{BB962C8B-B14F-4D97-AF65-F5344CB8AC3E}">
        <p14:creationId xmlns:p14="http://schemas.microsoft.com/office/powerpoint/2010/main" val="253280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4D925-0C03-E241-A348-B038A0543106}" type="datetime1">
              <a:rPr lang="en-CA" smtClean="0"/>
              <a:t>2015-11-10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D6BC7-A6A3-454C-9970-D154D91E5939}" type="slidenum">
              <a:rPr lang="en-US" smtClean="0"/>
              <a:t>‹#›</a:t>
            </a:fld>
            <a:endParaRPr lang="en-US"/>
          </a:p>
        </p:txBody>
      </p:sp>
    </p:spTree>
    <p:extLst>
      <p:ext uri="{BB962C8B-B14F-4D97-AF65-F5344CB8AC3E}">
        <p14:creationId xmlns:p14="http://schemas.microsoft.com/office/powerpoint/2010/main" val="3250523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5267"/>
            <a:ext cx="9144000" cy="6855626"/>
          </a:xfrm>
          <a:prstGeom prst="rect">
            <a:avLst/>
          </a:prstGeom>
        </p:spPr>
      </p:pic>
      <p:sp>
        <p:nvSpPr>
          <p:cNvPr id="5" name="TextBox 4"/>
          <p:cNvSpPr txBox="1"/>
          <p:nvPr/>
        </p:nvSpPr>
        <p:spPr>
          <a:xfrm>
            <a:off x="2451919" y="5622922"/>
            <a:ext cx="4406938" cy="923330"/>
          </a:xfrm>
          <a:prstGeom prst="rect">
            <a:avLst/>
          </a:prstGeom>
          <a:noFill/>
        </p:spPr>
        <p:txBody>
          <a:bodyPr wrap="none" rtlCol="0">
            <a:spAutoFit/>
          </a:bodyPr>
          <a:lstStyle/>
          <a:p>
            <a:r>
              <a:rPr lang="en-US" sz="5400" b="1" dirty="0" smtClean="0">
                <a:solidFill>
                  <a:srgbClr val="FFFFFF"/>
                </a:solidFill>
              </a:rPr>
              <a:t>Arthur Hanson</a:t>
            </a:r>
            <a:endParaRPr lang="en-US" sz="5400" b="1" dirty="0">
              <a:solidFill>
                <a:srgbClr val="FFFFFF"/>
              </a:solidFill>
            </a:endParaRPr>
          </a:p>
        </p:txBody>
      </p:sp>
      <p:sp>
        <p:nvSpPr>
          <p:cNvPr id="6" name="Slide Number Placeholder 5"/>
          <p:cNvSpPr>
            <a:spLocks noGrp="1"/>
          </p:cNvSpPr>
          <p:nvPr>
            <p:ph type="sldNum" sz="quarter" idx="12"/>
          </p:nvPr>
        </p:nvSpPr>
        <p:spPr/>
        <p:txBody>
          <a:bodyPr/>
          <a:lstStyle/>
          <a:p>
            <a:fld id="{56ED6BC7-A6A3-454C-9970-D154D91E5939}" type="slidenum">
              <a:rPr lang="en-US" smtClean="0"/>
              <a:t>1</a:t>
            </a:fld>
            <a:endParaRPr lang="en-US"/>
          </a:p>
        </p:txBody>
      </p:sp>
      <p:sp>
        <p:nvSpPr>
          <p:cNvPr id="8" name="TextBox 7"/>
          <p:cNvSpPr txBox="1"/>
          <p:nvPr/>
        </p:nvSpPr>
        <p:spPr>
          <a:xfrm>
            <a:off x="493099" y="5014983"/>
            <a:ext cx="7917135" cy="769441"/>
          </a:xfrm>
          <a:prstGeom prst="rect">
            <a:avLst/>
          </a:prstGeom>
          <a:noFill/>
        </p:spPr>
        <p:txBody>
          <a:bodyPr wrap="square" rtlCol="0">
            <a:spAutoFit/>
          </a:bodyPr>
          <a:lstStyle/>
          <a:p>
            <a:pPr algn="ctr"/>
            <a:r>
              <a:rPr lang="zh-CN" altLang="en-US" sz="4400" b="1" dirty="0" smtClean="0">
                <a:solidFill>
                  <a:srgbClr val="FFFFFF"/>
                </a:solidFill>
              </a:rPr>
              <a:t>一个独特智库的要素</a:t>
            </a:r>
            <a:endParaRPr lang="en-US" sz="4400" b="1" dirty="0">
              <a:solidFill>
                <a:srgbClr val="FFFFFF"/>
              </a:solidFill>
            </a:endParaRPr>
          </a:p>
        </p:txBody>
      </p:sp>
    </p:spTree>
    <p:extLst>
      <p:ext uri="{BB962C8B-B14F-4D97-AF65-F5344CB8AC3E}">
        <p14:creationId xmlns:p14="http://schemas.microsoft.com/office/powerpoint/2010/main" val="2746532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Issues </a:t>
            </a:r>
            <a:r>
              <a:rPr lang="zh-CN" altLang="en-US" b="1" dirty="0" smtClean="0"/>
              <a:t>问题</a:t>
            </a:r>
            <a:endParaRPr lang="en-US" b="1" dirty="0"/>
          </a:p>
        </p:txBody>
      </p:sp>
      <p:sp>
        <p:nvSpPr>
          <p:cNvPr id="3" name="Content Placeholder 2"/>
          <p:cNvSpPr>
            <a:spLocks noGrp="1"/>
          </p:cNvSpPr>
          <p:nvPr>
            <p:ph idx="1"/>
          </p:nvPr>
        </p:nvSpPr>
        <p:spPr>
          <a:xfrm>
            <a:off x="240360" y="1417638"/>
            <a:ext cx="8572573" cy="5121275"/>
          </a:xfrm>
        </p:spPr>
        <p:txBody>
          <a:bodyPr>
            <a:normAutofit fontScale="92500" lnSpcReduction="20000"/>
          </a:bodyPr>
          <a:lstStyle/>
          <a:p>
            <a:r>
              <a:rPr lang="en-US" dirty="0" smtClean="0"/>
              <a:t>Balancing domestic China improvement and China &amp; world in CCICED future work</a:t>
            </a:r>
          </a:p>
          <a:p>
            <a:pPr marL="0" indent="0">
              <a:buNone/>
            </a:pPr>
            <a:r>
              <a:rPr lang="zh-CN" altLang="en-US" dirty="0" smtClean="0"/>
              <a:t>在未来国合会内平衡国内进步和中国与世界的关系</a:t>
            </a:r>
            <a:endParaRPr lang="en-US" dirty="0" smtClean="0"/>
          </a:p>
          <a:p>
            <a:r>
              <a:rPr lang="en-US" dirty="0" smtClean="0"/>
              <a:t>Adjusting advice to policy-setting rather than policy-taking approach</a:t>
            </a:r>
          </a:p>
          <a:p>
            <a:pPr marL="0" indent="0">
              <a:buNone/>
            </a:pPr>
            <a:r>
              <a:rPr lang="en-US" dirty="0" smtClean="0"/>
              <a:t> </a:t>
            </a:r>
            <a:r>
              <a:rPr lang="zh-CN" altLang="en-US" dirty="0" smtClean="0"/>
              <a:t>向制定政策而不是采用政策方向调整建议方式</a:t>
            </a:r>
            <a:endParaRPr lang="en-US" dirty="0" smtClean="0"/>
          </a:p>
          <a:p>
            <a:r>
              <a:rPr lang="en-US" dirty="0" smtClean="0"/>
              <a:t>Capacity development for CCICED</a:t>
            </a:r>
          </a:p>
          <a:p>
            <a:pPr marL="0" indent="0">
              <a:buNone/>
            </a:pPr>
            <a:r>
              <a:rPr lang="en-US" dirty="0" smtClean="0"/>
              <a:t> </a:t>
            </a:r>
            <a:r>
              <a:rPr lang="zh-CN" altLang="en-US" dirty="0" smtClean="0"/>
              <a:t>国合会的能力发展</a:t>
            </a:r>
            <a:endParaRPr lang="en-US" dirty="0"/>
          </a:p>
          <a:p>
            <a:r>
              <a:rPr lang="en-US" dirty="0" smtClean="0"/>
              <a:t>Institutional arrangements for permanent organization</a:t>
            </a:r>
          </a:p>
          <a:p>
            <a:pPr marL="0" indent="0">
              <a:buNone/>
            </a:pPr>
            <a:r>
              <a:rPr lang="en-US" dirty="0" smtClean="0"/>
              <a:t> </a:t>
            </a:r>
            <a:r>
              <a:rPr lang="zh-CN" altLang="en-US" dirty="0" smtClean="0"/>
              <a:t>为成立永久组织做机构安排</a:t>
            </a:r>
            <a:endParaRPr lang="en-US" dirty="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56ED6BC7-A6A3-454C-9970-D154D91E5939}" type="slidenum">
              <a:rPr lang="en-US" smtClean="0"/>
              <a:t>10</a:t>
            </a:fld>
            <a:endParaRPr lang="en-US"/>
          </a:p>
        </p:txBody>
      </p:sp>
    </p:spTree>
    <p:extLst>
      <p:ext uri="{BB962C8B-B14F-4D97-AF65-F5344CB8AC3E}">
        <p14:creationId xmlns:p14="http://schemas.microsoft.com/office/powerpoint/2010/main" val="349127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021"/>
            <a:ext cx="8229600" cy="1143000"/>
          </a:xfrm>
        </p:spPr>
        <p:txBody>
          <a:bodyPr/>
          <a:lstStyle/>
          <a:p>
            <a:r>
              <a:rPr lang="en-US" b="1" dirty="0" smtClean="0"/>
              <a:t>Conclusions </a:t>
            </a:r>
            <a:r>
              <a:rPr lang="zh-CN" altLang="en-US" b="1" dirty="0" smtClean="0"/>
              <a:t>结论</a:t>
            </a:r>
            <a:endParaRPr lang="en-US" b="1" dirty="0"/>
          </a:p>
        </p:txBody>
      </p:sp>
      <p:sp>
        <p:nvSpPr>
          <p:cNvPr id="3" name="Content Placeholder 2"/>
          <p:cNvSpPr>
            <a:spLocks noGrp="1"/>
          </p:cNvSpPr>
          <p:nvPr>
            <p:ph idx="1"/>
          </p:nvPr>
        </p:nvSpPr>
        <p:spPr>
          <a:xfrm>
            <a:off x="457199" y="886705"/>
            <a:ext cx="8539067" cy="5834770"/>
          </a:xfrm>
        </p:spPr>
        <p:txBody>
          <a:bodyPr>
            <a:normAutofit fontScale="92500" lnSpcReduction="10000"/>
          </a:bodyPr>
          <a:lstStyle/>
          <a:p>
            <a:r>
              <a:rPr lang="en-US" dirty="0" smtClean="0"/>
              <a:t>CCICED Phase Six will be the key time to transform CCICED. But the process needs to begin in 2016.</a:t>
            </a:r>
          </a:p>
          <a:p>
            <a:pPr marL="0" indent="0">
              <a:buNone/>
            </a:pPr>
            <a:r>
              <a:rPr lang="en-US" dirty="0" smtClean="0"/>
              <a:t> </a:t>
            </a:r>
            <a:r>
              <a:rPr lang="zh-CN" altLang="en-US" dirty="0" smtClean="0"/>
              <a:t>国合会第六届将是进行改革的关键时期，但此项工作需在</a:t>
            </a:r>
            <a:r>
              <a:rPr lang="en-US" altLang="zh-CN" dirty="0" smtClean="0"/>
              <a:t>2016</a:t>
            </a:r>
            <a:r>
              <a:rPr lang="zh-CN" altLang="en-US" dirty="0" smtClean="0"/>
              <a:t>年开始。</a:t>
            </a:r>
            <a:endParaRPr lang="en-US" dirty="0"/>
          </a:p>
          <a:p>
            <a:r>
              <a:rPr lang="en-US" dirty="0" smtClean="0"/>
              <a:t>Must have strong buy-in from both Chinese &amp; international community</a:t>
            </a:r>
          </a:p>
          <a:p>
            <a:pPr marL="0" indent="0">
              <a:buNone/>
            </a:pPr>
            <a:r>
              <a:rPr lang="en-US" dirty="0" smtClean="0"/>
              <a:t> </a:t>
            </a:r>
            <a:r>
              <a:rPr lang="zh-CN" altLang="en-US" dirty="0" smtClean="0"/>
              <a:t>必须得到中外方社会的有力支持</a:t>
            </a:r>
            <a:endParaRPr lang="en-US" dirty="0"/>
          </a:p>
          <a:p>
            <a:r>
              <a:rPr lang="en-US" dirty="0" smtClean="0"/>
              <a:t>Institutional strengthening means greater continuity, refreshed work model, nimble response capacity; very strong affiliations with other T.T.s</a:t>
            </a:r>
          </a:p>
          <a:p>
            <a:pPr marL="0" indent="0">
              <a:buNone/>
            </a:pPr>
            <a:r>
              <a:rPr lang="en-US" dirty="0"/>
              <a:t> </a:t>
            </a:r>
            <a:r>
              <a:rPr lang="zh-CN" altLang="en-US" smtClean="0"/>
              <a:t>强化机构意味</a:t>
            </a:r>
            <a:r>
              <a:rPr lang="zh-CN" altLang="en-US" dirty="0" smtClean="0"/>
              <a:t>着延续性，工作模式的更新，灵敏的反应能力；与其它智库的有力联系</a:t>
            </a:r>
            <a:endParaRPr lang="en-US" dirty="0" smtClean="0"/>
          </a:p>
          <a:p>
            <a:endParaRPr lang="en-US" dirty="0"/>
          </a:p>
          <a:p>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6ED6BC7-A6A3-454C-9970-D154D91E5939}" type="slidenum">
              <a:rPr lang="en-US" smtClean="0"/>
              <a:t>11</a:t>
            </a:fld>
            <a:endParaRPr lang="en-US"/>
          </a:p>
        </p:txBody>
      </p:sp>
    </p:spTree>
    <p:extLst>
      <p:ext uri="{BB962C8B-B14F-4D97-AF65-F5344CB8AC3E}">
        <p14:creationId xmlns:p14="http://schemas.microsoft.com/office/powerpoint/2010/main" val="870292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509"/>
            <a:ext cx="8229600" cy="1143000"/>
          </a:xfrm>
        </p:spPr>
        <p:txBody>
          <a:bodyPr>
            <a:normAutofit fontScale="90000"/>
          </a:bodyPr>
          <a:lstStyle/>
          <a:p>
            <a:r>
              <a:rPr lang="en-US" b="1" dirty="0" smtClean="0"/>
              <a:t>T.T. General Characteristics</a:t>
            </a:r>
            <a:br>
              <a:rPr lang="en-US" b="1" dirty="0" smtClean="0"/>
            </a:br>
            <a:r>
              <a:rPr lang="zh-CN" altLang="en-US" b="1" dirty="0" smtClean="0"/>
              <a:t>智库的一般特性</a:t>
            </a:r>
            <a:endParaRPr lang="en-US" b="1" dirty="0"/>
          </a:p>
        </p:txBody>
      </p:sp>
      <p:sp>
        <p:nvSpPr>
          <p:cNvPr id="3" name="Content Placeholder 2"/>
          <p:cNvSpPr>
            <a:spLocks noGrp="1"/>
          </p:cNvSpPr>
          <p:nvPr>
            <p:ph idx="1"/>
          </p:nvPr>
        </p:nvSpPr>
        <p:spPr>
          <a:xfrm>
            <a:off x="157325" y="1590105"/>
            <a:ext cx="8686800" cy="5551354"/>
          </a:xfrm>
        </p:spPr>
        <p:txBody>
          <a:bodyPr>
            <a:normAutofit/>
          </a:bodyPr>
          <a:lstStyle/>
          <a:p>
            <a:r>
              <a:rPr lang="en-US" b="1" dirty="0" smtClean="0"/>
              <a:t>Independent perspectives, high value-added, </a:t>
            </a:r>
            <a:r>
              <a:rPr lang="en-US" b="1" dirty="0"/>
              <a:t>w</a:t>
            </a:r>
            <a:r>
              <a:rPr lang="en-US" b="1" dirty="0" smtClean="0"/>
              <a:t>ell-networked</a:t>
            </a:r>
          </a:p>
          <a:p>
            <a:pPr marL="0" indent="0">
              <a:buNone/>
            </a:pPr>
            <a:r>
              <a:rPr lang="en-US" b="1" dirty="0" smtClean="0"/>
              <a:t>  </a:t>
            </a:r>
            <a:r>
              <a:rPr lang="zh-CN" altLang="en-US" b="1" dirty="0" smtClean="0"/>
              <a:t>独立的视角、高附加值、广泛的联系</a:t>
            </a:r>
            <a:endParaRPr lang="en-US" b="1" dirty="0"/>
          </a:p>
          <a:p>
            <a:r>
              <a:rPr lang="en-US" b="1" dirty="0" smtClean="0"/>
              <a:t>Clear focus addressing priority demands</a:t>
            </a:r>
          </a:p>
          <a:p>
            <a:pPr marL="0" indent="0">
              <a:buNone/>
            </a:pPr>
            <a:r>
              <a:rPr lang="en-US" b="1" dirty="0" smtClean="0"/>
              <a:t>  </a:t>
            </a:r>
            <a:r>
              <a:rPr lang="zh-CN" altLang="en-US" b="1" dirty="0" smtClean="0"/>
              <a:t>明确聚焦于优先需求</a:t>
            </a:r>
            <a:endParaRPr lang="en-US" b="1" dirty="0"/>
          </a:p>
          <a:p>
            <a:r>
              <a:rPr lang="en-US" b="1" dirty="0" smtClean="0"/>
              <a:t>Capacity to self-renew &amp; adjust interests</a:t>
            </a:r>
          </a:p>
          <a:p>
            <a:pPr marL="0" indent="0">
              <a:buNone/>
            </a:pPr>
            <a:r>
              <a:rPr lang="en-US" b="1" dirty="0" smtClean="0"/>
              <a:t>   </a:t>
            </a:r>
            <a:r>
              <a:rPr lang="zh-CN" altLang="en-US" b="1" dirty="0" smtClean="0"/>
              <a:t>有能力自我更新及调整方向</a:t>
            </a:r>
            <a:endParaRPr lang="en-US" b="1" dirty="0"/>
          </a:p>
          <a:p>
            <a:r>
              <a:rPr lang="en-US" b="1" dirty="0" smtClean="0"/>
              <a:t>Quality control</a:t>
            </a:r>
          </a:p>
          <a:p>
            <a:pPr marL="0" indent="0">
              <a:buNone/>
            </a:pPr>
            <a:r>
              <a:rPr lang="en-US" b="1" dirty="0" smtClean="0"/>
              <a:t>   </a:t>
            </a:r>
            <a:r>
              <a:rPr lang="zh-CN" altLang="en-US" b="1" dirty="0" smtClean="0"/>
              <a:t>质量掌控</a:t>
            </a:r>
            <a:endParaRPr lang="en-US" b="1" dirty="0"/>
          </a:p>
          <a:p>
            <a:pPr marL="0" indent="0">
              <a:buNone/>
            </a:pPr>
            <a:endParaRPr lang="en-US" b="1" dirty="0" smtClean="0"/>
          </a:p>
          <a:p>
            <a:endParaRPr lang="en-US" b="1" dirty="0"/>
          </a:p>
        </p:txBody>
      </p:sp>
      <p:sp>
        <p:nvSpPr>
          <p:cNvPr id="4" name="Slide Number Placeholder 3"/>
          <p:cNvSpPr>
            <a:spLocks noGrp="1"/>
          </p:cNvSpPr>
          <p:nvPr>
            <p:ph type="sldNum" sz="quarter" idx="12"/>
          </p:nvPr>
        </p:nvSpPr>
        <p:spPr/>
        <p:txBody>
          <a:bodyPr/>
          <a:lstStyle/>
          <a:p>
            <a:fld id="{56ED6BC7-A6A3-454C-9970-D154D91E5939}" type="slidenum">
              <a:rPr lang="en-US" smtClean="0"/>
              <a:t>2</a:t>
            </a:fld>
            <a:endParaRPr lang="en-US"/>
          </a:p>
        </p:txBody>
      </p:sp>
    </p:spTree>
    <p:extLst>
      <p:ext uri="{BB962C8B-B14F-4D97-AF65-F5344CB8AC3E}">
        <p14:creationId xmlns:p14="http://schemas.microsoft.com/office/powerpoint/2010/main" val="4041701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ED6BC7-A6A3-454C-9970-D154D91E5939}" type="slidenum">
              <a:rPr lang="en-US" smtClean="0"/>
              <a:t>3</a:t>
            </a:fld>
            <a:endParaRPr lang="en-US"/>
          </a:p>
        </p:txBody>
      </p:sp>
      <p:sp>
        <p:nvSpPr>
          <p:cNvPr id="3" name="TextBox 2"/>
          <p:cNvSpPr txBox="1"/>
          <p:nvPr/>
        </p:nvSpPr>
        <p:spPr>
          <a:xfrm>
            <a:off x="458633" y="1136907"/>
            <a:ext cx="8104689" cy="5078314"/>
          </a:xfrm>
          <a:prstGeom prst="rect">
            <a:avLst/>
          </a:prstGeom>
          <a:noFill/>
        </p:spPr>
        <p:txBody>
          <a:bodyPr wrap="square" rtlCol="0">
            <a:spAutoFit/>
          </a:bodyPr>
          <a:lstStyle/>
          <a:p>
            <a:pPr algn="just"/>
            <a:r>
              <a:rPr lang="en-US" sz="3600" dirty="0" smtClean="0"/>
              <a:t>CCICED has been labeled a Think Tank (T.T.) ever since it began a quarter century ago. Now it is challenged to become a permanent body capable of consistently high quality work relevant to China and to the world. This opportunity comes as China invests in forming an ecological civilization. What are some characteristics of CCICED now and for the future? </a:t>
            </a:r>
            <a:endParaRPr lang="en-US" sz="3600" dirty="0"/>
          </a:p>
        </p:txBody>
      </p:sp>
    </p:spTree>
    <p:extLst>
      <p:ext uri="{BB962C8B-B14F-4D97-AF65-F5344CB8AC3E}">
        <p14:creationId xmlns:p14="http://schemas.microsoft.com/office/powerpoint/2010/main" val="426728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ED6BC7-A6A3-454C-9970-D154D91E5939}" type="slidenum">
              <a:rPr lang="en-US" smtClean="0"/>
              <a:t>4</a:t>
            </a:fld>
            <a:endParaRPr lang="en-US"/>
          </a:p>
        </p:txBody>
      </p:sp>
      <p:sp>
        <p:nvSpPr>
          <p:cNvPr id="3" name="TextBox 2"/>
          <p:cNvSpPr txBox="1"/>
          <p:nvPr/>
        </p:nvSpPr>
        <p:spPr>
          <a:xfrm>
            <a:off x="197063" y="1131206"/>
            <a:ext cx="8770756" cy="3416320"/>
          </a:xfrm>
          <a:prstGeom prst="rect">
            <a:avLst/>
          </a:prstGeom>
          <a:noFill/>
        </p:spPr>
        <p:txBody>
          <a:bodyPr wrap="square" rtlCol="0">
            <a:spAutoFit/>
          </a:bodyPr>
          <a:lstStyle/>
          <a:p>
            <a:r>
              <a:rPr lang="zh-CN" altLang="en-US" sz="3600" dirty="0" smtClean="0"/>
              <a:t>国合会成立四分之一个世纪以来，一直被标为智库</a:t>
            </a:r>
            <a:r>
              <a:rPr lang="zh-CN" altLang="en-US" sz="3600" dirty="0"/>
              <a:t>。现在国合会面临一项挑战，要成为一个永久的机构，在其相关中国和世界的工作中</a:t>
            </a:r>
            <a:r>
              <a:rPr lang="zh-CN" altLang="en-US" sz="3600" dirty="0" smtClean="0"/>
              <a:t>，能够始终</a:t>
            </a:r>
            <a:r>
              <a:rPr lang="zh-CN" altLang="en-US" sz="3600" dirty="0"/>
              <a:t>保持高质量。 这个机遇的产生正逢中国要实践生态文明。现在的国合会与其未来都有那些特征呢？</a:t>
            </a:r>
            <a:endParaRPr lang="en-CA" sz="3600" dirty="0"/>
          </a:p>
        </p:txBody>
      </p:sp>
    </p:spTree>
    <p:extLst>
      <p:ext uri="{BB962C8B-B14F-4D97-AF65-F5344CB8AC3E}">
        <p14:creationId xmlns:p14="http://schemas.microsoft.com/office/powerpoint/2010/main" val="35413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3294"/>
            <a:ext cx="9144000" cy="1143000"/>
          </a:xfrm>
        </p:spPr>
        <p:txBody>
          <a:bodyPr>
            <a:normAutofit fontScale="90000"/>
          </a:bodyPr>
          <a:lstStyle/>
          <a:p>
            <a:r>
              <a:rPr lang="en-US" b="1" dirty="0" smtClean="0"/>
              <a:t>CCICED’s Unique Characteristics (1)</a:t>
            </a:r>
            <a:br>
              <a:rPr lang="en-US" b="1" dirty="0" smtClean="0"/>
            </a:br>
            <a:r>
              <a:rPr lang="zh-CN" altLang="en-US" b="1" dirty="0" smtClean="0"/>
              <a:t>国合会的独特性（</a:t>
            </a:r>
            <a:r>
              <a:rPr lang="en-US" altLang="zh-CN" b="1" dirty="0" smtClean="0"/>
              <a:t>1</a:t>
            </a:r>
            <a:r>
              <a:rPr lang="zh-CN" altLang="en-US" b="1" dirty="0" smtClean="0"/>
              <a:t>）</a:t>
            </a:r>
            <a:endParaRPr lang="en-US" b="1" dirty="0"/>
          </a:p>
        </p:txBody>
      </p:sp>
      <p:sp>
        <p:nvSpPr>
          <p:cNvPr id="3" name="Content Placeholder 2"/>
          <p:cNvSpPr>
            <a:spLocks noGrp="1"/>
          </p:cNvSpPr>
          <p:nvPr>
            <p:ph idx="1"/>
          </p:nvPr>
        </p:nvSpPr>
        <p:spPr>
          <a:xfrm>
            <a:off x="174963" y="1706294"/>
            <a:ext cx="9195555" cy="5015181"/>
          </a:xfrm>
        </p:spPr>
        <p:txBody>
          <a:bodyPr>
            <a:normAutofit fontScale="92500" lnSpcReduction="10000"/>
          </a:bodyPr>
          <a:lstStyle/>
          <a:p>
            <a:pPr marL="0" indent="0">
              <a:buNone/>
            </a:pPr>
            <a:endParaRPr lang="en-US" b="1" dirty="0" smtClean="0"/>
          </a:p>
          <a:p>
            <a:r>
              <a:rPr lang="en-US" b="1" dirty="0" smtClean="0"/>
              <a:t>Recognition as a senior-level advisory source to China’s cabinet apparatus &amp; leaders</a:t>
            </a:r>
          </a:p>
          <a:p>
            <a:pPr marL="0" indent="0">
              <a:buNone/>
            </a:pPr>
            <a:r>
              <a:rPr lang="zh-CN" altLang="en-US" b="1" dirty="0" smtClean="0"/>
              <a:t>承认国合会为中国最高领导提供高级咨询</a:t>
            </a:r>
            <a:endParaRPr lang="en-US" b="1" dirty="0"/>
          </a:p>
          <a:p>
            <a:r>
              <a:rPr lang="en-US" b="1" dirty="0" smtClean="0"/>
              <a:t>Access to outstanding expertise int’l &amp; Chinese</a:t>
            </a:r>
          </a:p>
          <a:p>
            <a:pPr marL="0" indent="0">
              <a:buNone/>
            </a:pPr>
            <a:r>
              <a:rPr lang="en-US" altLang="zh-CN" b="1" dirty="0"/>
              <a:t> </a:t>
            </a:r>
            <a:r>
              <a:rPr lang="zh-CN" altLang="en-US" b="1" dirty="0" smtClean="0"/>
              <a:t>有来自中外方卓越专家的参与</a:t>
            </a:r>
            <a:endParaRPr lang="en-US" b="1" dirty="0"/>
          </a:p>
          <a:p>
            <a:r>
              <a:rPr lang="en-US" b="1" dirty="0" smtClean="0"/>
              <a:t>Continuity – since start of Chinese SD interest (1992 Earth Summit) </a:t>
            </a:r>
          </a:p>
          <a:p>
            <a:pPr marL="0" indent="0">
              <a:buNone/>
            </a:pPr>
            <a:r>
              <a:rPr lang="zh-CN" altLang="en-US" b="1" dirty="0" smtClean="0"/>
              <a:t>连续性 </a:t>
            </a:r>
            <a:r>
              <a:rPr lang="en-US" altLang="zh-CN" b="1" dirty="0" smtClean="0"/>
              <a:t>–</a:t>
            </a:r>
            <a:r>
              <a:rPr lang="zh-CN" altLang="en-US" b="1" dirty="0" smtClean="0"/>
              <a:t> 自从中国开始可持续发展至今</a:t>
            </a:r>
            <a:endParaRPr lang="en-CA" altLang="zh-CN" b="1" dirty="0" smtClean="0"/>
          </a:p>
          <a:p>
            <a:pPr marL="0" indent="0">
              <a:buNone/>
            </a:pPr>
            <a:r>
              <a:rPr lang="zh-CN" altLang="en-US" b="1" dirty="0" smtClean="0"/>
              <a:t>（</a:t>
            </a:r>
            <a:r>
              <a:rPr lang="en-US" altLang="zh-CN" b="1" dirty="0" smtClean="0"/>
              <a:t>1992</a:t>
            </a:r>
            <a:r>
              <a:rPr lang="zh-CN" altLang="en-US" b="1" dirty="0" smtClean="0"/>
              <a:t>年的地球峰会）</a:t>
            </a:r>
            <a:endParaRPr lang="en-US" b="1" dirty="0"/>
          </a:p>
          <a:p>
            <a:endParaRPr lang="en-US" b="1" dirty="0" smtClean="0"/>
          </a:p>
          <a:p>
            <a:endParaRPr lang="en-US" b="1" dirty="0"/>
          </a:p>
          <a:p>
            <a:endParaRPr lang="en-US" b="1" dirty="0"/>
          </a:p>
        </p:txBody>
      </p:sp>
      <p:sp>
        <p:nvSpPr>
          <p:cNvPr id="4" name="Slide Number Placeholder 3"/>
          <p:cNvSpPr>
            <a:spLocks noGrp="1"/>
          </p:cNvSpPr>
          <p:nvPr>
            <p:ph type="sldNum" sz="quarter" idx="12"/>
          </p:nvPr>
        </p:nvSpPr>
        <p:spPr/>
        <p:txBody>
          <a:bodyPr/>
          <a:lstStyle/>
          <a:p>
            <a:fld id="{56ED6BC7-A6A3-454C-9970-D154D91E5939}" type="slidenum">
              <a:rPr lang="en-US" smtClean="0"/>
              <a:t>5</a:t>
            </a:fld>
            <a:endParaRPr lang="en-US"/>
          </a:p>
        </p:txBody>
      </p:sp>
    </p:spTree>
    <p:extLst>
      <p:ext uri="{BB962C8B-B14F-4D97-AF65-F5344CB8AC3E}">
        <p14:creationId xmlns:p14="http://schemas.microsoft.com/office/powerpoint/2010/main" val="40694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b="1" dirty="0" smtClean="0"/>
              <a:t>CCICED’s Unique Characteristics (2)</a:t>
            </a:r>
            <a:r>
              <a:rPr lang="en-US" b="1" dirty="0"/>
              <a:t/>
            </a:r>
            <a:br>
              <a:rPr lang="en-US" b="1" dirty="0"/>
            </a:br>
            <a:r>
              <a:rPr lang="zh-CN" altLang="en-US" b="1" dirty="0"/>
              <a:t>国合会的独特性</a:t>
            </a:r>
            <a:r>
              <a:rPr lang="zh-CN" altLang="en-US" b="1" dirty="0" smtClean="0"/>
              <a:t>（</a:t>
            </a:r>
            <a:r>
              <a:rPr lang="en-US" altLang="zh-CN" b="1" dirty="0" smtClean="0"/>
              <a:t>2</a:t>
            </a:r>
            <a:r>
              <a:rPr lang="zh-CN" altLang="en-US" b="1" dirty="0" smtClean="0"/>
              <a:t>）</a:t>
            </a:r>
            <a:endParaRPr lang="en-US" dirty="0"/>
          </a:p>
        </p:txBody>
      </p:sp>
      <p:sp>
        <p:nvSpPr>
          <p:cNvPr id="3" name="Content Placeholder 2"/>
          <p:cNvSpPr>
            <a:spLocks noGrp="1"/>
          </p:cNvSpPr>
          <p:nvPr>
            <p:ph idx="1"/>
          </p:nvPr>
        </p:nvSpPr>
        <p:spPr>
          <a:xfrm>
            <a:off x="457200" y="1825125"/>
            <a:ext cx="8686800" cy="5032875"/>
          </a:xfrm>
        </p:spPr>
        <p:txBody>
          <a:bodyPr>
            <a:normAutofit lnSpcReduction="10000"/>
          </a:bodyPr>
          <a:lstStyle/>
          <a:p>
            <a:r>
              <a:rPr lang="en-US" dirty="0" smtClean="0"/>
              <a:t>Cooperation across sectors – government, enterprise &amp; social organizations/NGOs</a:t>
            </a:r>
          </a:p>
          <a:p>
            <a:pPr marL="0" indent="0">
              <a:buNone/>
            </a:pPr>
            <a:r>
              <a:rPr lang="en-US" dirty="0" smtClean="0"/>
              <a:t> </a:t>
            </a:r>
            <a:r>
              <a:rPr lang="zh-CN" altLang="en-US" sz="2800" dirty="0" smtClean="0"/>
              <a:t>跨行业合作 </a:t>
            </a:r>
            <a:r>
              <a:rPr lang="en-US" altLang="zh-CN" sz="2800" dirty="0" smtClean="0"/>
              <a:t>–</a:t>
            </a:r>
            <a:r>
              <a:rPr lang="zh-CN" altLang="en-US" sz="2800" dirty="0" smtClean="0"/>
              <a:t> 政府、企业和社会机构／非政府组织</a:t>
            </a:r>
            <a:endParaRPr lang="en-US" sz="2800" dirty="0"/>
          </a:p>
          <a:p>
            <a:r>
              <a:rPr lang="en-US" dirty="0" smtClean="0"/>
              <a:t>Testing of policy recommendations at operational level (</a:t>
            </a:r>
            <a:r>
              <a:rPr lang="en-US" dirty="0" err="1" smtClean="0"/>
              <a:t>e.g</a:t>
            </a:r>
            <a:r>
              <a:rPr lang="en-US" dirty="0" smtClean="0"/>
              <a:t>, policy pilot projects)</a:t>
            </a:r>
          </a:p>
          <a:p>
            <a:pPr marL="0" indent="0">
              <a:buNone/>
            </a:pPr>
            <a:r>
              <a:rPr lang="en-US" dirty="0" smtClean="0"/>
              <a:t> </a:t>
            </a:r>
            <a:r>
              <a:rPr lang="zh-CN" altLang="en-US" sz="2800" dirty="0" smtClean="0"/>
              <a:t>在操作层面试行政策建议（例如政策示范项目）</a:t>
            </a:r>
            <a:endParaRPr lang="en-US" sz="2800" dirty="0"/>
          </a:p>
          <a:p>
            <a:r>
              <a:rPr lang="en-US" dirty="0" smtClean="0"/>
              <a:t>Influence beyond primary purpose (</a:t>
            </a:r>
            <a:r>
              <a:rPr lang="en-US" dirty="0" err="1" smtClean="0"/>
              <a:t>e.g</a:t>
            </a:r>
            <a:r>
              <a:rPr lang="en-US" dirty="0" smtClean="0"/>
              <a:t>, int’l negotiations, conduit to understand China)</a:t>
            </a:r>
          </a:p>
          <a:p>
            <a:pPr marL="0" indent="0">
              <a:buNone/>
            </a:pPr>
            <a:r>
              <a:rPr lang="zh-CN" altLang="en-US" sz="2800" dirty="0" smtClean="0"/>
              <a:t>影响力超越最初目标（例如国际谈判、理解中国的渠道）</a:t>
            </a:r>
            <a:endParaRPr lang="en-US" sz="2800"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a:xfrm>
            <a:off x="7620000" y="6858000"/>
            <a:ext cx="2133600" cy="365125"/>
          </a:xfrm>
        </p:spPr>
        <p:txBody>
          <a:bodyPr/>
          <a:lstStyle/>
          <a:p>
            <a:fld id="{56ED6BC7-A6A3-454C-9970-D154D91E5939}" type="slidenum">
              <a:rPr lang="en-US" smtClean="0"/>
              <a:t>6</a:t>
            </a:fld>
            <a:endParaRPr lang="en-US" dirty="0"/>
          </a:p>
        </p:txBody>
      </p:sp>
    </p:spTree>
    <p:extLst>
      <p:ext uri="{BB962C8B-B14F-4D97-AF65-F5344CB8AC3E}">
        <p14:creationId xmlns:p14="http://schemas.microsoft.com/office/powerpoint/2010/main" val="376942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‘Think Tank of Think Tanks’</a:t>
            </a:r>
            <a:r>
              <a:rPr lang="en-US" b="1" dirty="0"/>
              <a:t/>
            </a:r>
            <a:br>
              <a:rPr lang="en-US" b="1" dirty="0"/>
            </a:br>
            <a:r>
              <a:rPr lang="zh-CN" altLang="en-US" b="1" dirty="0" smtClean="0"/>
              <a:t>智库中的智库</a:t>
            </a:r>
            <a:endParaRPr lang="en-US" b="1" dirty="0"/>
          </a:p>
        </p:txBody>
      </p:sp>
      <p:sp>
        <p:nvSpPr>
          <p:cNvPr id="3" name="Content Placeholder 2"/>
          <p:cNvSpPr>
            <a:spLocks noGrp="1"/>
          </p:cNvSpPr>
          <p:nvPr>
            <p:ph idx="1"/>
          </p:nvPr>
        </p:nvSpPr>
        <p:spPr>
          <a:xfrm>
            <a:off x="229317" y="1600200"/>
            <a:ext cx="8714031" cy="4998350"/>
          </a:xfrm>
        </p:spPr>
        <p:txBody>
          <a:bodyPr>
            <a:normAutofit fontScale="85000" lnSpcReduction="20000"/>
          </a:bodyPr>
          <a:lstStyle/>
          <a:p>
            <a:r>
              <a:rPr lang="en-US" dirty="0" smtClean="0"/>
              <a:t>Access outstanding expertise and draw on existing studies from all parts of the world and in China</a:t>
            </a:r>
          </a:p>
          <a:p>
            <a:pPr marL="0" indent="0">
              <a:buNone/>
            </a:pPr>
            <a:r>
              <a:rPr lang="en-US" dirty="0" smtClean="0"/>
              <a:t> </a:t>
            </a:r>
            <a:r>
              <a:rPr lang="zh-CN" altLang="en-US" dirty="0" smtClean="0"/>
              <a:t>有卓越专家参与并从中外各方的研究中汲取经验</a:t>
            </a:r>
            <a:endParaRPr lang="en-US" dirty="0"/>
          </a:p>
          <a:p>
            <a:r>
              <a:rPr lang="en-US" dirty="0" smtClean="0"/>
              <a:t>Formal agreements with leading T.T. research </a:t>
            </a:r>
            <a:r>
              <a:rPr lang="en-US" dirty="0"/>
              <a:t>p</a:t>
            </a:r>
            <a:r>
              <a:rPr lang="en-US" dirty="0" smtClean="0"/>
              <a:t>artners &amp; other leading organization cooperation</a:t>
            </a:r>
          </a:p>
          <a:p>
            <a:pPr marL="0" indent="0">
              <a:buNone/>
            </a:pPr>
            <a:r>
              <a:rPr lang="zh-CN" altLang="en-US" dirty="0" smtClean="0"/>
              <a:t>与领军智库的研究伙伴和其它先进机构建立正式合作关系</a:t>
            </a:r>
            <a:endParaRPr lang="en-US" dirty="0"/>
          </a:p>
          <a:p>
            <a:r>
              <a:rPr lang="en-US" dirty="0" smtClean="0"/>
              <a:t>Capacity to set  recommendations in context of Chinese situation &amp; characteristics</a:t>
            </a:r>
          </a:p>
          <a:p>
            <a:pPr marL="0" indent="0">
              <a:buNone/>
            </a:pPr>
            <a:r>
              <a:rPr lang="zh-CN" altLang="en-US" dirty="0" smtClean="0"/>
              <a:t>有能力给出与中国国情相关的建议</a:t>
            </a:r>
            <a:endParaRPr lang="en-US" dirty="0"/>
          </a:p>
          <a:p>
            <a:r>
              <a:rPr lang="en-US" dirty="0" smtClean="0"/>
              <a:t>Continue this approach in future</a:t>
            </a:r>
          </a:p>
          <a:p>
            <a:pPr marL="0" indent="0">
              <a:buNone/>
            </a:pPr>
            <a:r>
              <a:rPr lang="en-US" dirty="0" smtClean="0"/>
              <a:t> </a:t>
            </a:r>
            <a:r>
              <a:rPr lang="zh-CN" altLang="en-US" dirty="0" smtClean="0"/>
              <a:t>将来继续以此方式工作</a:t>
            </a: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56ED6BC7-A6A3-454C-9970-D154D91E5939}" type="slidenum">
              <a:rPr lang="en-US" smtClean="0"/>
              <a:t>7</a:t>
            </a:fld>
            <a:endParaRPr lang="en-US"/>
          </a:p>
        </p:txBody>
      </p:sp>
    </p:spTree>
    <p:extLst>
      <p:ext uri="{BB962C8B-B14F-4D97-AF65-F5344CB8AC3E}">
        <p14:creationId xmlns:p14="http://schemas.microsoft.com/office/powerpoint/2010/main" val="238482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Looking Ahead: New Types of Advice</a:t>
            </a:r>
            <a:r>
              <a:rPr lang="en-US" b="1" dirty="0"/>
              <a:t/>
            </a:r>
            <a:br>
              <a:rPr lang="en-US" b="1" dirty="0"/>
            </a:br>
            <a:r>
              <a:rPr lang="zh-CN" altLang="en-US" b="1" dirty="0" smtClean="0"/>
              <a:t>展望未来：新形式的建议</a:t>
            </a:r>
            <a:endParaRPr lang="en-US" b="1" dirty="0"/>
          </a:p>
        </p:txBody>
      </p:sp>
      <p:sp>
        <p:nvSpPr>
          <p:cNvPr id="3" name="Content Placeholder 2"/>
          <p:cNvSpPr>
            <a:spLocks noGrp="1"/>
          </p:cNvSpPr>
          <p:nvPr>
            <p:ph idx="1"/>
          </p:nvPr>
        </p:nvSpPr>
        <p:spPr>
          <a:xfrm>
            <a:off x="0" y="1600200"/>
            <a:ext cx="8932323" cy="5257800"/>
          </a:xfrm>
        </p:spPr>
        <p:txBody>
          <a:bodyPr>
            <a:normAutofit fontScale="92500" lnSpcReduction="10000"/>
          </a:bodyPr>
          <a:lstStyle/>
          <a:p>
            <a:r>
              <a:rPr lang="en-US" b="1" dirty="0" smtClean="0"/>
              <a:t>Broader array of subjects – finance, I.T., innovation</a:t>
            </a:r>
          </a:p>
          <a:p>
            <a:pPr marL="0" indent="0">
              <a:buNone/>
            </a:pPr>
            <a:r>
              <a:rPr lang="en-US" b="1" dirty="0" smtClean="0"/>
              <a:t>   </a:t>
            </a:r>
            <a:r>
              <a:rPr lang="zh-CN" altLang="en-US" b="1" dirty="0" smtClean="0"/>
              <a:t>更广泛的课题 </a:t>
            </a:r>
            <a:r>
              <a:rPr lang="en-US" altLang="zh-CN" b="1" dirty="0" smtClean="0"/>
              <a:t>–</a:t>
            </a:r>
            <a:r>
              <a:rPr lang="zh-CN" altLang="en-US" b="1" dirty="0" smtClean="0"/>
              <a:t> 财政、信息技术、创新</a:t>
            </a:r>
            <a:endParaRPr lang="en-US" b="1" dirty="0"/>
          </a:p>
          <a:p>
            <a:r>
              <a:rPr lang="en-US" b="1" dirty="0" smtClean="0"/>
              <a:t>How to reach turning points, close gaps</a:t>
            </a:r>
          </a:p>
          <a:p>
            <a:pPr marL="0" indent="0">
              <a:buNone/>
            </a:pPr>
            <a:r>
              <a:rPr lang="en-US" b="1" dirty="0" smtClean="0"/>
              <a:t>   </a:t>
            </a:r>
            <a:r>
              <a:rPr lang="zh-CN" altLang="en-US" b="1" dirty="0" smtClean="0"/>
              <a:t>如何达到转折点，消除差距</a:t>
            </a:r>
            <a:endParaRPr lang="en-US" b="1" dirty="0"/>
          </a:p>
          <a:p>
            <a:r>
              <a:rPr lang="en-US" b="1" dirty="0" smtClean="0"/>
              <a:t>Environmental social policies</a:t>
            </a:r>
          </a:p>
          <a:p>
            <a:pPr marL="0" indent="0">
              <a:buNone/>
            </a:pPr>
            <a:r>
              <a:rPr lang="en-US" b="1" dirty="0" smtClean="0"/>
              <a:t>   </a:t>
            </a:r>
            <a:r>
              <a:rPr lang="zh-CN" altLang="en-US" b="1" dirty="0" smtClean="0"/>
              <a:t>环境社会政策</a:t>
            </a:r>
            <a:endParaRPr lang="en-US" b="1" dirty="0"/>
          </a:p>
          <a:p>
            <a:r>
              <a:rPr lang="en-US" b="1" dirty="0" smtClean="0"/>
              <a:t>Enabling laws &amp; regulations – market instruments</a:t>
            </a:r>
          </a:p>
          <a:p>
            <a:pPr marL="0" indent="0">
              <a:buNone/>
            </a:pPr>
            <a:r>
              <a:rPr lang="en-US" b="1" dirty="0" smtClean="0"/>
              <a:t> </a:t>
            </a:r>
            <a:r>
              <a:rPr lang="zh-CN" altLang="en-US" b="1" dirty="0" smtClean="0"/>
              <a:t>有效的法律和规章 </a:t>
            </a:r>
            <a:r>
              <a:rPr lang="en-US" altLang="zh-CN" b="1" dirty="0" smtClean="0"/>
              <a:t>–</a:t>
            </a:r>
            <a:r>
              <a:rPr lang="zh-CN" altLang="en-US" b="1" dirty="0" smtClean="0"/>
              <a:t> 市场工具</a:t>
            </a:r>
            <a:endParaRPr lang="en-US" b="1" dirty="0"/>
          </a:p>
          <a:p>
            <a:r>
              <a:rPr lang="en-US" b="1" dirty="0" smtClean="0"/>
              <a:t>Implementation policies</a:t>
            </a:r>
          </a:p>
          <a:p>
            <a:pPr marL="0" indent="0">
              <a:buNone/>
            </a:pPr>
            <a:r>
              <a:rPr lang="en-US" altLang="zh-CN" b="1" dirty="0" smtClean="0"/>
              <a:t>   </a:t>
            </a:r>
            <a:r>
              <a:rPr lang="zh-CN" altLang="en-US" b="1" dirty="0" smtClean="0"/>
              <a:t>政策实施</a:t>
            </a:r>
            <a:endParaRPr lang="en-US" b="1" dirty="0" smtClean="0"/>
          </a:p>
          <a:p>
            <a:endParaRPr lang="en-US" b="1" dirty="0"/>
          </a:p>
          <a:p>
            <a:endParaRPr lang="en-US" dirty="0"/>
          </a:p>
        </p:txBody>
      </p:sp>
      <p:sp>
        <p:nvSpPr>
          <p:cNvPr id="4" name="Slide Number Placeholder 3"/>
          <p:cNvSpPr>
            <a:spLocks noGrp="1"/>
          </p:cNvSpPr>
          <p:nvPr>
            <p:ph type="sldNum" sz="quarter" idx="12"/>
          </p:nvPr>
        </p:nvSpPr>
        <p:spPr/>
        <p:txBody>
          <a:bodyPr/>
          <a:lstStyle/>
          <a:p>
            <a:fld id="{56ED6BC7-A6A3-454C-9970-D154D91E5939}" type="slidenum">
              <a:rPr lang="en-US" smtClean="0"/>
              <a:t>8</a:t>
            </a:fld>
            <a:endParaRPr lang="en-US"/>
          </a:p>
        </p:txBody>
      </p:sp>
    </p:spTree>
    <p:extLst>
      <p:ext uri="{BB962C8B-B14F-4D97-AF65-F5344CB8AC3E}">
        <p14:creationId xmlns:p14="http://schemas.microsoft.com/office/powerpoint/2010/main" val="2372421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62"/>
            <a:ext cx="8229600" cy="1143000"/>
          </a:xfrm>
        </p:spPr>
        <p:txBody>
          <a:bodyPr>
            <a:normAutofit fontScale="90000"/>
          </a:bodyPr>
          <a:lstStyle/>
          <a:p>
            <a:r>
              <a:rPr lang="en-US" b="1" dirty="0" smtClean="0"/>
              <a:t>Essential Features for Future</a:t>
            </a:r>
            <a:br>
              <a:rPr lang="en-US" b="1" dirty="0" smtClean="0"/>
            </a:br>
            <a:r>
              <a:rPr lang="zh-CN" altLang="en-US" b="1" dirty="0" smtClean="0"/>
              <a:t>未来的重要特点</a:t>
            </a:r>
            <a:endParaRPr lang="en-US" b="1" dirty="0"/>
          </a:p>
        </p:txBody>
      </p:sp>
      <p:sp>
        <p:nvSpPr>
          <p:cNvPr id="3" name="Content Placeholder 2"/>
          <p:cNvSpPr>
            <a:spLocks noGrp="1"/>
          </p:cNvSpPr>
          <p:nvPr>
            <p:ph idx="1"/>
          </p:nvPr>
        </p:nvSpPr>
        <p:spPr>
          <a:xfrm>
            <a:off x="158757" y="1194648"/>
            <a:ext cx="9273715" cy="5663351"/>
          </a:xfrm>
        </p:spPr>
        <p:txBody>
          <a:bodyPr>
            <a:normAutofit fontScale="92500" lnSpcReduction="20000"/>
          </a:bodyPr>
          <a:lstStyle/>
          <a:p>
            <a:r>
              <a:rPr lang="en-US" dirty="0" smtClean="0"/>
              <a:t>Continued recognition by Chinese leaders as senior voice on environment &amp; development</a:t>
            </a:r>
          </a:p>
          <a:p>
            <a:pPr marL="0" indent="0">
              <a:buNone/>
            </a:pPr>
            <a:r>
              <a:rPr lang="en-US" dirty="0" smtClean="0"/>
              <a:t> </a:t>
            </a:r>
            <a:r>
              <a:rPr lang="zh-CN" altLang="en-US" dirty="0" smtClean="0"/>
              <a:t>中国领导人继续将国合会视为环发领域的高级发声者</a:t>
            </a:r>
            <a:endParaRPr lang="en-US" dirty="0"/>
          </a:p>
          <a:p>
            <a:r>
              <a:rPr lang="en-US" dirty="0" smtClean="0"/>
              <a:t>Continuity &amp; understanding of China based on combined Chinese &amp; international expertise</a:t>
            </a:r>
          </a:p>
          <a:p>
            <a:pPr marL="0" indent="0">
              <a:buNone/>
            </a:pPr>
            <a:r>
              <a:rPr lang="zh-CN" altLang="en-US" dirty="0" smtClean="0"/>
              <a:t>延续性及基于结合中外经验对中国的理解</a:t>
            </a:r>
            <a:endParaRPr lang="en-US" dirty="0"/>
          </a:p>
          <a:p>
            <a:r>
              <a:rPr lang="en-US" dirty="0" smtClean="0"/>
              <a:t>Relevant, timely, high quality, &amp; respected work (including flagship products widely disseminated)</a:t>
            </a:r>
          </a:p>
          <a:p>
            <a:pPr marL="0" indent="0">
              <a:buNone/>
            </a:pPr>
            <a:r>
              <a:rPr lang="zh-CN" altLang="en-US" dirty="0" smtClean="0"/>
              <a:t>相关、及时、高质量和受尊重的工作（包括广泛传播的旗舰成果）</a:t>
            </a:r>
            <a:endParaRPr lang="en-US" dirty="0" smtClean="0"/>
          </a:p>
          <a:p>
            <a:r>
              <a:rPr lang="en-US" dirty="0" smtClean="0"/>
              <a:t>Diverse funding sources</a:t>
            </a:r>
          </a:p>
          <a:p>
            <a:pPr marL="0" indent="0">
              <a:buNone/>
            </a:pPr>
            <a:r>
              <a:rPr lang="en-US" dirty="0" smtClean="0"/>
              <a:t> </a:t>
            </a:r>
            <a:r>
              <a:rPr lang="zh-CN" altLang="en-US" dirty="0" smtClean="0"/>
              <a:t>多元资金来源</a:t>
            </a:r>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Slide Number Placeholder 3"/>
          <p:cNvSpPr>
            <a:spLocks noGrp="1"/>
          </p:cNvSpPr>
          <p:nvPr>
            <p:ph type="sldNum" sz="quarter" idx="12"/>
          </p:nvPr>
        </p:nvSpPr>
        <p:spPr/>
        <p:txBody>
          <a:bodyPr/>
          <a:lstStyle/>
          <a:p>
            <a:fld id="{56ED6BC7-A6A3-454C-9970-D154D91E5939}" type="slidenum">
              <a:rPr lang="en-US" smtClean="0"/>
              <a:t>9</a:t>
            </a:fld>
            <a:endParaRPr lang="en-US"/>
          </a:p>
        </p:txBody>
      </p:sp>
    </p:spTree>
    <p:extLst>
      <p:ext uri="{BB962C8B-B14F-4D97-AF65-F5344CB8AC3E}">
        <p14:creationId xmlns:p14="http://schemas.microsoft.com/office/powerpoint/2010/main" val="2571625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797</Words>
  <Application>Microsoft Office PowerPoint</Application>
  <PresentationFormat>全屏显示(4:3)</PresentationFormat>
  <Paragraphs>100</Paragraphs>
  <Slides>11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宋体</vt:lpstr>
      <vt:lpstr>Arial</vt:lpstr>
      <vt:lpstr>Calibri</vt:lpstr>
      <vt:lpstr>Office Theme</vt:lpstr>
      <vt:lpstr>PowerPoint 演示文稿</vt:lpstr>
      <vt:lpstr>T.T. General Characteristics 智库的一般特性</vt:lpstr>
      <vt:lpstr>PowerPoint 演示文稿</vt:lpstr>
      <vt:lpstr>PowerPoint 演示文稿</vt:lpstr>
      <vt:lpstr>CCICED’s Unique Characteristics (1) 国合会的独特性（1）</vt:lpstr>
      <vt:lpstr>CCICED’s Unique Characteristics (2) 国合会的独特性（2）</vt:lpstr>
      <vt:lpstr>‘Think Tank of Think Tanks’ 智库中的智库</vt:lpstr>
      <vt:lpstr>Looking Ahead: New Types of Advice 展望未来：新形式的建议</vt:lpstr>
      <vt:lpstr>Essential Features for Future 未来的重要特点</vt:lpstr>
      <vt:lpstr>Issues 问题</vt:lpstr>
      <vt:lpstr>Conclusions 结论</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apple</dc:creator>
  <cp:keywords/>
  <dc:description/>
  <cp:lastModifiedBy>李孔争</cp:lastModifiedBy>
  <cp:revision>40</cp:revision>
  <dcterms:created xsi:type="dcterms:W3CDTF">2015-11-07T06:43:44Z</dcterms:created>
  <dcterms:modified xsi:type="dcterms:W3CDTF">2015-11-10T12:08:09Z</dcterms:modified>
  <cp:category/>
</cp:coreProperties>
</file>