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6" r:id="rId4"/>
    <p:sldId id="267" r:id="rId5"/>
    <p:sldId id="268" r:id="rId6"/>
    <p:sldId id="269" r:id="rId7"/>
    <p:sldId id="270" r:id="rId8"/>
    <p:sldId id="271" r:id="rId9"/>
    <p:sldId id="272" r:id="rId10"/>
    <p:sldId id="276" r:id="rId11"/>
    <p:sldId id="273" r:id="rId12"/>
    <p:sldId id="274" r:id="rId13"/>
    <p:sldId id="275" r:id="rId14"/>
    <p:sldId id="258" r:id="rId1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2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组合 1"/>
          <p:cNvGrpSpPr/>
          <p:nvPr userDrawn="1"/>
        </p:nvGrpSpPr>
        <p:grpSpPr>
          <a:xfrm>
            <a:off x="0" y="903366"/>
            <a:ext cx="7812360" cy="77362"/>
            <a:chOff x="0" y="836712"/>
            <a:chExt cx="7812360" cy="77362"/>
          </a:xfrm>
        </p:grpSpPr>
        <p:cxnSp>
          <p:nvCxnSpPr>
            <p:cNvPr id="3" name="直接连接符 2"/>
            <p:cNvCxnSpPr/>
            <p:nvPr/>
          </p:nvCxnSpPr>
          <p:spPr>
            <a:xfrm>
              <a:off x="0" y="836712"/>
              <a:ext cx="781236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842074"/>
              <a:ext cx="2520000" cy="7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首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末页">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gray">
          <a:xfrm>
            <a:off x="287016" y="1844824"/>
            <a:ext cx="8856984"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zh-CN" altLang="en-US" sz="3200" dirty="0" smtClean="0">
                <a:latin typeface="黑体" panose="02010609060101010101" pitchFamily="49" charset="-122"/>
                <a:ea typeface="黑体" panose="02010609060101010101" pitchFamily="49" charset="-122"/>
              </a:rPr>
              <a:t>加强</a:t>
            </a:r>
            <a:r>
              <a:rPr lang="zh-CN" altLang="zh-CN" sz="3200" dirty="0">
                <a:latin typeface="黑体" panose="02010609060101010101" pitchFamily="49" charset="-122"/>
                <a:ea typeface="黑体" panose="02010609060101010101" pitchFamily="49" charset="-122"/>
              </a:rPr>
              <a:t>智库合作</a:t>
            </a:r>
            <a:r>
              <a:rPr lang="zh-CN" altLang="en-US" sz="3200" dirty="0">
                <a:latin typeface="黑体" panose="02010609060101010101" pitchFamily="49" charset="-122"/>
                <a:ea typeface="黑体" panose="02010609060101010101" pitchFamily="49" charset="-122"/>
              </a:rPr>
              <a:t>，</a:t>
            </a:r>
            <a:r>
              <a:rPr lang="zh-CN" altLang="zh-CN" sz="3200" dirty="0">
                <a:latin typeface="黑体" panose="02010609060101010101" pitchFamily="49" charset="-122"/>
                <a:ea typeface="黑体" panose="02010609060101010101" pitchFamily="49" charset="-122"/>
              </a:rPr>
              <a:t>促进实现后</a:t>
            </a:r>
            <a:r>
              <a:rPr lang="en-US" altLang="zh-CN" sz="3200" dirty="0">
                <a:latin typeface="黑体" panose="02010609060101010101" pitchFamily="49" charset="-122"/>
                <a:ea typeface="黑体" panose="02010609060101010101" pitchFamily="49" charset="-122"/>
              </a:rPr>
              <a:t>2015</a:t>
            </a:r>
            <a:r>
              <a:rPr lang="zh-CN" altLang="zh-CN" sz="3200" dirty="0" smtClean="0">
                <a:latin typeface="黑体" panose="02010609060101010101" pitchFamily="49" charset="-122"/>
                <a:ea typeface="黑体" panose="02010609060101010101" pitchFamily="49" charset="-122"/>
              </a:rPr>
              <a:t>可持续发展</a:t>
            </a:r>
            <a:r>
              <a:rPr lang="zh-CN" altLang="zh-CN" sz="3200" dirty="0">
                <a:latin typeface="黑体" panose="02010609060101010101" pitchFamily="49" charset="-122"/>
                <a:ea typeface="黑体" panose="02010609060101010101" pitchFamily="49" charset="-122"/>
              </a:rPr>
              <a:t>目标</a:t>
            </a:r>
            <a:endParaRPr lang="en-US" altLang="zh-CN" sz="3200" dirty="0">
              <a:latin typeface="黑体" panose="02010609060101010101" pitchFamily="49" charset="-122"/>
              <a:ea typeface="黑体" panose="02010609060101010101" pitchFamily="49" charset="-122"/>
              <a:cs typeface="Times New Roman" panose="02020603050405020304" pitchFamily="18" charset="0"/>
            </a:endParaRPr>
          </a:p>
          <a:p>
            <a:r>
              <a:rPr lang="en-US" altLang="zh-CN" sz="3200" dirty="0">
                <a:latin typeface="+mn-lt"/>
                <a:cs typeface="Times New Roman" panose="02020603050405020304" pitchFamily="18" charset="0"/>
              </a:rPr>
              <a:t>Think Tank </a:t>
            </a:r>
            <a:r>
              <a:rPr lang="en-US" altLang="zh-CN" sz="3200" dirty="0" smtClean="0">
                <a:latin typeface="+mn-lt"/>
                <a:cs typeface="Times New Roman" panose="02020603050405020304" pitchFamily="18" charset="0"/>
              </a:rPr>
              <a:t>Cooperates </a:t>
            </a:r>
            <a:r>
              <a:rPr lang="en-US" altLang="zh-CN" sz="3200" dirty="0">
                <a:latin typeface="+mn-lt"/>
                <a:cs typeface="Times New Roman" panose="02020603050405020304" pitchFamily="18" charset="0"/>
              </a:rPr>
              <a:t>to Promote the Realization of </a:t>
            </a:r>
            <a:r>
              <a:rPr lang="en-US" altLang="zh-CN" sz="3200" dirty="0" smtClean="0">
                <a:latin typeface="+mn-lt"/>
                <a:cs typeface="Times New Roman" panose="02020603050405020304" pitchFamily="18" charset="0"/>
              </a:rPr>
              <a:t>the </a:t>
            </a:r>
            <a:r>
              <a:rPr lang="en-US" altLang="zh-CN" sz="3200" dirty="0">
                <a:latin typeface="+mn-lt"/>
                <a:cs typeface="Times New Roman" panose="02020603050405020304" pitchFamily="18" charset="0"/>
              </a:rPr>
              <a:t>Post-2015 SDGs</a:t>
            </a:r>
            <a:endParaRPr lang="zh-CN" altLang="zh-CN" sz="3200" dirty="0">
              <a:latin typeface="+mn-lt"/>
              <a:cs typeface="Times New Roman" panose="02020603050405020304" pitchFamily="18" charset="0"/>
            </a:endParaRPr>
          </a:p>
          <a:p>
            <a:endParaRPr lang="en-US" altLang="zh-CN" sz="4400" b="0" dirty="0">
              <a:solidFill>
                <a:srgbClr val="000000"/>
              </a:solidFill>
              <a:ea typeface="宋体" pitchFamily="2" charset="-122"/>
            </a:endParaRPr>
          </a:p>
        </p:txBody>
      </p:sp>
      <p:sp>
        <p:nvSpPr>
          <p:cNvPr id="4" name="Rectangle 2"/>
          <p:cNvSpPr txBox="1">
            <a:spLocks noChangeArrowheads="1"/>
          </p:cNvSpPr>
          <p:nvPr/>
        </p:nvSpPr>
        <p:spPr bwMode="gray">
          <a:xfrm>
            <a:off x="35496" y="4149080"/>
            <a:ext cx="8892645"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夏光 </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ct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环保</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部政研中心 主任</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，研究员</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a:t>
            </a:r>
          </a:p>
          <a:p>
            <a:pPr algn="ct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2015</a:t>
            </a:r>
            <a:r>
              <a:rPr lang="zh-CN" altLang="en-US" sz="2000" dirty="0">
                <a:latin typeface="Times New Roman" panose="02020603050405020304" pitchFamily="18" charset="0"/>
                <a:ea typeface="黑体" panose="02010609060101010101" pitchFamily="49" charset="-122"/>
                <a:cs typeface="Times New Roman" panose="02020603050405020304" pitchFamily="18" charset="0"/>
              </a:rPr>
              <a:t>年</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11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月</a:t>
            </a: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11</a:t>
            </a:r>
            <a:r>
              <a:rPr lang="zh-CN" altLang="en-US" sz="2000" dirty="0" smtClean="0">
                <a:latin typeface="Times New Roman" panose="02020603050405020304" pitchFamily="18" charset="0"/>
                <a:ea typeface="黑体" panose="02010609060101010101" pitchFamily="49" charset="-122"/>
                <a:cs typeface="Times New Roman" panose="02020603050405020304" pitchFamily="18" charset="0"/>
              </a:rPr>
              <a:t>日</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ctr"/>
            <a:endParaRPr lang="en-US" altLang="zh-CN" sz="2000" dirty="0">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rPr>
              <a:t>Dr. Xia </a:t>
            </a:r>
            <a:r>
              <a:rPr lang="en-US" altLang="zh-CN" sz="2000" dirty="0" err="1">
                <a:latin typeface="Times New Roman" panose="02020603050405020304" pitchFamily="18" charset="0"/>
                <a:ea typeface="黑体" panose="02010609060101010101" pitchFamily="49" charset="-122"/>
                <a:cs typeface="Times New Roman" panose="02020603050405020304" pitchFamily="18" charset="0"/>
              </a:rPr>
              <a:t>Guang</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000" dirty="0" smtClean="0">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Director General, Senior Research Fellow</a:t>
            </a:r>
          </a:p>
          <a:p>
            <a:pPr algn="ct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Policy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Research Center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for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Environment and </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Economy</a:t>
            </a:r>
            <a:r>
              <a:rPr lang="zh-CN" altLang="en-US" sz="1800" dirty="0" smtClean="0">
                <a:latin typeface="Times New Roman" panose="02020603050405020304" pitchFamily="18" charset="0"/>
                <a:ea typeface="黑体" panose="02010609060101010101" pitchFamily="49" charset="-122"/>
                <a:cs typeface="Times New Roman" panose="02020603050405020304" pitchFamily="18" charset="0"/>
              </a:rPr>
              <a:t>，</a:t>
            </a: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MEP</a:t>
            </a:r>
          </a:p>
          <a:p>
            <a:pPr algn="ct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Nov. 11,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2015</a:t>
            </a:r>
            <a:endParaRPr lang="zh-CN" altLang="en-US" sz="1800" dirty="0">
              <a:latin typeface="黑体" panose="02010609060101010101" pitchFamily="49" charset="-122"/>
              <a:ea typeface="黑体" panose="02010609060101010101" pitchFamily="49" charset="-122"/>
              <a:cs typeface="Times New Roman" panose="02020603050405020304" pitchFamily="18" charset="0"/>
            </a:endParaRPr>
          </a:p>
          <a:p>
            <a:endParaRPr lang="en-US" altLang="zh-CN" sz="4400" b="0" dirty="0">
              <a:solidFill>
                <a:srgbClr val="000000"/>
              </a:solidFill>
              <a:ea typeface="宋体" pitchFamily="2" charset="-122"/>
            </a:endParaRPr>
          </a:p>
        </p:txBody>
      </p:sp>
    </p:spTree>
    <p:extLst>
      <p:ext uri="{BB962C8B-B14F-4D97-AF65-F5344CB8AC3E}">
        <p14:creationId xmlns:p14="http://schemas.microsoft.com/office/powerpoint/2010/main" val="30644898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400" dirty="0" smtClean="0">
                <a:ea typeface="宋体" pitchFamily="2" charset="-122"/>
              </a:rPr>
              <a:t>2</a:t>
            </a:r>
            <a:r>
              <a:rPr lang="en-US" altLang="zh-CN" sz="2400" dirty="0">
                <a:ea typeface="宋体" pitchFamily="2" charset="-122"/>
              </a:rPr>
              <a:t>.</a:t>
            </a:r>
            <a:r>
              <a:rPr lang="zh-CN" altLang="zh-CN" sz="2400" dirty="0">
                <a:ea typeface="宋体" pitchFamily="2" charset="-122"/>
              </a:rPr>
              <a:t>国际可持续发展目标与中国生态文明建设目标</a:t>
            </a:r>
            <a:endParaRPr lang="en-US" altLang="zh-CN" sz="2400" dirty="0">
              <a:ea typeface="宋体" pitchFamily="2" charset="-122"/>
            </a:endParaRPr>
          </a:p>
          <a:p>
            <a:pPr>
              <a:defRPr/>
            </a:pPr>
            <a:r>
              <a:rPr lang="en-US" altLang="zh-CN" sz="2400" dirty="0" smtClean="0">
                <a:ea typeface="宋体" pitchFamily="2" charset="-122"/>
              </a:rPr>
              <a:t>    SDGs </a:t>
            </a:r>
            <a:r>
              <a:rPr lang="en-US" altLang="zh-CN" sz="2400" dirty="0">
                <a:ea typeface="宋体" pitchFamily="2" charset="-122"/>
              </a:rPr>
              <a:t>and Goals of China’s Ecological  </a:t>
            </a:r>
            <a:r>
              <a:rPr lang="en-US" altLang="zh-CN" sz="2400" dirty="0" smtClean="0">
                <a:ea typeface="宋体" pitchFamily="2" charset="-122"/>
              </a:rPr>
              <a:t>Civilization</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2200"/>
              </a:lnSpc>
              <a:spcBef>
                <a:spcPts val="600"/>
              </a:spcBef>
              <a:spcAft>
                <a:spcPts val="600"/>
              </a:spcAft>
              <a:buClr>
                <a:srgbClr val="6E815B"/>
              </a:buClr>
              <a:defRPr/>
            </a:pPr>
            <a:r>
              <a:rPr lang="zh-CN" altLang="zh-CN" sz="1800" b="0" kern="0" dirty="0" smtClean="0">
                <a:solidFill>
                  <a:schemeClr val="tx1"/>
                </a:solidFill>
                <a:latin typeface="Verdana"/>
                <a:ea typeface="宋体" pitchFamily="2" charset="-122"/>
              </a:rPr>
              <a:t>中国</a:t>
            </a:r>
            <a:r>
              <a:rPr lang="zh-CN" altLang="zh-CN" sz="1800" b="0" kern="0" dirty="0">
                <a:solidFill>
                  <a:schemeClr val="tx1"/>
                </a:solidFill>
                <a:latin typeface="Verdana"/>
                <a:ea typeface="宋体" pitchFamily="2" charset="-122"/>
              </a:rPr>
              <a:t>生态文明建设目标与国际可持续发展目标</a:t>
            </a:r>
            <a:r>
              <a:rPr lang="zh-CN" altLang="en-US" sz="1800" b="0" kern="0" dirty="0">
                <a:solidFill>
                  <a:schemeClr val="tx1"/>
                </a:solidFill>
                <a:latin typeface="Verdana"/>
                <a:ea typeface="宋体" pitchFamily="2" charset="-122"/>
              </a:rPr>
              <a:t>都</a:t>
            </a:r>
            <a:r>
              <a:rPr lang="zh-CN" altLang="zh-CN" sz="1800" b="0" kern="0" dirty="0">
                <a:solidFill>
                  <a:schemeClr val="tx1"/>
                </a:solidFill>
                <a:latin typeface="Verdana"/>
                <a:ea typeface="宋体" pitchFamily="2" charset="-122"/>
              </a:rPr>
              <a:t>注重发展目标与环境目标的平衡性和融合性</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Ecological </a:t>
            </a:r>
            <a:r>
              <a:rPr lang="en-US" altLang="zh-CN" sz="1800" b="0" kern="0" dirty="0">
                <a:solidFill>
                  <a:schemeClr val="accent1"/>
                </a:solidFill>
                <a:latin typeface="Verdana"/>
                <a:ea typeface="宋体" pitchFamily="2" charset="-122"/>
              </a:rPr>
              <a:t>civilization and SDGs both emphasize the balance and integration of development and environmental targets.</a:t>
            </a:r>
          </a:p>
          <a:p>
            <a:pPr>
              <a:lnSpc>
                <a:spcPts val="2200"/>
              </a:lnSpc>
              <a:spcBef>
                <a:spcPts val="600"/>
              </a:spcBef>
              <a:spcAft>
                <a:spcPts val="600"/>
              </a:spcAft>
              <a:buClr>
                <a:srgbClr val="007067"/>
              </a:buClr>
              <a:defRPr/>
            </a:pPr>
            <a:r>
              <a:rPr lang="zh-CN" altLang="en-US" sz="1800" b="0" kern="0" dirty="0">
                <a:solidFill>
                  <a:schemeClr val="tx1"/>
                </a:solidFill>
                <a:latin typeface="Verdana"/>
                <a:ea typeface="宋体" pitchFamily="2" charset="-122"/>
              </a:rPr>
              <a:t>生态文明建设</a:t>
            </a:r>
            <a:r>
              <a:rPr lang="zh-CN" altLang="zh-CN" sz="1800" b="0" kern="0" dirty="0">
                <a:solidFill>
                  <a:schemeClr val="tx1"/>
                </a:solidFill>
                <a:latin typeface="Verdana"/>
                <a:ea typeface="宋体" pitchFamily="2" charset="-122"/>
              </a:rPr>
              <a:t>把经济社会的绿色转型作为实现生态环境目标的途径，更加重视政治发展和制度建设对可持续发展的作用</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Ecological </a:t>
            </a:r>
            <a:r>
              <a:rPr lang="en-US" altLang="zh-CN" sz="1800" b="0" kern="0" dirty="0">
                <a:solidFill>
                  <a:schemeClr val="accent1"/>
                </a:solidFill>
                <a:latin typeface="Verdana"/>
                <a:ea typeface="宋体" pitchFamily="2" charset="-122"/>
              </a:rPr>
              <a:t>civilization takes green transition of economy and society as the approach to achieve environmental goals, and pays more attention on the role of political development and institutional construction for sustainable development.</a:t>
            </a:r>
          </a:p>
          <a:p>
            <a:pPr>
              <a:lnSpc>
                <a:spcPts val="2200"/>
              </a:lnSpc>
              <a:spcBef>
                <a:spcPts val="600"/>
              </a:spcBef>
              <a:spcAft>
                <a:spcPts val="600"/>
              </a:spcAft>
              <a:buClr>
                <a:srgbClr val="007067"/>
              </a:buClr>
              <a:defRPr/>
            </a:pPr>
            <a:r>
              <a:rPr lang="zh-CN" altLang="zh-CN" sz="1800" b="0" kern="0" dirty="0">
                <a:solidFill>
                  <a:schemeClr val="tx1"/>
                </a:solidFill>
                <a:latin typeface="Verdana"/>
                <a:ea typeface="宋体" pitchFamily="2" charset="-122"/>
              </a:rPr>
              <a:t>生态文明是可持续发展的中国化和升级版，“五位一体”（经济、政治、文化、社会、生态文明建设共同推进）是对“三大支柱”（经济、社会、环境）的发展</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Ecological civilization is the Chinese and updated vision of sustainable development, the “five-in-one” layout (comprehensive promotion of economic, political, culture, social and ecological construction) is the development of the “three pillars” (economy, society and environment) in China.</a:t>
            </a:r>
          </a:p>
          <a:p>
            <a:pPr>
              <a:lnSpc>
                <a:spcPts val="3000"/>
              </a:lnSpc>
              <a:spcBef>
                <a:spcPts val="1200"/>
              </a:spcBef>
              <a:spcAft>
                <a:spcPts val="1200"/>
              </a:spcAft>
              <a:buClr>
                <a:srgbClr val="6E815B"/>
              </a:buClr>
              <a:defRPr/>
            </a:pPr>
            <a:endParaRPr lang="en-US" altLang="zh-CN" sz="1800" b="0" kern="0" dirty="0" smtClean="0">
              <a:solidFill>
                <a:schemeClr val="accent1"/>
              </a:solidFill>
              <a:latin typeface="Verdana"/>
              <a:ea typeface="宋体" pitchFamily="2" charset="-122"/>
            </a:endParaRP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719881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400" dirty="0" smtClean="0">
                <a:ea typeface="宋体" pitchFamily="2" charset="-122"/>
              </a:rPr>
              <a:t>3</a:t>
            </a:r>
            <a:r>
              <a:rPr lang="en-US" altLang="zh-CN" sz="2400" dirty="0">
                <a:ea typeface="宋体" pitchFamily="2" charset="-122"/>
              </a:rPr>
              <a:t>.</a:t>
            </a:r>
            <a:r>
              <a:rPr lang="zh-CN" altLang="en-US" sz="2400" dirty="0">
                <a:ea typeface="宋体" pitchFamily="2" charset="-122"/>
              </a:rPr>
              <a:t>加强</a:t>
            </a:r>
            <a:r>
              <a:rPr lang="zh-CN" altLang="zh-CN" sz="2400" dirty="0">
                <a:ea typeface="宋体" pitchFamily="2" charset="-122"/>
              </a:rPr>
              <a:t>智库合作</a:t>
            </a:r>
            <a:r>
              <a:rPr lang="zh-CN" altLang="en-US" sz="2400" dirty="0">
                <a:ea typeface="宋体" pitchFamily="2" charset="-122"/>
              </a:rPr>
              <a:t>，</a:t>
            </a:r>
            <a:r>
              <a:rPr lang="zh-CN" altLang="zh-CN" sz="2400" dirty="0">
                <a:ea typeface="宋体" pitchFamily="2" charset="-122"/>
              </a:rPr>
              <a:t>促进实现国际可持续发展目标</a:t>
            </a:r>
            <a:endParaRPr lang="en-US" altLang="zh-CN" sz="2400" dirty="0">
              <a:ea typeface="宋体" pitchFamily="2" charset="-122"/>
            </a:endParaRPr>
          </a:p>
          <a:p>
            <a:pPr>
              <a:defRPr/>
            </a:pPr>
            <a:r>
              <a:rPr lang="en-US" altLang="zh-CN" sz="2400" dirty="0" smtClean="0">
                <a:ea typeface="宋体" pitchFamily="2" charset="-122"/>
              </a:rPr>
              <a:t>    Enhance </a:t>
            </a:r>
            <a:r>
              <a:rPr lang="en-US" altLang="zh-CN" sz="2400" dirty="0">
                <a:ea typeface="宋体" pitchFamily="2" charset="-122"/>
              </a:rPr>
              <a:t>the Cooperation between Think Tanks to Realize </a:t>
            </a:r>
            <a:r>
              <a:rPr lang="en-US" altLang="zh-CN" sz="2400" dirty="0" smtClean="0">
                <a:ea typeface="宋体" pitchFamily="2" charset="-122"/>
              </a:rPr>
              <a:t>SDGs</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2400"/>
              </a:lnSpc>
              <a:spcBef>
                <a:spcPts val="600"/>
              </a:spcBef>
              <a:spcAft>
                <a:spcPts val="600"/>
              </a:spcAft>
              <a:buClr>
                <a:srgbClr val="6E815B"/>
              </a:buClr>
              <a:defRPr/>
            </a:pPr>
            <a:r>
              <a:rPr lang="zh-CN" altLang="zh-CN" sz="1800" b="0" kern="0" dirty="0" smtClean="0">
                <a:solidFill>
                  <a:schemeClr val="tx1"/>
                </a:solidFill>
                <a:latin typeface="Verdana"/>
                <a:ea typeface="宋体" pitchFamily="2" charset="-122"/>
              </a:rPr>
              <a:t>中国</a:t>
            </a:r>
            <a:r>
              <a:rPr lang="zh-CN" altLang="zh-CN" sz="1800" b="0" kern="0" dirty="0">
                <a:solidFill>
                  <a:schemeClr val="tx1"/>
                </a:solidFill>
                <a:latin typeface="Verdana"/>
                <a:ea typeface="宋体" pitchFamily="2" charset="-122"/>
              </a:rPr>
              <a:t>生态文明建设目标与国际可持续发展目标</a:t>
            </a:r>
            <a:r>
              <a:rPr lang="zh-CN" altLang="en-US" sz="1800" b="0" kern="0" dirty="0">
                <a:solidFill>
                  <a:schemeClr val="tx1"/>
                </a:solidFill>
                <a:latin typeface="Verdana"/>
                <a:ea typeface="宋体" pitchFamily="2" charset="-122"/>
              </a:rPr>
              <a:t>都</a:t>
            </a:r>
            <a:r>
              <a:rPr lang="zh-CN" altLang="zh-CN" sz="1800" b="0" kern="0" dirty="0">
                <a:solidFill>
                  <a:schemeClr val="tx1"/>
                </a:solidFill>
                <a:latin typeface="Verdana"/>
                <a:ea typeface="宋体" pitchFamily="2" charset="-122"/>
              </a:rPr>
              <a:t>注重发展目标与环境目标的平衡性和融合性</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 </a:t>
            </a:r>
            <a:r>
              <a:rPr lang="en-US" altLang="zh-CN" sz="1800" b="0" kern="0" dirty="0" smtClean="0">
                <a:solidFill>
                  <a:schemeClr val="accent1"/>
                </a:solidFill>
                <a:latin typeface="Verdana"/>
                <a:ea typeface="宋体" pitchFamily="2" charset="-122"/>
              </a:rPr>
              <a:t>                           Ecological </a:t>
            </a:r>
            <a:r>
              <a:rPr lang="en-US" altLang="zh-CN" sz="1800" b="0" kern="0" dirty="0">
                <a:solidFill>
                  <a:schemeClr val="accent1"/>
                </a:solidFill>
                <a:latin typeface="Verdana"/>
                <a:ea typeface="宋体" pitchFamily="2" charset="-122"/>
              </a:rPr>
              <a:t>civilization and SDGs both emphasize the balance and integration of development and environmental targets</a:t>
            </a:r>
            <a:r>
              <a:rPr lang="en-US" altLang="zh-CN" sz="1800" b="0" kern="0" dirty="0" smtClean="0">
                <a:solidFill>
                  <a:schemeClr val="accent1"/>
                </a:solidFill>
                <a:latin typeface="Verdana"/>
                <a:ea typeface="宋体" pitchFamily="2" charset="-122"/>
              </a:rPr>
              <a:t>.</a:t>
            </a:r>
          </a:p>
          <a:p>
            <a:pPr>
              <a:lnSpc>
                <a:spcPts val="2400"/>
              </a:lnSpc>
              <a:spcBef>
                <a:spcPts val="600"/>
              </a:spcBef>
              <a:spcAft>
                <a:spcPts val="600"/>
              </a:spcAft>
              <a:buClr>
                <a:srgbClr val="6E815B"/>
              </a:buClr>
              <a:defRPr/>
            </a:pPr>
            <a:r>
              <a:rPr lang="zh-CN" altLang="zh-CN" sz="1800" b="0" kern="0" dirty="0">
                <a:solidFill>
                  <a:schemeClr val="tx1"/>
                </a:solidFill>
                <a:latin typeface="Verdana"/>
                <a:ea typeface="宋体" pitchFamily="2" charset="-122"/>
              </a:rPr>
              <a:t>对实施可持续发展的路径进行清晰的设计</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Design </a:t>
            </a:r>
            <a:r>
              <a:rPr lang="en-US" altLang="zh-CN" sz="1800" b="0" kern="0" dirty="0">
                <a:solidFill>
                  <a:schemeClr val="accent1"/>
                </a:solidFill>
                <a:latin typeface="Verdana"/>
                <a:ea typeface="宋体" pitchFamily="2" charset="-122"/>
              </a:rPr>
              <a:t>a clear path of implementing SDGs.</a:t>
            </a:r>
          </a:p>
          <a:p>
            <a:pPr>
              <a:lnSpc>
                <a:spcPts val="2400"/>
              </a:lnSpc>
              <a:spcBef>
                <a:spcPts val="600"/>
              </a:spcBef>
              <a:spcAft>
                <a:spcPts val="600"/>
              </a:spcAft>
              <a:buClr>
                <a:srgbClr val="6E815B"/>
              </a:buClr>
              <a:defRPr/>
            </a:pPr>
            <a:r>
              <a:rPr lang="zh-CN" altLang="zh-CN" sz="1800" b="0" kern="0" dirty="0">
                <a:solidFill>
                  <a:schemeClr val="tx1"/>
                </a:solidFill>
                <a:latin typeface="Verdana"/>
                <a:ea typeface="宋体" pitchFamily="2" charset="-122"/>
              </a:rPr>
              <a:t>交流各国可持续发展的模式和经验</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Exchange different sustainable development patterns and experience among countries. </a:t>
            </a:r>
          </a:p>
          <a:p>
            <a:pPr>
              <a:lnSpc>
                <a:spcPts val="2400"/>
              </a:lnSpc>
              <a:spcBef>
                <a:spcPts val="600"/>
              </a:spcBef>
              <a:spcAft>
                <a:spcPts val="600"/>
              </a:spcAft>
              <a:buClr>
                <a:srgbClr val="6E815B"/>
              </a:buClr>
              <a:defRPr/>
            </a:pPr>
            <a:r>
              <a:rPr lang="zh-CN" altLang="zh-CN" sz="1800" b="0" kern="0" dirty="0">
                <a:solidFill>
                  <a:schemeClr val="tx1"/>
                </a:solidFill>
                <a:latin typeface="Verdana"/>
                <a:ea typeface="宋体" pitchFamily="2" charset="-122"/>
              </a:rPr>
              <a:t>对全球可持续发展进程进行跟踪评价</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Track </a:t>
            </a:r>
            <a:r>
              <a:rPr lang="en-US" altLang="zh-CN" sz="1800" b="0" kern="0" dirty="0">
                <a:solidFill>
                  <a:schemeClr val="accent1"/>
                </a:solidFill>
                <a:latin typeface="Verdana"/>
                <a:ea typeface="宋体" pitchFamily="2" charset="-122"/>
              </a:rPr>
              <a:t>and evaluate the progress of global sustainable development.</a:t>
            </a:r>
          </a:p>
          <a:p>
            <a:pPr>
              <a:lnSpc>
                <a:spcPts val="2400"/>
              </a:lnSpc>
              <a:spcBef>
                <a:spcPts val="600"/>
              </a:spcBef>
              <a:spcAft>
                <a:spcPts val="600"/>
              </a:spcAft>
              <a:buClr>
                <a:srgbClr val="6E815B"/>
              </a:buClr>
              <a:defRPr/>
            </a:pPr>
            <a:r>
              <a:rPr lang="zh-CN" altLang="zh-CN" sz="1800" b="0" kern="0" dirty="0">
                <a:solidFill>
                  <a:schemeClr val="tx1"/>
                </a:solidFill>
                <a:latin typeface="Verdana"/>
                <a:ea typeface="宋体" pitchFamily="2" charset="-122"/>
              </a:rPr>
              <a:t>加快国际可持续发展磋商谈判进程</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Accelerate </a:t>
            </a:r>
            <a:r>
              <a:rPr lang="en-US" altLang="zh-CN" sz="1800" b="0" kern="0" dirty="0">
                <a:solidFill>
                  <a:schemeClr val="accent1"/>
                </a:solidFill>
                <a:latin typeface="Verdana"/>
                <a:ea typeface="宋体" pitchFamily="2" charset="-122"/>
              </a:rPr>
              <a:t>the international negotiation and consultation process of sustainable development.</a:t>
            </a: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4832764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179512" y="332656"/>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000" dirty="0" smtClean="0">
                <a:ea typeface="宋体" pitchFamily="2" charset="-122"/>
              </a:rPr>
              <a:t>4</a:t>
            </a:r>
            <a:r>
              <a:rPr lang="en-US" altLang="zh-CN" sz="2000" dirty="0">
                <a:ea typeface="宋体" pitchFamily="2" charset="-122"/>
              </a:rPr>
              <a:t>.</a:t>
            </a:r>
            <a:r>
              <a:rPr lang="zh-CN" altLang="zh-CN" sz="2000" dirty="0">
                <a:ea typeface="宋体" pitchFamily="2" charset="-122"/>
              </a:rPr>
              <a:t>对中</a:t>
            </a:r>
            <a:r>
              <a:rPr lang="zh-CN" altLang="en-US" sz="2000" dirty="0">
                <a:ea typeface="宋体" pitchFamily="2" charset="-122"/>
              </a:rPr>
              <a:t>外</a:t>
            </a:r>
            <a:r>
              <a:rPr lang="zh-CN" altLang="zh-CN" sz="2000" dirty="0">
                <a:ea typeface="宋体" pitchFamily="2" charset="-122"/>
              </a:rPr>
              <a:t>环境与发展智库合作的期待</a:t>
            </a:r>
            <a:endParaRPr lang="en-US" altLang="zh-CN" sz="2000" dirty="0">
              <a:ea typeface="宋体" pitchFamily="2" charset="-122"/>
            </a:endParaRPr>
          </a:p>
          <a:p>
            <a:pPr marL="182563" indent="-182563">
              <a:defRPr/>
            </a:pPr>
            <a:r>
              <a:rPr lang="en-US" altLang="zh-CN" sz="2000" dirty="0" smtClean="0">
                <a:ea typeface="宋体" pitchFamily="2" charset="-122"/>
              </a:rPr>
              <a:t>   Expectations </a:t>
            </a:r>
            <a:r>
              <a:rPr lang="en-US" altLang="zh-CN" sz="2000" dirty="0">
                <a:ea typeface="宋体" pitchFamily="2" charset="-122"/>
              </a:rPr>
              <a:t>of Sino-International T</a:t>
            </a:r>
            <a:r>
              <a:rPr lang="en-US" altLang="zh-CN" sz="2000" dirty="0" smtClean="0">
                <a:ea typeface="宋体" pitchFamily="2" charset="-122"/>
              </a:rPr>
              <a:t>hink Tank Cooperation </a:t>
            </a:r>
            <a:r>
              <a:rPr lang="en-US" altLang="zh-CN" sz="2000" dirty="0">
                <a:ea typeface="宋体" pitchFamily="2" charset="-122"/>
              </a:rPr>
              <a:t>on </a:t>
            </a:r>
            <a:r>
              <a:rPr lang="en-US" altLang="zh-CN" sz="2000" dirty="0" smtClean="0">
                <a:ea typeface="宋体" pitchFamily="2" charset="-122"/>
              </a:rPr>
              <a:t> Environment </a:t>
            </a:r>
            <a:r>
              <a:rPr lang="en-US" altLang="zh-CN" sz="2000" dirty="0">
                <a:ea typeface="宋体" pitchFamily="2" charset="-122"/>
              </a:rPr>
              <a:t>and </a:t>
            </a:r>
            <a:r>
              <a:rPr lang="en-US" altLang="zh-CN" sz="2000" dirty="0" smtClean="0">
                <a:ea typeface="宋体" pitchFamily="2" charset="-122"/>
              </a:rPr>
              <a:t>Development</a:t>
            </a:r>
            <a:endParaRPr lang="en-US" altLang="zh-CN" sz="2000" dirty="0">
              <a:ea typeface="宋体" pitchFamily="2" charset="-122"/>
            </a:endParaRPr>
          </a:p>
          <a:p>
            <a:pPr>
              <a:defRPr/>
            </a:pP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如何</a:t>
            </a:r>
            <a:r>
              <a:rPr lang="zh-CN" altLang="zh-CN" sz="1800" b="0" kern="0" dirty="0">
                <a:solidFill>
                  <a:schemeClr val="tx1"/>
                </a:solidFill>
                <a:latin typeface="Verdana"/>
                <a:ea typeface="宋体" pitchFamily="2" charset="-122"/>
              </a:rPr>
              <a:t>评估可持续发展目标的实现程度？智库如何帮助发展中国家提高可持续发展评估能力？</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smtClean="0">
                <a:solidFill>
                  <a:schemeClr val="accent1"/>
                </a:solidFill>
                <a:latin typeface="Verdana"/>
                <a:ea typeface="宋体" pitchFamily="2" charset="-122"/>
              </a:rPr>
              <a:t>How </a:t>
            </a:r>
            <a:r>
              <a:rPr lang="en-US" altLang="zh-CN" sz="1800" b="0" kern="0" dirty="0">
                <a:solidFill>
                  <a:schemeClr val="accent1"/>
                </a:solidFill>
                <a:latin typeface="Verdana"/>
                <a:ea typeface="宋体" pitchFamily="2" charset="-122"/>
              </a:rPr>
              <a:t>to assess the progress of SDGs? How the think tanks to help developing countries improving the capacity for sustainable development assessment?</a:t>
            </a:r>
          </a:p>
          <a:p>
            <a:pPr>
              <a:lnSpc>
                <a:spcPts val="2400"/>
              </a:lnSpc>
              <a:spcBef>
                <a:spcPts val="600"/>
              </a:spcBef>
              <a:spcAft>
                <a:spcPts val="600"/>
              </a:spcAft>
              <a:buClr>
                <a:srgbClr val="6E815B"/>
              </a:buClr>
              <a:defRPr/>
            </a:pPr>
            <a:endParaRPr lang="en-US" altLang="zh-CN" sz="1800" b="0" kern="0" dirty="0">
              <a:solidFill>
                <a:schemeClr val="accent1"/>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2499660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179512" y="332656"/>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000" dirty="0" smtClean="0">
                <a:ea typeface="宋体" pitchFamily="2" charset="-122"/>
              </a:rPr>
              <a:t>4</a:t>
            </a:r>
            <a:r>
              <a:rPr lang="en-US" altLang="zh-CN" sz="2000" dirty="0">
                <a:ea typeface="宋体" pitchFamily="2" charset="-122"/>
              </a:rPr>
              <a:t>.</a:t>
            </a:r>
            <a:r>
              <a:rPr lang="zh-CN" altLang="zh-CN" sz="2000" dirty="0">
                <a:ea typeface="宋体" pitchFamily="2" charset="-122"/>
              </a:rPr>
              <a:t>对中</a:t>
            </a:r>
            <a:r>
              <a:rPr lang="zh-CN" altLang="en-US" sz="2000" dirty="0">
                <a:ea typeface="宋体" pitchFamily="2" charset="-122"/>
              </a:rPr>
              <a:t>外</a:t>
            </a:r>
            <a:r>
              <a:rPr lang="zh-CN" altLang="zh-CN" sz="2000" dirty="0">
                <a:ea typeface="宋体" pitchFamily="2" charset="-122"/>
              </a:rPr>
              <a:t>环境与发展智库合作的期待</a:t>
            </a:r>
            <a:endParaRPr lang="en-US" altLang="zh-CN" sz="2000" dirty="0">
              <a:ea typeface="宋体" pitchFamily="2" charset="-122"/>
            </a:endParaRPr>
          </a:p>
          <a:p>
            <a:pPr marL="182563" indent="-182563">
              <a:defRPr/>
            </a:pPr>
            <a:r>
              <a:rPr lang="en-US" altLang="zh-CN" sz="2000" dirty="0" smtClean="0">
                <a:ea typeface="宋体" pitchFamily="2" charset="-122"/>
              </a:rPr>
              <a:t>   Expectations </a:t>
            </a:r>
            <a:r>
              <a:rPr lang="en-US" altLang="zh-CN" sz="2000" dirty="0">
                <a:ea typeface="宋体" pitchFamily="2" charset="-122"/>
              </a:rPr>
              <a:t>of Sino-International </a:t>
            </a:r>
            <a:r>
              <a:rPr lang="en-US" altLang="zh-CN" sz="2000" dirty="0" smtClean="0">
                <a:ea typeface="宋体" pitchFamily="2" charset="-122"/>
              </a:rPr>
              <a:t>Think Tank Cooperation </a:t>
            </a:r>
            <a:r>
              <a:rPr lang="en-US" altLang="zh-CN" sz="2000" dirty="0">
                <a:ea typeface="宋体" pitchFamily="2" charset="-122"/>
              </a:rPr>
              <a:t>on </a:t>
            </a:r>
            <a:r>
              <a:rPr lang="en-US" altLang="zh-CN" sz="2000" dirty="0" smtClean="0">
                <a:ea typeface="宋体" pitchFamily="2" charset="-122"/>
              </a:rPr>
              <a:t> Environment </a:t>
            </a:r>
            <a:r>
              <a:rPr lang="en-US" altLang="zh-CN" sz="2000" dirty="0">
                <a:ea typeface="宋体" pitchFamily="2" charset="-122"/>
              </a:rPr>
              <a:t>and </a:t>
            </a:r>
            <a:r>
              <a:rPr lang="en-US" altLang="zh-CN" sz="2000" dirty="0" smtClean="0">
                <a:ea typeface="宋体" pitchFamily="2" charset="-122"/>
              </a:rPr>
              <a:t>Development</a:t>
            </a:r>
            <a:endParaRPr lang="en-US" altLang="zh-CN" sz="2000" dirty="0">
              <a:ea typeface="宋体" pitchFamily="2" charset="-122"/>
            </a:endParaRPr>
          </a:p>
          <a:p>
            <a:pPr>
              <a:defRPr/>
            </a:pP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中国</a:t>
            </a:r>
            <a:r>
              <a:rPr lang="zh-CN" altLang="zh-CN" sz="1800" b="0" kern="0" dirty="0">
                <a:solidFill>
                  <a:schemeClr val="tx1"/>
                </a:solidFill>
                <a:latin typeface="Verdana"/>
                <a:ea typeface="宋体" pitchFamily="2" charset="-122"/>
              </a:rPr>
              <a:t>在建设生态文明中怎样吸取发达国家发展历程中的经验教训？通过向国外转移产能来减轻环境压力是必然的选择吗？</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How China to learn the lessons and experience from developed countries during the process of constructing ecological civilization? Is it a inevitable choice that to transfer productive capacity abroad for reducing domestic environmental pressure?</a:t>
            </a:r>
          </a:p>
          <a:p>
            <a:pPr>
              <a:lnSpc>
                <a:spcPts val="3000"/>
              </a:lnSpc>
              <a:spcBef>
                <a:spcPts val="1200"/>
              </a:spcBef>
              <a:spcAft>
                <a:spcPts val="1200"/>
              </a:spcAft>
              <a:buClr>
                <a:srgbClr val="6E815B"/>
              </a:buClr>
              <a:defRPr/>
            </a:pPr>
            <a:r>
              <a:rPr lang="zh-CN" altLang="zh-CN" sz="1800" b="0" kern="0" dirty="0">
                <a:solidFill>
                  <a:schemeClr val="tx1"/>
                </a:solidFill>
                <a:latin typeface="Verdana"/>
                <a:ea typeface="宋体" pitchFamily="2" charset="-122"/>
              </a:rPr>
              <a:t>中国环境治理体系应如何改革？怎样提高中国环境与发展领域智库的能力？</a:t>
            </a:r>
            <a:r>
              <a:rPr lang="en-US" altLang="zh-CN" sz="1800" dirty="0">
                <a:latin typeface="黑体" panose="02010609060101010101" pitchFamily="49" charset="-122"/>
                <a:ea typeface="黑体" panose="02010609060101010101" pitchFamily="49" charset="-122"/>
              </a:rPr>
              <a:t>                                                </a:t>
            </a:r>
            <a:r>
              <a:rPr lang="en-US" altLang="zh-CN" sz="1800" b="0" kern="0" dirty="0">
                <a:solidFill>
                  <a:schemeClr val="accent1"/>
                </a:solidFill>
                <a:latin typeface="Verdana"/>
                <a:ea typeface="宋体" pitchFamily="2" charset="-122"/>
              </a:rPr>
              <a:t>How to reform China’s environmental  governance system? How to improve the capacity of Chinese think tanks in the field of environment and development? </a:t>
            </a:r>
          </a:p>
          <a:p>
            <a:pPr>
              <a:lnSpc>
                <a:spcPts val="3000"/>
              </a:lnSpc>
              <a:spcBef>
                <a:spcPts val="1200"/>
              </a:spcBef>
              <a:spcAft>
                <a:spcPts val="1200"/>
              </a:spcAft>
              <a:buClr>
                <a:srgbClr val="6E815B"/>
              </a:buClr>
              <a:defRPr/>
            </a:pPr>
            <a:endParaRPr lang="en-US" altLang="zh-CN" sz="1800" b="0" kern="0" dirty="0">
              <a:solidFill>
                <a:schemeClr val="accent1"/>
              </a:solidFill>
              <a:latin typeface="Verdana"/>
              <a:ea typeface="宋体" pitchFamily="2" charset="-122"/>
            </a:endParaRPr>
          </a:p>
          <a:p>
            <a:pPr>
              <a:lnSpc>
                <a:spcPts val="2400"/>
              </a:lnSpc>
              <a:spcBef>
                <a:spcPts val="600"/>
              </a:spcBef>
              <a:spcAft>
                <a:spcPts val="600"/>
              </a:spcAft>
              <a:buClr>
                <a:srgbClr val="6E815B"/>
              </a:buClr>
              <a:defRPr/>
            </a:pPr>
            <a:endParaRPr lang="en-US" altLang="zh-CN" sz="1800" b="0" kern="0" dirty="0">
              <a:solidFill>
                <a:schemeClr val="accent1"/>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19702733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WordArt 5"/>
          <p:cNvSpPr>
            <a:spLocks noChangeArrowheads="1" noChangeShapeType="1" noTextEdit="1"/>
          </p:cNvSpPr>
          <p:nvPr/>
        </p:nvSpPr>
        <p:spPr bwMode="invGray">
          <a:xfrm>
            <a:off x="2411760" y="1988840"/>
            <a:ext cx="4343400" cy="533400"/>
          </a:xfrm>
          <a:prstGeom prst="rect">
            <a:avLst/>
          </a:prstGeom>
        </p:spPr>
        <p:txBody>
          <a:bodyPr wrap="none" fromWordArt="1">
            <a:prstTxWarp prst="textDeflate">
              <a:avLst>
                <a:gd name="adj" fmla="val 0"/>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rPr>
              <a:t>Thank You !</a:t>
            </a:r>
            <a:endParaRPr kumimoji="0" lang="zh-CN" altLang="en-US" sz="3600" b="1" i="0" u="none" strike="noStrike" kern="10" cap="none" spc="0" normalizeH="0" baseline="0" noProof="0" dirty="0" smtClean="0">
              <a:ln w="19050">
                <a:solidFill>
                  <a:srgbClr val="FFFFFF"/>
                </a:solidFill>
                <a:round/>
                <a:headEnd/>
                <a:tailEnd/>
              </a:ln>
              <a:gradFill rotWithShape="1">
                <a:gsLst>
                  <a:gs pos="0">
                    <a:srgbClr val="2E6272"/>
                  </a:gs>
                  <a:gs pos="100000">
                    <a:srgbClr val="3984C9"/>
                  </a:gs>
                </a:gsLst>
                <a:lin ang="0" scaled="1"/>
              </a:gradFill>
              <a:effectLst>
                <a:outerShdw dist="53882" dir="2700000" algn="ctr" rotWithShape="0">
                  <a:srgbClr val="003366">
                    <a:alpha val="50000"/>
                  </a:srgbClr>
                </a:outerShdw>
              </a:effectLst>
              <a:uLnTx/>
              <a:uFillTx/>
              <a:latin typeface="Arial"/>
              <a:cs typeface="Arial"/>
            </a:endParaRPr>
          </a:p>
        </p:txBody>
      </p:sp>
      <p:sp>
        <p:nvSpPr>
          <p:cNvPr id="2" name="矩形 1"/>
          <p:cNvSpPr/>
          <p:nvPr/>
        </p:nvSpPr>
        <p:spPr>
          <a:xfrm>
            <a:off x="2210138" y="2924944"/>
            <a:ext cx="4572000" cy="2308324"/>
          </a:xfrm>
          <a:prstGeom prst="rect">
            <a:avLst/>
          </a:prstGeom>
        </p:spPr>
        <p:txBody>
          <a:bodyPr>
            <a:spAutoFit/>
          </a:bodyPr>
          <a:lstStyle/>
          <a:p>
            <a:pPr algn="ctr"/>
            <a:r>
              <a:rPr lang="en-US" altLang="zh-CN" dirty="0">
                <a:latin typeface="Times New Roman" panose="02020603050405020304" pitchFamily="18" charset="0"/>
                <a:cs typeface="Times New Roman" panose="02020603050405020304" pitchFamily="18" charset="0"/>
              </a:rPr>
              <a:t>Xia </a:t>
            </a:r>
            <a:r>
              <a:rPr lang="en-US" altLang="zh-CN" dirty="0" err="1">
                <a:latin typeface="Times New Roman" panose="02020603050405020304" pitchFamily="18" charset="0"/>
                <a:cs typeface="Times New Roman" panose="02020603050405020304" pitchFamily="18" charset="0"/>
              </a:rPr>
              <a:t>Guang</a:t>
            </a:r>
            <a:r>
              <a:rPr lang="en-US" altLang="zh-CN" dirty="0">
                <a:latin typeface="Times New Roman" panose="02020603050405020304" pitchFamily="18" charset="0"/>
                <a:cs typeface="Times New Roman" panose="02020603050405020304" pitchFamily="18" charset="0"/>
              </a:rPr>
              <a:t>, Director General</a:t>
            </a:r>
          </a:p>
          <a:p>
            <a:pPr algn="ctr"/>
            <a:r>
              <a:rPr lang="en-US" altLang="zh-CN" dirty="0">
                <a:latin typeface="Times New Roman" panose="02020603050405020304" pitchFamily="18" charset="0"/>
                <a:cs typeface="Times New Roman" panose="02020603050405020304" pitchFamily="18" charset="0"/>
              </a:rPr>
              <a:t>Policy Research Center for Environment and Economy</a:t>
            </a:r>
          </a:p>
          <a:p>
            <a:pPr algn="ctr"/>
            <a:r>
              <a:rPr lang="en-US" altLang="zh-CN" dirty="0">
                <a:latin typeface="Times New Roman" panose="02020603050405020304" pitchFamily="18" charset="0"/>
                <a:cs typeface="Times New Roman" panose="02020603050405020304" pitchFamily="18" charset="0"/>
              </a:rPr>
              <a:t>Ministry of Environmental Protection</a:t>
            </a:r>
          </a:p>
          <a:p>
            <a:pPr algn="ctr"/>
            <a:r>
              <a:rPr lang="en-US" altLang="zh-CN" dirty="0" smtClean="0">
                <a:latin typeface="Times New Roman" panose="02020603050405020304" pitchFamily="18" charset="0"/>
                <a:cs typeface="Times New Roman" panose="02020603050405020304" pitchFamily="18" charset="0"/>
              </a:rPr>
              <a:t>No1 </a:t>
            </a:r>
            <a:r>
              <a:rPr lang="en-US" altLang="zh-CN" dirty="0" err="1">
                <a:latin typeface="Times New Roman" panose="02020603050405020304" pitchFamily="18" charset="0"/>
                <a:cs typeface="Times New Roman" panose="02020603050405020304" pitchFamily="18" charset="0"/>
              </a:rPr>
              <a:t>Yuhuinan</a:t>
            </a:r>
            <a:r>
              <a:rPr lang="en-US" altLang="zh-CN" dirty="0">
                <a:latin typeface="Times New Roman" panose="02020603050405020304" pitchFamily="18" charset="0"/>
                <a:cs typeface="Times New Roman" panose="02020603050405020304" pitchFamily="18" charset="0"/>
              </a:rPr>
              <a:t> Road, </a:t>
            </a:r>
            <a:r>
              <a:rPr lang="en-US" altLang="zh-CN" dirty="0" err="1">
                <a:latin typeface="Times New Roman" panose="02020603050405020304" pitchFamily="18" charset="0"/>
                <a:cs typeface="Times New Roman" panose="02020603050405020304" pitchFamily="18" charset="0"/>
              </a:rPr>
              <a:t>Chaoyang</a:t>
            </a:r>
            <a:r>
              <a:rPr lang="en-US" altLang="zh-CN" dirty="0">
                <a:latin typeface="Times New Roman" panose="02020603050405020304" pitchFamily="18" charset="0"/>
                <a:cs typeface="Times New Roman" panose="02020603050405020304" pitchFamily="18" charset="0"/>
              </a:rPr>
              <a:t> District</a:t>
            </a:r>
          </a:p>
          <a:p>
            <a:pPr algn="ctr"/>
            <a:r>
              <a:rPr lang="en-US" altLang="zh-CN" dirty="0">
                <a:latin typeface="Times New Roman" panose="02020603050405020304" pitchFamily="18" charset="0"/>
                <a:cs typeface="Times New Roman" panose="02020603050405020304" pitchFamily="18" charset="0"/>
              </a:rPr>
              <a:t>Beijing</a:t>
            </a:r>
          </a:p>
          <a:p>
            <a:pPr algn="ctr"/>
            <a:r>
              <a:rPr lang="en-US" altLang="zh-CN" dirty="0" err="1">
                <a:latin typeface="Times New Roman" panose="02020603050405020304" pitchFamily="18" charset="0"/>
                <a:cs typeface="Times New Roman" panose="02020603050405020304" pitchFamily="18" charset="0"/>
              </a:rPr>
              <a:t>P.R.China</a:t>
            </a:r>
            <a:endParaRPr lang="en-US" altLang="zh-CN" dirty="0">
              <a:latin typeface="Times New Roman" panose="02020603050405020304" pitchFamily="18" charset="0"/>
              <a:cs typeface="Times New Roman" panose="02020603050405020304" pitchFamily="18" charset="0"/>
            </a:endParaRPr>
          </a:p>
          <a:p>
            <a:pPr algn="ctr"/>
            <a:r>
              <a:rPr lang="en-US" altLang="zh-CN" dirty="0">
                <a:latin typeface="Times New Roman" panose="02020603050405020304" pitchFamily="18" charset="0"/>
                <a:cs typeface="Times New Roman" panose="02020603050405020304" pitchFamily="18" charset="0"/>
              </a:rPr>
              <a:t>xia.guang@prcee.org</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636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6"/>
          <p:cNvGrpSpPr>
            <a:grpSpLocks/>
          </p:cNvGrpSpPr>
          <p:nvPr/>
        </p:nvGrpSpPr>
        <p:grpSpPr bwMode="auto">
          <a:xfrm>
            <a:off x="395536" y="1592560"/>
            <a:ext cx="685800" cy="685800"/>
            <a:chOff x="1296" y="1824"/>
            <a:chExt cx="432" cy="432"/>
          </a:xfrm>
        </p:grpSpPr>
        <p:sp>
          <p:nvSpPr>
            <p:cNvPr id="45" name="AutoShape 48"/>
            <p:cNvSpPr>
              <a:spLocks noChangeArrowheads="1"/>
            </p:cNvSpPr>
            <p:nvPr/>
          </p:nvSpPr>
          <p:spPr bwMode="gray">
            <a:xfrm>
              <a:off x="1296" y="1824"/>
              <a:ext cx="432" cy="432"/>
            </a:xfrm>
            <a:prstGeom prst="diamond">
              <a:avLst/>
            </a:prstGeom>
            <a:solidFill>
              <a:srgbClr val="77AE26"/>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47" name="Text Box 5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dirty="0" smtClean="0">
                  <a:ln>
                    <a:noFill/>
                  </a:ln>
                  <a:solidFill>
                    <a:srgbClr val="FFFFFF"/>
                  </a:solidFill>
                  <a:effectLst/>
                  <a:uLnTx/>
                  <a:uFillTx/>
                  <a:ea typeface="宋体" pitchFamily="2" charset="-122"/>
                </a:rPr>
                <a:t>1</a:t>
              </a:r>
            </a:p>
          </p:txBody>
        </p:sp>
      </p:grpSp>
      <p:grpSp>
        <p:nvGrpSpPr>
          <p:cNvPr id="48" name="Group 51"/>
          <p:cNvGrpSpPr>
            <a:grpSpLocks/>
          </p:cNvGrpSpPr>
          <p:nvPr/>
        </p:nvGrpSpPr>
        <p:grpSpPr bwMode="auto">
          <a:xfrm>
            <a:off x="395536" y="2743199"/>
            <a:ext cx="685800" cy="685801"/>
            <a:chOff x="1296" y="1824"/>
            <a:chExt cx="432" cy="432"/>
          </a:xfrm>
        </p:grpSpPr>
        <p:sp>
          <p:nvSpPr>
            <p:cNvPr id="50" name="AutoShape 53"/>
            <p:cNvSpPr>
              <a:spLocks noChangeArrowheads="1"/>
            </p:cNvSpPr>
            <p:nvPr/>
          </p:nvSpPr>
          <p:spPr bwMode="gray">
            <a:xfrm>
              <a:off x="1296" y="1824"/>
              <a:ext cx="432" cy="432"/>
            </a:xfrm>
            <a:prstGeom prst="diamond">
              <a:avLst/>
            </a:prstGeom>
            <a:solidFill>
              <a:srgbClr val="3984C9"/>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2" name="Text Box 5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2</a:t>
              </a:r>
            </a:p>
          </p:txBody>
        </p:sp>
      </p:grpSp>
      <p:grpSp>
        <p:nvGrpSpPr>
          <p:cNvPr id="53" name="Group 56"/>
          <p:cNvGrpSpPr>
            <a:grpSpLocks/>
          </p:cNvGrpSpPr>
          <p:nvPr/>
        </p:nvGrpSpPr>
        <p:grpSpPr bwMode="auto">
          <a:xfrm>
            <a:off x="395536" y="3799814"/>
            <a:ext cx="685800" cy="685800"/>
            <a:chOff x="1296" y="1824"/>
            <a:chExt cx="432" cy="432"/>
          </a:xfrm>
        </p:grpSpPr>
        <p:sp>
          <p:nvSpPr>
            <p:cNvPr id="55" name="AutoShape 58"/>
            <p:cNvSpPr>
              <a:spLocks noChangeArrowheads="1"/>
            </p:cNvSpPr>
            <p:nvPr/>
          </p:nvSpPr>
          <p:spPr bwMode="gray">
            <a:xfrm>
              <a:off x="1296" y="1824"/>
              <a:ext cx="432" cy="432"/>
            </a:xfrm>
            <a:prstGeom prst="diamond">
              <a:avLst/>
            </a:prstGeom>
            <a:solidFill>
              <a:srgbClr val="6E815B"/>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57" name="Text Box 60"/>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3</a:t>
              </a:r>
            </a:p>
          </p:txBody>
        </p:sp>
      </p:grpSp>
      <p:grpSp>
        <p:nvGrpSpPr>
          <p:cNvPr id="58" name="Group 61"/>
          <p:cNvGrpSpPr>
            <a:grpSpLocks/>
          </p:cNvGrpSpPr>
          <p:nvPr/>
        </p:nvGrpSpPr>
        <p:grpSpPr bwMode="auto">
          <a:xfrm>
            <a:off x="395536" y="4903440"/>
            <a:ext cx="685800" cy="685800"/>
            <a:chOff x="1296" y="1824"/>
            <a:chExt cx="432" cy="432"/>
          </a:xfrm>
        </p:grpSpPr>
        <p:sp>
          <p:nvSpPr>
            <p:cNvPr id="60" name="AutoShape 63"/>
            <p:cNvSpPr>
              <a:spLocks noChangeArrowheads="1"/>
            </p:cNvSpPr>
            <p:nvPr/>
          </p:nvSpPr>
          <p:spPr bwMode="gray">
            <a:xfrm>
              <a:off x="1296" y="1824"/>
              <a:ext cx="432" cy="432"/>
            </a:xfrm>
            <a:prstGeom prst="diamond">
              <a:avLst/>
            </a:prstGeom>
            <a:solidFill>
              <a:srgbClr val="90A8B0"/>
            </a:solidFill>
            <a:ln w="25400" algn="ctr">
              <a:solidFill>
                <a:srgbClr val="FFFFFF"/>
              </a:solidFill>
              <a:miter lim="800000"/>
              <a:headEnd/>
              <a:tailEnd/>
            </a:ln>
            <a:effectLst/>
            <a:extLst>
              <a:ext uri="{AF507438-7753-43E0-B8FC-AC1667EBCBE1}">
                <a14:hiddenEffects xmlns:a14="http://schemas.microsoft.com/office/drawing/2010/main">
                  <a:effectLst>
                    <a:outerShdw dist="63500" dir="2212194" algn="ctr" rotWithShape="0">
                      <a:srgbClr val="333333">
                        <a:alpha val="50000"/>
                      </a:srgbClr>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smtClean="0">
                <a:ln>
                  <a:noFill/>
                </a:ln>
                <a:solidFill>
                  <a:sysClr val="windowText" lastClr="000000"/>
                </a:solidFill>
                <a:effectLst/>
                <a:uLnTx/>
                <a:uFillTx/>
              </a:endParaRPr>
            </a:p>
          </p:txBody>
        </p:sp>
        <p:sp>
          <p:nvSpPr>
            <p:cNvPr id="62" name="Text Box 65"/>
            <p:cNvSpPr txBox="1">
              <a:spLocks noChangeArrowheads="1"/>
            </p:cNvSpPr>
            <p:nvPr/>
          </p:nvSpPr>
          <p:spPr bwMode="gray">
            <a:xfrm>
              <a:off x="1393" y="188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zh-CN" sz="2400" b="0" i="0" u="none" strike="noStrike" kern="0" cap="none" spc="0" normalizeH="0" baseline="0" noProof="0" smtClean="0">
                  <a:ln>
                    <a:noFill/>
                  </a:ln>
                  <a:solidFill>
                    <a:srgbClr val="FFFFFF"/>
                  </a:solidFill>
                  <a:effectLst/>
                  <a:uLnTx/>
                  <a:uFillTx/>
                  <a:ea typeface="宋体" pitchFamily="2" charset="-122"/>
                </a:rPr>
                <a:t>4</a:t>
              </a:r>
            </a:p>
          </p:txBody>
        </p:sp>
      </p:grpSp>
      <p:sp>
        <p:nvSpPr>
          <p:cNvPr id="64" name="Rectangle 2"/>
          <p:cNvSpPr txBox="1">
            <a:spLocks noChangeArrowheads="1"/>
          </p:cNvSpPr>
          <p:nvPr/>
        </p:nvSpPr>
        <p:spPr bwMode="gray">
          <a:xfrm>
            <a:off x="179512" y="332656"/>
            <a:ext cx="7696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3200" b="1" i="0" u="none" strike="noStrike" kern="0" cap="none" spc="0" normalizeH="0" baseline="0" noProof="0" dirty="0" smtClean="0">
                <a:ln>
                  <a:noFill/>
                </a:ln>
                <a:solidFill>
                  <a:srgbClr val="2E6272"/>
                </a:solidFill>
                <a:effectLst/>
                <a:uLnTx/>
                <a:uFillTx/>
                <a:latin typeface="Verdana"/>
                <a:ea typeface="宋体" pitchFamily="2" charset="-122"/>
                <a:cs typeface="+mj-cs"/>
              </a:rPr>
              <a:t>提纲 </a:t>
            </a:r>
            <a:r>
              <a:rPr kumimoji="0" lang="en-US" altLang="zh-CN" sz="3200" b="1" i="0" u="none" strike="noStrike" kern="0" cap="none" spc="0" normalizeH="0" baseline="0" noProof="0" dirty="0" smtClean="0">
                <a:ln>
                  <a:noFill/>
                </a:ln>
                <a:solidFill>
                  <a:srgbClr val="2E6272"/>
                </a:solidFill>
                <a:effectLst/>
                <a:uLnTx/>
                <a:uFillTx/>
                <a:latin typeface="Verdana"/>
                <a:ea typeface="宋体" pitchFamily="2" charset="-122"/>
                <a:cs typeface="+mj-cs"/>
              </a:rPr>
              <a:t>Contents</a:t>
            </a:r>
            <a:endParaRPr kumimoji="0" lang="en-US" altLang="zh-CN" sz="3200" b="1" i="0" u="none" strike="noStrike" kern="0" cap="none" spc="0" normalizeH="0" baseline="0" noProof="0" dirty="0" smtClean="0">
              <a:ln>
                <a:noFill/>
              </a:ln>
              <a:solidFill>
                <a:srgbClr val="3984C9"/>
              </a:solidFill>
              <a:effectLst/>
              <a:uLnTx/>
              <a:uFillTx/>
              <a:latin typeface="Verdana"/>
              <a:ea typeface="宋体" pitchFamily="2" charset="-122"/>
              <a:cs typeface="+mj-cs"/>
            </a:endParaRPr>
          </a:p>
        </p:txBody>
      </p:sp>
      <p:sp>
        <p:nvSpPr>
          <p:cNvPr id="2" name="矩形 1"/>
          <p:cNvSpPr/>
          <p:nvPr/>
        </p:nvSpPr>
        <p:spPr>
          <a:xfrm>
            <a:off x="1270799" y="1457920"/>
            <a:ext cx="4572000" cy="923330"/>
          </a:xfrm>
          <a:prstGeom prst="rect">
            <a:avLst/>
          </a:prstGeom>
        </p:spPr>
        <p:txBody>
          <a:bodyPr>
            <a:spAutoFit/>
          </a:bodyPr>
          <a:lstStyle/>
          <a:p>
            <a:pPr>
              <a:lnSpc>
                <a:spcPct val="150000"/>
              </a:lnSpc>
              <a:buClr>
                <a:srgbClr val="007067"/>
              </a:buClr>
              <a:defRPr/>
            </a:pPr>
            <a:r>
              <a:rPr lang="zh-CN" altLang="en-US" b="1" dirty="0" smtClean="0">
                <a:latin typeface="黑体" panose="02010609060101010101" pitchFamily="49" charset="-122"/>
                <a:ea typeface="黑体" panose="02010609060101010101" pitchFamily="49" charset="-122"/>
              </a:rPr>
              <a:t>引言</a:t>
            </a:r>
            <a:r>
              <a:rPr lang="en-US" altLang="zh-CN" b="1" dirty="0" smtClean="0">
                <a:latin typeface="Arial Unicode MS" pitchFamily="34" charset="-122"/>
                <a:ea typeface="Arial Unicode MS" pitchFamily="34" charset="-122"/>
                <a:cs typeface="Arial Unicode MS" pitchFamily="34" charset="-122"/>
              </a:rPr>
              <a:t> </a:t>
            </a:r>
          </a:p>
          <a:p>
            <a:pPr>
              <a:lnSpc>
                <a:spcPct val="150000"/>
              </a:lnSpc>
              <a:buClr>
                <a:srgbClr val="007067"/>
              </a:buClr>
              <a:defRPr/>
            </a:pPr>
            <a:r>
              <a:rPr lang="en-US" altLang="zh-CN" b="1" dirty="0" smtClean="0">
                <a:solidFill>
                  <a:schemeClr val="accent1"/>
                </a:solidFill>
                <a:latin typeface="Arial Unicode MS" pitchFamily="34" charset="-122"/>
                <a:ea typeface="Arial Unicode MS" pitchFamily="34" charset="-122"/>
                <a:cs typeface="Arial Unicode MS" pitchFamily="34" charset="-122"/>
              </a:rPr>
              <a:t>Background</a:t>
            </a:r>
            <a:endParaRPr lang="en-US" altLang="zh-CN" b="1" dirty="0">
              <a:solidFill>
                <a:schemeClr val="accent1"/>
              </a:solidFill>
              <a:latin typeface="Arial Unicode MS" pitchFamily="34" charset="-122"/>
              <a:ea typeface="Arial Unicode MS" pitchFamily="34" charset="-122"/>
              <a:cs typeface="Arial Unicode MS" pitchFamily="34" charset="-122"/>
            </a:endParaRPr>
          </a:p>
        </p:txBody>
      </p:sp>
      <p:sp>
        <p:nvSpPr>
          <p:cNvPr id="3" name="矩形 2"/>
          <p:cNvSpPr/>
          <p:nvPr/>
        </p:nvSpPr>
        <p:spPr>
          <a:xfrm>
            <a:off x="1257561" y="2354030"/>
            <a:ext cx="7254552" cy="1338828"/>
          </a:xfrm>
          <a:prstGeom prst="rect">
            <a:avLst/>
          </a:prstGeom>
        </p:spPr>
        <p:txBody>
          <a:bodyPr wrap="square">
            <a:spAutoFit/>
          </a:bodyPr>
          <a:lstStyle/>
          <a:p>
            <a:pPr>
              <a:lnSpc>
                <a:spcPct val="150000"/>
              </a:lnSpc>
              <a:buClr>
                <a:srgbClr val="007067"/>
              </a:buClr>
              <a:defRPr/>
            </a:pPr>
            <a:r>
              <a:rPr lang="zh-CN" altLang="zh-CN" b="1" dirty="0">
                <a:latin typeface="黑体" panose="02010609060101010101" pitchFamily="49" charset="-122"/>
                <a:ea typeface="黑体" panose="02010609060101010101" pitchFamily="49" charset="-122"/>
              </a:rPr>
              <a:t>国际可持续发展目标与中国生态文明</a:t>
            </a:r>
            <a:r>
              <a:rPr lang="zh-CN" altLang="zh-CN" b="1" dirty="0" smtClean="0">
                <a:latin typeface="黑体" panose="02010609060101010101" pitchFamily="49" charset="-122"/>
                <a:ea typeface="黑体" panose="02010609060101010101" pitchFamily="49" charset="-122"/>
              </a:rPr>
              <a:t>建设</a:t>
            </a:r>
            <a:r>
              <a:rPr lang="zh-CN" altLang="en-US" b="1" dirty="0">
                <a:latin typeface="黑体" panose="02010609060101010101" pitchFamily="49" charset="-122"/>
                <a:ea typeface="黑体" panose="02010609060101010101" pitchFamily="49" charset="-122"/>
              </a:rPr>
              <a:t>目标</a:t>
            </a:r>
            <a:endParaRPr lang="en-US" altLang="zh-CN" b="1" dirty="0" smtClean="0">
              <a:latin typeface="黑体" panose="02010609060101010101" pitchFamily="49" charset="-122"/>
              <a:ea typeface="黑体" panose="02010609060101010101" pitchFamily="49" charset="-122"/>
            </a:endParaRPr>
          </a:p>
          <a:p>
            <a:pPr>
              <a:lnSpc>
                <a:spcPct val="150000"/>
              </a:lnSpc>
              <a:buClr>
                <a:srgbClr val="007067"/>
              </a:buClr>
              <a:defRPr/>
            </a:pPr>
            <a:r>
              <a:rPr lang="en-US" altLang="zh-CN" b="1" dirty="0" smtClean="0">
                <a:solidFill>
                  <a:schemeClr val="accent1"/>
                </a:solidFill>
                <a:latin typeface="Arial Unicode MS" pitchFamily="34" charset="-122"/>
                <a:ea typeface="Arial Unicode MS" pitchFamily="34" charset="-122"/>
                <a:cs typeface="Arial Unicode MS" pitchFamily="34" charset="-122"/>
              </a:rPr>
              <a:t>Sustainable </a:t>
            </a:r>
            <a:r>
              <a:rPr lang="en-US" altLang="zh-CN" b="1" dirty="0">
                <a:solidFill>
                  <a:schemeClr val="accent1"/>
                </a:solidFill>
                <a:latin typeface="Arial Unicode MS" pitchFamily="34" charset="-122"/>
                <a:ea typeface="Arial Unicode MS" pitchFamily="34" charset="-122"/>
                <a:cs typeface="Arial Unicode MS" pitchFamily="34" charset="-122"/>
              </a:rPr>
              <a:t>Development Goals (SDGs) and Goals of China’s Ecological Civilization</a:t>
            </a:r>
          </a:p>
        </p:txBody>
      </p:sp>
      <p:sp>
        <p:nvSpPr>
          <p:cNvPr id="4" name="矩形 3"/>
          <p:cNvSpPr/>
          <p:nvPr/>
        </p:nvSpPr>
        <p:spPr>
          <a:xfrm>
            <a:off x="1259632" y="3628613"/>
            <a:ext cx="6793060" cy="1338828"/>
          </a:xfrm>
          <a:prstGeom prst="rect">
            <a:avLst/>
          </a:prstGeom>
        </p:spPr>
        <p:txBody>
          <a:bodyPr wrap="square">
            <a:spAutoFit/>
          </a:bodyPr>
          <a:lstStyle/>
          <a:p>
            <a:pPr>
              <a:lnSpc>
                <a:spcPct val="150000"/>
              </a:lnSpc>
              <a:buClr>
                <a:srgbClr val="007067"/>
              </a:buClr>
              <a:defRPr/>
            </a:pPr>
            <a:r>
              <a:rPr lang="zh-CN" altLang="zh-CN" b="1" dirty="0">
                <a:latin typeface="黑体" panose="02010609060101010101" pitchFamily="49" charset="-122"/>
                <a:ea typeface="黑体" panose="02010609060101010101" pitchFamily="49" charset="-122"/>
              </a:rPr>
              <a:t>智库合作促进实现国际可持续发展</a:t>
            </a:r>
            <a:r>
              <a:rPr lang="zh-CN" altLang="zh-CN" b="1" dirty="0" smtClean="0">
                <a:latin typeface="黑体" panose="02010609060101010101" pitchFamily="49" charset="-122"/>
                <a:ea typeface="黑体" panose="02010609060101010101" pitchFamily="49" charset="-122"/>
              </a:rPr>
              <a:t>目标</a:t>
            </a:r>
            <a:endParaRPr lang="en-US" altLang="zh-CN" b="1" dirty="0">
              <a:latin typeface="黑体" panose="02010609060101010101" pitchFamily="49" charset="-122"/>
              <a:ea typeface="黑体" panose="02010609060101010101" pitchFamily="49" charset="-122"/>
            </a:endParaRPr>
          </a:p>
          <a:p>
            <a:pPr>
              <a:lnSpc>
                <a:spcPct val="150000"/>
              </a:lnSpc>
              <a:buClr>
                <a:srgbClr val="007067"/>
              </a:buClr>
              <a:defRPr/>
            </a:pPr>
            <a:r>
              <a:rPr lang="en-US" altLang="zh-CN" b="1" dirty="0" smtClean="0">
                <a:solidFill>
                  <a:schemeClr val="accent1"/>
                </a:solidFill>
                <a:latin typeface="Arial Unicode MS" pitchFamily="34" charset="-122"/>
                <a:ea typeface="Arial Unicode MS" pitchFamily="34" charset="-122"/>
                <a:cs typeface="Arial Unicode MS" pitchFamily="34" charset="-122"/>
              </a:rPr>
              <a:t>Enhance the Cooperation between Think Tanks to Promote the Realization of SDGs</a:t>
            </a:r>
            <a:endParaRPr lang="en-US" altLang="zh-CN" b="1" dirty="0">
              <a:solidFill>
                <a:schemeClr val="accent1"/>
              </a:solidFill>
              <a:latin typeface="Arial Unicode MS" pitchFamily="34" charset="-122"/>
              <a:ea typeface="Arial Unicode MS" pitchFamily="34" charset="-122"/>
              <a:cs typeface="Arial Unicode MS" pitchFamily="34" charset="-122"/>
            </a:endParaRPr>
          </a:p>
        </p:txBody>
      </p:sp>
      <p:sp>
        <p:nvSpPr>
          <p:cNvPr id="5" name="矩形 4"/>
          <p:cNvSpPr/>
          <p:nvPr/>
        </p:nvSpPr>
        <p:spPr>
          <a:xfrm>
            <a:off x="1256692" y="4869160"/>
            <a:ext cx="6795999" cy="1338828"/>
          </a:xfrm>
          <a:prstGeom prst="rect">
            <a:avLst/>
          </a:prstGeom>
        </p:spPr>
        <p:txBody>
          <a:bodyPr wrap="square">
            <a:spAutoFit/>
          </a:bodyPr>
          <a:lstStyle/>
          <a:p>
            <a:pPr>
              <a:lnSpc>
                <a:spcPct val="150000"/>
              </a:lnSpc>
              <a:buClr>
                <a:srgbClr val="007067"/>
              </a:buClr>
              <a:defRPr/>
            </a:pPr>
            <a:r>
              <a:rPr lang="zh-CN" altLang="zh-CN" b="1" dirty="0" smtClean="0">
                <a:latin typeface="黑体" panose="02010609060101010101" pitchFamily="49" charset="-122"/>
                <a:ea typeface="黑体" panose="02010609060101010101" pitchFamily="49" charset="-122"/>
              </a:rPr>
              <a:t>对</a:t>
            </a:r>
            <a:r>
              <a:rPr lang="zh-CN" altLang="en-US" b="1" dirty="0" smtClean="0">
                <a:latin typeface="黑体" panose="02010609060101010101" pitchFamily="49" charset="-122"/>
                <a:ea typeface="黑体" panose="02010609060101010101" pitchFamily="49" charset="-122"/>
              </a:rPr>
              <a:t>中外</a:t>
            </a:r>
            <a:r>
              <a:rPr lang="zh-CN" altLang="zh-CN" b="1" dirty="0" smtClean="0">
                <a:latin typeface="黑体" panose="02010609060101010101" pitchFamily="49" charset="-122"/>
                <a:ea typeface="黑体" panose="02010609060101010101" pitchFamily="49" charset="-122"/>
              </a:rPr>
              <a:t>环境</a:t>
            </a:r>
            <a:r>
              <a:rPr lang="zh-CN" altLang="zh-CN" b="1" dirty="0">
                <a:latin typeface="黑体" panose="02010609060101010101" pitchFamily="49" charset="-122"/>
                <a:ea typeface="黑体" panose="02010609060101010101" pitchFamily="49" charset="-122"/>
              </a:rPr>
              <a:t>与发展智库合作的</a:t>
            </a:r>
            <a:r>
              <a:rPr lang="zh-CN" altLang="zh-CN" b="1" dirty="0" smtClean="0">
                <a:latin typeface="黑体" panose="02010609060101010101" pitchFamily="49" charset="-122"/>
                <a:ea typeface="黑体" panose="02010609060101010101" pitchFamily="49" charset="-122"/>
              </a:rPr>
              <a:t>期待</a:t>
            </a:r>
            <a:endParaRPr lang="en-US" altLang="zh-CN" b="1" dirty="0">
              <a:latin typeface="黑体" panose="02010609060101010101" pitchFamily="49" charset="-122"/>
              <a:ea typeface="黑体" panose="02010609060101010101" pitchFamily="49" charset="-122"/>
            </a:endParaRPr>
          </a:p>
          <a:p>
            <a:pPr>
              <a:lnSpc>
                <a:spcPct val="150000"/>
              </a:lnSpc>
              <a:buClr>
                <a:srgbClr val="007067"/>
              </a:buClr>
              <a:defRPr/>
            </a:pPr>
            <a:r>
              <a:rPr lang="en-US" altLang="zh-CN" b="1" dirty="0" smtClean="0">
                <a:solidFill>
                  <a:schemeClr val="accent1"/>
                </a:solidFill>
                <a:latin typeface="Arial Unicode MS" pitchFamily="34" charset="-122"/>
                <a:ea typeface="Arial Unicode MS" pitchFamily="34" charset="-122"/>
                <a:cs typeface="Arial Unicode MS" pitchFamily="34" charset="-122"/>
              </a:rPr>
              <a:t>Expectations of Sino-International Think Tank Cooperation on Environment and Development</a:t>
            </a:r>
            <a:endParaRPr lang="en-US" altLang="zh-CN" b="1" dirty="0">
              <a:solidFill>
                <a:schemeClr val="accent1"/>
              </a:solidFill>
              <a:latin typeface="Arial Unicode MS" pitchFamily="34" charset="-122"/>
              <a:ea typeface="Arial Unicode MS" pitchFamily="34" charset="-122"/>
              <a:cs typeface="Arial Unicode MS" pitchFamily="34" charset="-122"/>
            </a:endParaRPr>
          </a:p>
        </p:txBody>
      </p:sp>
    </p:spTree>
    <p:extLst>
      <p:ext uri="{BB962C8B-B14F-4D97-AF65-F5344CB8AC3E}">
        <p14:creationId xmlns:p14="http://schemas.microsoft.com/office/powerpoint/2010/main" val="2629497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en-US" altLang="zh-CN" sz="1700" b="0" kern="0" dirty="0" smtClean="0">
                <a:solidFill>
                  <a:schemeClr val="tx1"/>
                </a:solidFill>
                <a:latin typeface="Verdana"/>
                <a:ea typeface="宋体" pitchFamily="2" charset="-122"/>
              </a:rPr>
              <a:t>2015</a:t>
            </a:r>
            <a:r>
              <a:rPr lang="zh-CN" altLang="zh-CN" sz="1700" b="0" kern="0" dirty="0" smtClean="0">
                <a:solidFill>
                  <a:schemeClr val="tx1"/>
                </a:solidFill>
                <a:latin typeface="Verdana"/>
                <a:ea typeface="宋体" pitchFamily="2" charset="-122"/>
              </a:rPr>
              <a:t>年后发展议程</a:t>
            </a:r>
            <a:r>
              <a:rPr lang="zh-CN" altLang="en-US" sz="1700" b="0" kern="0" dirty="0" smtClean="0">
                <a:solidFill>
                  <a:schemeClr val="tx1"/>
                </a:solidFill>
                <a:latin typeface="Verdana"/>
                <a:ea typeface="宋体" pitchFamily="2" charset="-122"/>
              </a:rPr>
              <a:t>已在</a:t>
            </a:r>
            <a:r>
              <a:rPr lang="en-US" altLang="zh-CN" sz="1700" b="0" kern="0" dirty="0" smtClean="0">
                <a:solidFill>
                  <a:schemeClr val="tx1"/>
                </a:solidFill>
                <a:latin typeface="Verdana"/>
                <a:ea typeface="宋体" pitchFamily="2" charset="-122"/>
              </a:rPr>
              <a:t>2015</a:t>
            </a:r>
            <a:r>
              <a:rPr lang="zh-CN" altLang="zh-CN" sz="1700" b="0" kern="0" dirty="0" smtClean="0">
                <a:solidFill>
                  <a:schemeClr val="tx1"/>
                </a:solidFill>
                <a:latin typeface="Verdana"/>
                <a:ea typeface="宋体" pitchFamily="2" charset="-122"/>
              </a:rPr>
              <a:t>年</a:t>
            </a:r>
            <a:r>
              <a:rPr lang="en-US" altLang="zh-CN" sz="1700" b="0" kern="0" dirty="0" smtClean="0">
                <a:solidFill>
                  <a:schemeClr val="tx1"/>
                </a:solidFill>
                <a:latin typeface="Verdana"/>
                <a:ea typeface="宋体" pitchFamily="2" charset="-122"/>
              </a:rPr>
              <a:t>9</a:t>
            </a:r>
            <a:r>
              <a:rPr lang="zh-CN" altLang="zh-CN" sz="1700" b="0" kern="0" dirty="0" smtClean="0">
                <a:solidFill>
                  <a:schemeClr val="tx1"/>
                </a:solidFill>
                <a:latin typeface="Verdana"/>
                <a:ea typeface="宋体" pitchFamily="2" charset="-122"/>
              </a:rPr>
              <a:t>月举行的联合国发展峰会</a:t>
            </a:r>
            <a:r>
              <a:rPr lang="zh-CN" altLang="en-US" sz="1700" b="0" kern="0" dirty="0" smtClean="0">
                <a:solidFill>
                  <a:schemeClr val="tx1"/>
                </a:solidFill>
                <a:latin typeface="Verdana"/>
                <a:ea typeface="宋体" pitchFamily="2" charset="-122"/>
              </a:rPr>
              <a:t>上讨论并通过，其</a:t>
            </a:r>
            <a:r>
              <a:rPr lang="zh-CN" altLang="zh-CN" sz="1700" b="0" kern="0" dirty="0" smtClean="0">
                <a:solidFill>
                  <a:schemeClr val="tx1"/>
                </a:solidFill>
                <a:latin typeface="Verdana"/>
                <a:ea typeface="宋体" pitchFamily="2" charset="-122"/>
              </a:rPr>
              <a:t>重要内容之一是制定一套后</a:t>
            </a:r>
            <a:r>
              <a:rPr lang="en-US" altLang="zh-CN" sz="1700" b="0" kern="0" dirty="0" smtClean="0">
                <a:solidFill>
                  <a:schemeClr val="tx1"/>
                </a:solidFill>
                <a:latin typeface="Verdana"/>
                <a:ea typeface="宋体" pitchFamily="2" charset="-122"/>
              </a:rPr>
              <a:t>2015</a:t>
            </a:r>
            <a:r>
              <a:rPr lang="zh-CN" altLang="zh-CN" sz="1700" b="0" kern="0" dirty="0" smtClean="0">
                <a:solidFill>
                  <a:schemeClr val="tx1"/>
                </a:solidFill>
                <a:latin typeface="Verdana"/>
                <a:ea typeface="宋体" pitchFamily="2" charset="-122"/>
              </a:rPr>
              <a:t>可持续发展目标</a:t>
            </a:r>
            <a:r>
              <a:rPr lang="en-US" altLang="zh-CN" sz="1700" b="0" kern="0" dirty="0" smtClean="0">
                <a:solidFill>
                  <a:schemeClr val="tx1"/>
                </a:solidFill>
                <a:latin typeface="Verdana"/>
                <a:ea typeface="宋体" pitchFamily="2" charset="-122"/>
              </a:rPr>
              <a:t>                                                 </a:t>
            </a:r>
            <a:r>
              <a:rPr lang="en-US" altLang="zh-CN" sz="1700" b="0" kern="0" dirty="0" smtClean="0">
                <a:solidFill>
                  <a:schemeClr val="accent1"/>
                </a:solidFill>
                <a:latin typeface="Verdana"/>
                <a:ea typeface="宋体" pitchFamily="2" charset="-122"/>
              </a:rPr>
              <a:t>The </a:t>
            </a:r>
            <a:r>
              <a:rPr lang="en-US" altLang="zh-CN" sz="1700" b="0" kern="0" dirty="0">
                <a:solidFill>
                  <a:schemeClr val="accent1"/>
                </a:solidFill>
                <a:latin typeface="Verdana"/>
                <a:ea typeface="宋体" pitchFamily="2" charset="-122"/>
              </a:rPr>
              <a:t>United Nations held a Summit during its </a:t>
            </a:r>
            <a:r>
              <a:rPr lang="en-US" altLang="zh-CN" sz="1700" b="0" kern="0" dirty="0" smtClean="0">
                <a:solidFill>
                  <a:schemeClr val="accent1"/>
                </a:solidFill>
                <a:latin typeface="Verdana"/>
                <a:ea typeface="宋体" pitchFamily="2" charset="-122"/>
              </a:rPr>
              <a:t>70</a:t>
            </a:r>
            <a:r>
              <a:rPr lang="en-US" altLang="zh-CN" sz="1700" b="0" kern="0" baseline="30000" dirty="0" smtClean="0">
                <a:solidFill>
                  <a:schemeClr val="accent1"/>
                </a:solidFill>
                <a:latin typeface="Verdana"/>
                <a:ea typeface="宋体" pitchFamily="2" charset="-122"/>
              </a:rPr>
              <a:t>th</a:t>
            </a:r>
            <a:r>
              <a:rPr lang="en-US" altLang="zh-CN" sz="1700" b="0" kern="0" dirty="0" smtClean="0">
                <a:solidFill>
                  <a:schemeClr val="accent1"/>
                </a:solidFill>
                <a:latin typeface="Verdana"/>
                <a:ea typeface="宋体" pitchFamily="2" charset="-122"/>
              </a:rPr>
              <a:t> General </a:t>
            </a:r>
            <a:r>
              <a:rPr lang="en-US" altLang="zh-CN" sz="1700" b="0" kern="0" dirty="0">
                <a:solidFill>
                  <a:schemeClr val="accent1"/>
                </a:solidFill>
                <a:latin typeface="Verdana"/>
                <a:ea typeface="宋体" pitchFamily="2" charset="-122"/>
              </a:rPr>
              <a:t>Assembly this September to review the progress of the MDGs and adopt the Post-2015 Development Agenda, the most important content of this Agenda is a set of SDGs</a:t>
            </a:r>
            <a:r>
              <a:rPr lang="en-US" altLang="zh-CN" sz="1700" b="0" kern="0" dirty="0" smtClean="0">
                <a:solidFill>
                  <a:schemeClr val="accent1"/>
                </a:solidFill>
                <a:latin typeface="Verdana"/>
                <a:ea typeface="宋体" pitchFamily="2" charset="-122"/>
              </a:rPr>
              <a:t>.</a:t>
            </a:r>
          </a:p>
          <a:p>
            <a:pPr>
              <a:lnSpc>
                <a:spcPts val="3000"/>
              </a:lnSpc>
              <a:spcBef>
                <a:spcPts val="0"/>
              </a:spcBef>
              <a:spcAft>
                <a:spcPts val="0"/>
              </a:spcAft>
              <a:buClr>
                <a:srgbClr val="6E815B"/>
              </a:buClr>
              <a:defRPr/>
            </a:pPr>
            <a:r>
              <a:rPr lang="zh-CN" altLang="zh-CN" sz="1700" b="0" kern="0" dirty="0">
                <a:solidFill>
                  <a:schemeClr val="tx1"/>
                </a:solidFill>
                <a:latin typeface="Verdana"/>
                <a:ea typeface="宋体" pitchFamily="2" charset="-122"/>
              </a:rPr>
              <a:t>可持续发展目标包含</a:t>
            </a:r>
            <a:r>
              <a:rPr lang="en-US" altLang="zh-CN" sz="1700" b="0" kern="0" dirty="0">
                <a:solidFill>
                  <a:schemeClr val="tx1"/>
                </a:solidFill>
                <a:latin typeface="Verdana"/>
                <a:ea typeface="宋体" pitchFamily="2" charset="-122"/>
              </a:rPr>
              <a:t>17</a:t>
            </a:r>
            <a:r>
              <a:rPr lang="zh-CN" altLang="zh-CN" sz="1700" b="0" kern="0" dirty="0">
                <a:solidFill>
                  <a:schemeClr val="tx1"/>
                </a:solidFill>
                <a:latin typeface="Verdana"/>
                <a:ea typeface="宋体" pitchFamily="2" charset="-122"/>
              </a:rPr>
              <a:t>个领域的目标清单，具体指标达数百项</a:t>
            </a:r>
            <a:r>
              <a:rPr lang="en-US" altLang="zh-CN" sz="1700" b="0" kern="0" dirty="0">
                <a:solidFill>
                  <a:schemeClr val="tx1"/>
                </a:solidFill>
                <a:latin typeface="Verdana"/>
                <a:ea typeface="宋体" pitchFamily="2" charset="-122"/>
              </a:rPr>
              <a:t>                                                           </a:t>
            </a:r>
            <a:r>
              <a:rPr lang="en-US" altLang="zh-CN" sz="1700" b="0" kern="0" dirty="0">
                <a:solidFill>
                  <a:schemeClr val="accent1"/>
                </a:solidFill>
                <a:latin typeface="Verdana"/>
                <a:ea typeface="宋体" pitchFamily="2" charset="-122"/>
              </a:rPr>
              <a:t>A draft of SDGs with 17 goals and 169 indicators has been proposed by the Open Working Group last year</a:t>
            </a:r>
            <a:r>
              <a:rPr lang="en-US" altLang="zh-CN" sz="1700" b="0" kern="0" dirty="0" smtClean="0">
                <a:solidFill>
                  <a:schemeClr val="accent1"/>
                </a:solidFill>
                <a:latin typeface="Verdana"/>
                <a:ea typeface="宋体" pitchFamily="2" charset="-122"/>
              </a:rPr>
              <a:t>.</a:t>
            </a:r>
          </a:p>
          <a:p>
            <a:pPr marL="0" indent="0">
              <a:lnSpc>
                <a:spcPts val="3000"/>
              </a:lnSpc>
              <a:spcBef>
                <a:spcPts val="0"/>
              </a:spcBef>
              <a:spcAft>
                <a:spcPts val="0"/>
              </a:spcAft>
              <a:buClr>
                <a:srgbClr val="6E815B"/>
              </a:buClr>
              <a:buNone/>
              <a:defRPr/>
            </a:pPr>
            <a:endParaRPr lang="en-US" altLang="zh-CN" sz="1700" b="0" kern="0" dirty="0">
              <a:solidFill>
                <a:srgbClr val="6E815B"/>
              </a:solidFill>
              <a:latin typeface="Verdana"/>
              <a:ea typeface="宋体" pitchFamily="2" charset="-122"/>
            </a:endParaRPr>
          </a:p>
          <a:p>
            <a:pPr>
              <a:lnSpc>
                <a:spcPts val="3000"/>
              </a:lnSpc>
              <a:spcBef>
                <a:spcPts val="0"/>
              </a:spcBef>
              <a:spcAft>
                <a:spcPts val="0"/>
              </a:spcAft>
              <a:buClr>
                <a:srgbClr val="6E815B"/>
              </a:buClr>
              <a:defRPr/>
            </a:pPr>
            <a:r>
              <a:rPr lang="zh-CN" altLang="en-US" sz="1700" b="0" kern="0" dirty="0">
                <a:solidFill>
                  <a:schemeClr val="tx1"/>
                </a:solidFill>
                <a:latin typeface="Verdana"/>
                <a:ea typeface="宋体" pitchFamily="2" charset="-122"/>
              </a:rPr>
              <a:t>可持续发展目标的重点在于实施，智库由于其专业特点将起到重要作用    </a:t>
            </a:r>
            <a:r>
              <a:rPr lang="zh-CN" altLang="en-US" sz="1700" b="0" kern="0" dirty="0" smtClean="0">
                <a:solidFill>
                  <a:schemeClr val="tx1"/>
                </a:solidFill>
                <a:latin typeface="Verdana"/>
                <a:ea typeface="宋体" pitchFamily="2" charset="-122"/>
              </a:rPr>
              <a:t>          </a:t>
            </a:r>
            <a:r>
              <a:rPr lang="en-US" altLang="zh-CN" sz="1700" b="0" kern="0" dirty="0" smtClean="0">
                <a:solidFill>
                  <a:schemeClr val="accent1"/>
                </a:solidFill>
                <a:latin typeface="Verdana"/>
                <a:ea typeface="宋体" pitchFamily="2" charset="-122"/>
              </a:rPr>
              <a:t>The </a:t>
            </a:r>
            <a:r>
              <a:rPr lang="en-US" altLang="zh-CN" sz="1700" b="0" kern="0" dirty="0">
                <a:solidFill>
                  <a:schemeClr val="accent1"/>
                </a:solidFill>
                <a:latin typeface="Verdana"/>
                <a:ea typeface="宋体" pitchFamily="2" charset="-122"/>
              </a:rPr>
              <a:t>most important task is to implement the SDGs in the future, think tanks will play a very  important role during this process.</a:t>
            </a: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6" name="Rectangle 2"/>
          <p:cNvSpPr txBox="1">
            <a:spLocks noChangeArrowheads="1"/>
          </p:cNvSpPr>
          <p:nvPr/>
        </p:nvSpPr>
        <p:spPr bwMode="gray">
          <a:xfrm>
            <a:off x="323528" y="273149"/>
            <a:ext cx="6696744"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r>
              <a:rPr lang="en-US" altLang="zh-CN" dirty="0" smtClean="0">
                <a:ea typeface="宋体" pitchFamily="2" charset="-122"/>
              </a:rPr>
              <a:t>1</a:t>
            </a:r>
            <a:r>
              <a:rPr lang="en-US" altLang="zh-CN" dirty="0">
                <a:ea typeface="宋体" pitchFamily="2" charset="-122"/>
              </a:rPr>
              <a:t>.</a:t>
            </a:r>
            <a:r>
              <a:rPr lang="zh-CN" altLang="en-US" dirty="0">
                <a:ea typeface="宋体" pitchFamily="2" charset="-122"/>
              </a:rPr>
              <a:t>引言 </a:t>
            </a:r>
            <a:r>
              <a:rPr lang="en-US" altLang="zh-CN" dirty="0">
                <a:ea typeface="宋体" pitchFamily="2" charset="-122"/>
              </a:rPr>
              <a:t>Background</a:t>
            </a:r>
            <a:endParaRPr lang="zh-CN" altLang="en-US" dirty="0">
              <a:ea typeface="宋体" pitchFamily="2" charset="-122"/>
            </a:endParaRPr>
          </a:p>
        </p:txBody>
      </p:sp>
    </p:spTree>
    <p:extLst>
      <p:ext uri="{BB962C8B-B14F-4D97-AF65-F5344CB8AC3E}">
        <p14:creationId xmlns:p14="http://schemas.microsoft.com/office/powerpoint/2010/main" val="3562439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black">
          <a:xfrm>
            <a:off x="107504" y="980728"/>
            <a:ext cx="8568952" cy="1152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6E815B"/>
              </a:buClr>
              <a:defRPr/>
            </a:pPr>
            <a:r>
              <a:rPr lang="zh-CN" altLang="en-US" sz="1600" b="0" kern="0" dirty="0" smtClean="0">
                <a:solidFill>
                  <a:schemeClr val="tx1"/>
                </a:solidFill>
                <a:latin typeface="Verdana"/>
                <a:ea typeface="宋体" pitchFamily="2" charset="-122"/>
              </a:rPr>
              <a:t>可持续发展</a:t>
            </a:r>
            <a:r>
              <a:rPr lang="zh-CN" altLang="en-US" sz="1600" b="0" kern="0" dirty="0">
                <a:solidFill>
                  <a:schemeClr val="tx1"/>
                </a:solidFill>
                <a:latin typeface="Verdana"/>
                <a:ea typeface="宋体" pitchFamily="2" charset="-122"/>
              </a:rPr>
              <a:t>的目标</a:t>
            </a:r>
            <a:r>
              <a:rPr lang="zh-CN" altLang="zh-CN" sz="1600" b="0" kern="0" dirty="0">
                <a:solidFill>
                  <a:schemeClr val="tx1"/>
                </a:solidFill>
                <a:latin typeface="Verdana"/>
                <a:ea typeface="宋体" pitchFamily="2" charset="-122"/>
              </a:rPr>
              <a:t>领域覆盖了</a:t>
            </a:r>
            <a:r>
              <a:rPr lang="zh-CN" altLang="en-US" sz="1600" b="0" kern="0" dirty="0">
                <a:solidFill>
                  <a:schemeClr val="tx1"/>
                </a:solidFill>
                <a:latin typeface="Verdana"/>
                <a:ea typeface="宋体" pitchFamily="2" charset="-122"/>
              </a:rPr>
              <a:t>经济、社会和</a:t>
            </a:r>
            <a:r>
              <a:rPr lang="zh-CN" altLang="zh-CN" sz="1600" b="0" kern="0" dirty="0">
                <a:solidFill>
                  <a:schemeClr val="tx1"/>
                </a:solidFill>
                <a:latin typeface="Verdana"/>
                <a:ea typeface="宋体" pitchFamily="2" charset="-122"/>
              </a:rPr>
              <a:t>环境的各个方面，突出了对增进多数人特别是弱势群体福祉的关注，强调了发展方式的可持续性</a:t>
            </a:r>
            <a:r>
              <a:rPr lang="en-US" altLang="zh-CN" sz="1600" b="0" kern="0" dirty="0">
                <a:solidFill>
                  <a:schemeClr val="tx1"/>
                </a:solidFill>
                <a:latin typeface="Verdana"/>
                <a:ea typeface="宋体" pitchFamily="2" charset="-122"/>
              </a:rPr>
              <a:t>                                    </a:t>
            </a:r>
            <a:r>
              <a:rPr lang="en-US" altLang="zh-CN" sz="1600" b="0" kern="0" dirty="0" smtClean="0">
                <a:solidFill>
                  <a:schemeClr val="tx1"/>
                </a:solidFill>
                <a:latin typeface="Verdana"/>
                <a:ea typeface="宋体" pitchFamily="2" charset="-122"/>
              </a:rPr>
              <a:t>                                          </a:t>
            </a:r>
            <a:r>
              <a:rPr lang="en-US" altLang="zh-CN" sz="1600" b="0" kern="0" dirty="0" smtClean="0">
                <a:solidFill>
                  <a:schemeClr val="accent1"/>
                </a:solidFill>
                <a:latin typeface="Verdana"/>
                <a:ea typeface="宋体" pitchFamily="2" charset="-122"/>
              </a:rPr>
              <a:t>SDGs </a:t>
            </a:r>
            <a:r>
              <a:rPr lang="en-US" altLang="zh-CN" sz="1600" b="0" kern="0" dirty="0">
                <a:solidFill>
                  <a:schemeClr val="accent1"/>
                </a:solidFill>
                <a:latin typeface="Verdana"/>
                <a:ea typeface="宋体" pitchFamily="2" charset="-122"/>
              </a:rPr>
              <a:t>covers the  aspects of economic, social and environment, highlights the welfare concerns on the human beings especially on vulnerable groups, and emphasize the development of sustainability. </a:t>
            </a:r>
          </a:p>
          <a:p>
            <a:pPr marL="0" indent="0">
              <a:lnSpc>
                <a:spcPts val="3000"/>
              </a:lnSpc>
              <a:spcBef>
                <a:spcPts val="0"/>
              </a:spcBef>
              <a:spcAft>
                <a:spcPts val="0"/>
              </a:spcAft>
              <a:buClr>
                <a:srgbClr val="6E815B"/>
              </a:buClr>
              <a:buNone/>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400" dirty="0" smtClean="0">
                <a:ea typeface="宋体" pitchFamily="2" charset="-122"/>
              </a:rPr>
              <a:t>2</a:t>
            </a:r>
            <a:r>
              <a:rPr lang="en-US" altLang="zh-CN" sz="2400" dirty="0">
                <a:ea typeface="宋体" pitchFamily="2" charset="-122"/>
              </a:rPr>
              <a:t>.</a:t>
            </a:r>
            <a:r>
              <a:rPr lang="zh-CN" altLang="zh-CN" sz="2400" dirty="0">
                <a:ea typeface="宋体" pitchFamily="2" charset="-122"/>
              </a:rPr>
              <a:t>国际可持续发展目标与中国生态文明建设目标</a:t>
            </a:r>
            <a:endParaRPr lang="en-US" altLang="zh-CN" sz="2400" dirty="0">
              <a:ea typeface="宋体" pitchFamily="2" charset="-122"/>
            </a:endParaRPr>
          </a:p>
          <a:p>
            <a:pPr>
              <a:defRPr/>
            </a:pPr>
            <a:r>
              <a:rPr lang="en-US" altLang="zh-CN" sz="2400" dirty="0" smtClean="0">
                <a:ea typeface="宋体" pitchFamily="2" charset="-122"/>
              </a:rPr>
              <a:t>    SDGs </a:t>
            </a:r>
            <a:r>
              <a:rPr lang="en-US" altLang="zh-CN" sz="2400" dirty="0">
                <a:ea typeface="宋体" pitchFamily="2" charset="-122"/>
              </a:rPr>
              <a:t>and Goals of China’s Ecological  </a:t>
            </a:r>
            <a:r>
              <a:rPr lang="en-US" altLang="zh-CN" sz="2400" dirty="0" smtClean="0">
                <a:ea typeface="宋体" pitchFamily="2" charset="-122"/>
              </a:rPr>
              <a:t>Civilization</a:t>
            </a:r>
            <a:endParaRPr lang="en-US" altLang="zh-CN" sz="2400" dirty="0">
              <a:ea typeface="宋体" pitchFamily="2" charset="-122"/>
            </a:endParaRPr>
          </a:p>
        </p:txBody>
      </p:sp>
      <p:graphicFrame>
        <p:nvGraphicFramePr>
          <p:cNvPr id="8" name="表格 7"/>
          <p:cNvGraphicFramePr>
            <a:graphicFrameLocks noGrp="1"/>
          </p:cNvGraphicFramePr>
          <p:nvPr>
            <p:extLst>
              <p:ext uri="{D42A27DB-BD31-4B8C-83A1-F6EECF244321}">
                <p14:modId xmlns:p14="http://schemas.microsoft.com/office/powerpoint/2010/main" val="3185129576"/>
              </p:ext>
            </p:extLst>
          </p:nvPr>
        </p:nvGraphicFramePr>
        <p:xfrm>
          <a:off x="539552" y="2276872"/>
          <a:ext cx="8064698" cy="4389228"/>
        </p:xfrm>
        <a:graphic>
          <a:graphicData uri="http://schemas.openxmlformats.org/drawingml/2006/table">
            <a:tbl>
              <a:tblPr firstRow="1" bandRow="1">
                <a:tableStyleId>{5C22544A-7EE6-4342-B048-85BDC9FD1C3A}</a:tableStyleId>
              </a:tblPr>
              <a:tblGrid>
                <a:gridCol w="835719"/>
                <a:gridCol w="7228979"/>
              </a:tblGrid>
              <a:tr h="224780">
                <a:tc gridSpan="2">
                  <a:txBody>
                    <a:bodyPr/>
                    <a:lstStyle/>
                    <a:p>
                      <a:r>
                        <a:rPr lang="en-US" altLang="zh-CN" sz="1000" kern="100" dirty="0" smtClean="0">
                          <a:effectLst/>
                        </a:rPr>
                        <a:t>Table 1. Open Working Group</a:t>
                      </a:r>
                      <a:r>
                        <a:rPr lang="en-US" altLang="zh-CN" sz="1000" kern="100" baseline="0" dirty="0" smtClean="0">
                          <a:effectLst/>
                        </a:rPr>
                        <a:t> </a:t>
                      </a:r>
                      <a:r>
                        <a:rPr lang="en-US" altLang="zh-CN" sz="1000" kern="100" dirty="0" smtClean="0">
                          <a:effectLst/>
                        </a:rPr>
                        <a:t>proposal for</a:t>
                      </a:r>
                      <a:r>
                        <a:rPr lang="en-US" altLang="zh-CN" sz="1000" kern="100" baseline="0" dirty="0" smtClean="0">
                          <a:effectLst/>
                        </a:rPr>
                        <a:t> </a:t>
                      </a:r>
                      <a:r>
                        <a:rPr lang="en-US" altLang="zh-CN" sz="1000" kern="100" dirty="0" smtClean="0">
                          <a:effectLst/>
                        </a:rPr>
                        <a:t>Sustainable Development Goals</a:t>
                      </a:r>
                      <a:endParaRPr lang="zh-CN" altLang="zh-CN" sz="1000" b="1" kern="100" dirty="0">
                        <a:solidFill>
                          <a:schemeClr val="tx1"/>
                        </a:solidFill>
                        <a:effectLst/>
                        <a:latin typeface="+mn-lt"/>
                        <a:ea typeface="+mn-ea"/>
                        <a:cs typeface="+mn-cs"/>
                      </a:endParaRPr>
                    </a:p>
                  </a:txBody>
                  <a:tcPr marL="91441" marR="91441" marT="45723" marB="45723"/>
                </a:tc>
                <a:tc hMerge="1">
                  <a:txBody>
                    <a:bodyPr/>
                    <a:lstStyle/>
                    <a:p>
                      <a:endParaRPr lang="zh-CN" altLang="en-US" dirty="0"/>
                    </a:p>
                  </a:txBody>
                  <a:tcPr/>
                </a:tc>
              </a:tr>
              <a:tr h="224791">
                <a:tc>
                  <a:txBody>
                    <a:bodyPr/>
                    <a:lstStyle/>
                    <a:p>
                      <a:r>
                        <a:rPr lang="en-US" altLang="zh-CN" sz="1000" smtClean="0"/>
                        <a:t>GOAL</a:t>
                      </a:r>
                      <a:r>
                        <a:rPr lang="en-US" altLang="zh-CN" sz="1000" baseline="0" smtClean="0"/>
                        <a:t> 1</a:t>
                      </a:r>
                      <a:endParaRPr lang="zh-CN" altLang="en-US" sz="1000" dirty="0"/>
                    </a:p>
                  </a:txBody>
                  <a:tcPr marL="91441" marR="91441" marT="45723" marB="45723"/>
                </a:tc>
                <a:tc>
                  <a:txBody>
                    <a:bodyPr/>
                    <a:lstStyle/>
                    <a:p>
                      <a:r>
                        <a:rPr lang="en-US" altLang="zh-CN" sz="1000" u="none" strike="noStrike" kern="1200" baseline="0" smtClean="0"/>
                        <a:t>End poverty in all its forms everywhere</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2</a:t>
                      </a:r>
                      <a:endParaRPr lang="zh-CN" altLang="en-US" sz="1000" dirty="0" smtClean="0"/>
                    </a:p>
                  </a:txBody>
                  <a:tcPr marL="91441" marR="91441" marT="45723" marB="45723"/>
                </a:tc>
                <a:tc>
                  <a:txBody>
                    <a:bodyPr/>
                    <a:lstStyle/>
                    <a:p>
                      <a:r>
                        <a:rPr lang="en-US" altLang="zh-CN" sz="1000" u="none" strike="noStrike" kern="1200" baseline="0" dirty="0" smtClean="0"/>
                        <a:t>End hunger, achieve food security and improved nutrition and promote sustainable agriculture</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3</a:t>
                      </a:r>
                      <a:endParaRPr lang="zh-CN" altLang="en-US" sz="1000" dirty="0" smtClean="0"/>
                    </a:p>
                  </a:txBody>
                  <a:tcPr marL="91441" marR="91441" marT="45723" marB="45723"/>
                </a:tc>
                <a:tc>
                  <a:txBody>
                    <a:bodyPr/>
                    <a:lstStyle/>
                    <a:p>
                      <a:r>
                        <a:rPr lang="en-US" altLang="zh-CN" sz="1000" u="none" strike="noStrike" kern="1200" baseline="0" smtClean="0"/>
                        <a:t>Ensure healthy lives and promote well-being for all at all ages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 </a:t>
                      </a:r>
                      <a:r>
                        <a:rPr lang="en-US" altLang="zh-CN" sz="1000" baseline="0" smtClean="0"/>
                        <a:t>4</a:t>
                      </a:r>
                      <a:endParaRPr lang="zh-CN" altLang="en-US" sz="1000" dirty="0" smtClean="0"/>
                    </a:p>
                  </a:txBody>
                  <a:tcPr marL="91441" marR="91441" marT="45723" marB="45723"/>
                </a:tc>
                <a:tc>
                  <a:txBody>
                    <a:bodyPr/>
                    <a:lstStyle/>
                    <a:p>
                      <a:r>
                        <a:rPr lang="en-US" altLang="zh-CN" sz="1000" u="none" strike="noStrike" kern="1200" baseline="0" dirty="0" smtClean="0"/>
                        <a:t>Ensure inclusive and equitable quality education and promote lifelong learning opportunities for all</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5</a:t>
                      </a:r>
                      <a:endParaRPr lang="zh-CN" altLang="en-US" sz="1000" dirty="0" smtClean="0"/>
                    </a:p>
                  </a:txBody>
                  <a:tcPr marL="91441" marR="91441" marT="45723" marB="45723"/>
                </a:tc>
                <a:tc>
                  <a:txBody>
                    <a:bodyPr/>
                    <a:lstStyle/>
                    <a:p>
                      <a:r>
                        <a:rPr lang="en-US" altLang="zh-CN" sz="1000" u="none" strike="noStrike" kern="1200" baseline="0" smtClean="0"/>
                        <a:t>Achieve gender equality and empower all women and girls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 </a:t>
                      </a:r>
                      <a:r>
                        <a:rPr lang="en-US" altLang="zh-CN" sz="1000" baseline="0" smtClean="0"/>
                        <a:t>6</a:t>
                      </a:r>
                      <a:endParaRPr lang="zh-CN" altLang="en-US" sz="1000" dirty="0" smtClean="0"/>
                    </a:p>
                  </a:txBody>
                  <a:tcPr marL="91441" marR="91441" marT="45723" marB="45723"/>
                </a:tc>
                <a:tc>
                  <a:txBody>
                    <a:bodyPr/>
                    <a:lstStyle/>
                    <a:p>
                      <a:r>
                        <a:rPr lang="en-US" altLang="zh-CN" sz="1000" u="none" strike="noStrike" kern="1200" baseline="0" smtClean="0"/>
                        <a:t>Ensure availability and sustainable management of water and sanitation for all</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7</a:t>
                      </a:r>
                      <a:endParaRPr lang="zh-CN" altLang="en-US" sz="1000" dirty="0" smtClean="0"/>
                    </a:p>
                  </a:txBody>
                  <a:tcPr marL="91441" marR="91441" marT="45723" marB="45723"/>
                </a:tc>
                <a:tc>
                  <a:txBody>
                    <a:bodyPr/>
                    <a:lstStyle/>
                    <a:p>
                      <a:r>
                        <a:rPr lang="en-US" altLang="zh-CN" sz="1000" u="none" strike="noStrike" kern="1200" baseline="0" smtClean="0"/>
                        <a:t>Ensure access to aordable, reliable, sustainable and modern energy for all</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8</a:t>
                      </a:r>
                      <a:endParaRPr lang="zh-CN" altLang="en-US" sz="1000" dirty="0" smtClean="0"/>
                    </a:p>
                  </a:txBody>
                  <a:tcPr marL="91441" marR="91441" marT="45723" marB="45723"/>
                </a:tc>
                <a:tc>
                  <a:txBody>
                    <a:bodyPr/>
                    <a:lstStyle/>
                    <a:p>
                      <a:r>
                        <a:rPr lang="en-US" altLang="zh-CN" sz="1000" u="none" strike="noStrike" kern="1200" baseline="0" dirty="0" smtClean="0"/>
                        <a:t>Promote sustained, inclusive and sustainable economic growth, full and productive employment and decent work for all</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 </a:t>
                      </a:r>
                      <a:r>
                        <a:rPr lang="en-US" altLang="zh-CN" sz="1000" baseline="0" smtClean="0"/>
                        <a:t>9</a:t>
                      </a:r>
                      <a:endParaRPr lang="zh-CN" altLang="en-US" sz="1000" dirty="0" smtClean="0"/>
                    </a:p>
                  </a:txBody>
                  <a:tcPr marL="91441" marR="91441" marT="45723" marB="45723"/>
                </a:tc>
                <a:tc>
                  <a:txBody>
                    <a:bodyPr/>
                    <a:lstStyle/>
                    <a:p>
                      <a:r>
                        <a:rPr lang="en-US" altLang="zh-CN" sz="1000" u="none" strike="noStrike" kern="1200" baseline="0" dirty="0" smtClean="0"/>
                        <a:t>Build resilient infrastructure, promote inclusive and sustainable industrialization and foster innovation</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10</a:t>
                      </a:r>
                      <a:endParaRPr lang="zh-CN" altLang="en-US" sz="1000" dirty="0" smtClean="0"/>
                    </a:p>
                  </a:txBody>
                  <a:tcPr marL="91441" marR="91441" marT="45723" marB="45723"/>
                </a:tc>
                <a:tc>
                  <a:txBody>
                    <a:bodyPr/>
                    <a:lstStyle/>
                    <a:p>
                      <a:r>
                        <a:rPr lang="en-US" altLang="zh-CN" sz="1000" u="none" strike="noStrike" kern="1200" baseline="0" smtClean="0"/>
                        <a:t>Reduce inequality within and among countries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11</a:t>
                      </a:r>
                      <a:endParaRPr lang="zh-CN" altLang="en-US" sz="1000" dirty="0" smtClean="0"/>
                    </a:p>
                  </a:txBody>
                  <a:tcPr marL="91441" marR="91441" marT="45723" marB="45723"/>
                </a:tc>
                <a:tc>
                  <a:txBody>
                    <a:bodyPr/>
                    <a:lstStyle/>
                    <a:p>
                      <a:r>
                        <a:rPr lang="en-US" altLang="zh-CN" sz="1000" u="none" strike="noStrike" kern="1200" baseline="0" smtClean="0"/>
                        <a:t>Make cities and human settlements inclusive, safe, resilient and sustainable</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12</a:t>
                      </a:r>
                      <a:endParaRPr lang="zh-CN" altLang="en-US" sz="1000" dirty="0" smtClean="0"/>
                    </a:p>
                  </a:txBody>
                  <a:tcPr marL="91441" marR="91441" marT="45723" marB="45723"/>
                </a:tc>
                <a:tc>
                  <a:txBody>
                    <a:bodyPr/>
                    <a:lstStyle/>
                    <a:p>
                      <a:r>
                        <a:rPr lang="en-US" altLang="zh-CN" sz="1000" u="none" strike="noStrike" kern="1200" baseline="0" smtClean="0"/>
                        <a:t>Ensure sustainable consumption and production patterns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13</a:t>
                      </a:r>
                      <a:endParaRPr lang="zh-CN" altLang="en-US" sz="1000" dirty="0" smtClean="0"/>
                    </a:p>
                  </a:txBody>
                  <a:tcPr marL="91441" marR="91441" marT="45723" marB="45723"/>
                </a:tc>
                <a:tc>
                  <a:txBody>
                    <a:bodyPr/>
                    <a:lstStyle/>
                    <a:p>
                      <a:r>
                        <a:rPr lang="en-US" altLang="zh-CN" sz="1000" u="none" strike="noStrike" kern="1200" baseline="0" smtClean="0"/>
                        <a:t>Take urgent action to combat climate change and its impacts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14</a:t>
                      </a:r>
                      <a:endParaRPr lang="zh-CN" altLang="en-US" sz="1000" dirty="0" smtClean="0"/>
                    </a:p>
                  </a:txBody>
                  <a:tcPr marL="91441" marR="91441" marT="45723" marB="45723"/>
                </a:tc>
                <a:tc>
                  <a:txBody>
                    <a:bodyPr/>
                    <a:lstStyle/>
                    <a:p>
                      <a:r>
                        <a:rPr lang="en-US" altLang="zh-CN" sz="1000" u="none" strike="noStrike" kern="1200" baseline="0" dirty="0" smtClean="0"/>
                        <a:t>Conserve and sustainably use the oceans, seas and marine resources for sustainable development</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15</a:t>
                      </a:r>
                      <a:endParaRPr lang="zh-CN" altLang="en-US" sz="1000" dirty="0" smtClean="0"/>
                    </a:p>
                  </a:txBody>
                  <a:tcPr marL="91441" marR="91441" marT="45723" marB="45723"/>
                </a:tc>
                <a:tc>
                  <a:txBody>
                    <a:bodyPr/>
                    <a:lstStyle/>
                    <a:p>
                      <a:r>
                        <a:rPr lang="en-US" altLang="zh-CN" sz="1000" u="none" strike="noStrike" kern="1200" baseline="0" dirty="0" smtClean="0"/>
                        <a:t>Protect, restore and promote sustainable use of terrestrial ecosystems, sustainably, manage forests</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16</a:t>
                      </a:r>
                      <a:endParaRPr lang="zh-CN" altLang="en-US" sz="1000" dirty="0" smtClean="0"/>
                    </a:p>
                  </a:txBody>
                  <a:tcPr marL="91441" marR="91441" marT="45723" marB="45723"/>
                </a:tc>
                <a:tc>
                  <a:txBody>
                    <a:bodyPr/>
                    <a:lstStyle/>
                    <a:p>
                      <a:r>
                        <a:rPr lang="en-US" altLang="zh-CN" sz="1000" u="none" strike="noStrike" kern="1200" baseline="0" dirty="0" smtClean="0"/>
                        <a:t>Promote peaceful and inclusive societies for sustainable development, provide access to justice</a:t>
                      </a:r>
                      <a:endParaRPr lang="zh-CN" altLang="en-US" sz="1000" dirty="0"/>
                    </a:p>
                  </a:txBody>
                  <a:tcPr marL="91441" marR="91441" marT="45723" marB="45723"/>
                </a:tc>
              </a:tr>
              <a:tr h="2247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smtClean="0"/>
                        <a:t>GOAL</a:t>
                      </a:r>
                      <a:r>
                        <a:rPr lang="en-US" altLang="zh-CN" sz="1000" baseline="0" smtClean="0"/>
                        <a:t> 17</a:t>
                      </a:r>
                      <a:endParaRPr lang="zh-CN" altLang="en-US" sz="1000" dirty="0" smtClean="0"/>
                    </a:p>
                  </a:txBody>
                  <a:tcPr marL="91441" marR="91441" marT="45723" marB="45723"/>
                </a:tc>
                <a:tc>
                  <a:txBody>
                    <a:bodyPr/>
                    <a:lstStyle/>
                    <a:p>
                      <a:r>
                        <a:rPr lang="en-US" altLang="zh-CN" sz="1000" u="none" strike="noStrike" kern="1200" baseline="0" dirty="0" smtClean="0"/>
                        <a:t>Strengthen the means of implementation and revitalize the global partnership for sustainable development</a:t>
                      </a:r>
                      <a:endParaRPr lang="zh-CN" altLang="en-US" sz="1000" dirty="0"/>
                    </a:p>
                  </a:txBody>
                  <a:tcPr marL="91441" marR="91441" marT="45723" marB="45723"/>
                </a:tc>
              </a:tr>
            </a:tbl>
          </a:graphicData>
        </a:graphic>
      </p:graphicFrame>
    </p:spTree>
    <p:extLst>
      <p:ext uri="{BB962C8B-B14F-4D97-AF65-F5344CB8AC3E}">
        <p14:creationId xmlns:p14="http://schemas.microsoft.com/office/powerpoint/2010/main" val="5703610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en-US" altLang="zh-CN" sz="2400" dirty="0" smtClean="0">
                <a:ea typeface="宋体" pitchFamily="2" charset="-122"/>
              </a:rPr>
              <a:t>2</a:t>
            </a:r>
            <a:r>
              <a:rPr lang="en-US" altLang="zh-CN" sz="2400" dirty="0">
                <a:ea typeface="宋体" pitchFamily="2" charset="-122"/>
              </a:rPr>
              <a:t>.</a:t>
            </a:r>
            <a:r>
              <a:rPr lang="zh-CN" altLang="zh-CN" sz="2400" dirty="0">
                <a:ea typeface="宋体" pitchFamily="2" charset="-122"/>
              </a:rPr>
              <a:t>国际可持续发展目标与中国生态文明建设目标</a:t>
            </a:r>
            <a:endParaRPr lang="en-US" altLang="zh-CN" sz="2400" dirty="0">
              <a:ea typeface="宋体" pitchFamily="2" charset="-122"/>
            </a:endParaRPr>
          </a:p>
          <a:p>
            <a:pPr>
              <a:defRPr/>
            </a:pPr>
            <a:r>
              <a:rPr lang="en-US" altLang="zh-CN" sz="2400" dirty="0" smtClean="0">
                <a:ea typeface="宋体" pitchFamily="2" charset="-122"/>
              </a:rPr>
              <a:t>    SDGs </a:t>
            </a:r>
            <a:r>
              <a:rPr lang="en-US" altLang="zh-CN" sz="2400" dirty="0">
                <a:ea typeface="宋体" pitchFamily="2" charset="-122"/>
              </a:rPr>
              <a:t>and Goals of China’s Ecological  </a:t>
            </a:r>
            <a:r>
              <a:rPr lang="en-US" altLang="zh-CN" sz="2400" dirty="0" smtClean="0">
                <a:ea typeface="宋体" pitchFamily="2" charset="-122"/>
              </a:rPr>
              <a:t>Civilization</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中国政府</a:t>
            </a:r>
            <a:r>
              <a:rPr lang="zh-CN" altLang="zh-CN" sz="1800" b="0" kern="0" dirty="0">
                <a:solidFill>
                  <a:schemeClr val="tx1"/>
                </a:solidFill>
                <a:latin typeface="Verdana"/>
                <a:ea typeface="宋体" pitchFamily="2" charset="-122"/>
              </a:rPr>
              <a:t>积极推进生态文明建设，提出了中远期生态文明建设目标</a:t>
            </a:r>
            <a:r>
              <a:rPr lang="en-US" altLang="zh-CN" sz="1800" b="0" kern="0" dirty="0">
                <a:solidFill>
                  <a:schemeClr val="tx1"/>
                </a:solidFill>
                <a:latin typeface="Verdana"/>
                <a:ea typeface="宋体" pitchFamily="2" charset="-122"/>
              </a:rPr>
              <a:t> </a:t>
            </a:r>
            <a:r>
              <a:rPr lang="en-US" altLang="zh-CN" sz="1800" b="0" kern="0" dirty="0" smtClean="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Chinese Government is dedicated to promote sustainable development and ecological civilization, and proposed mid-long term goals of ecological civilization construction</a:t>
            </a:r>
            <a:r>
              <a:rPr lang="en-US" altLang="zh-CN" sz="1800" b="0" kern="0" dirty="0" smtClean="0">
                <a:solidFill>
                  <a:schemeClr val="accent1"/>
                </a:solidFill>
                <a:latin typeface="Verdana"/>
                <a:ea typeface="宋体" pitchFamily="2" charset="-122"/>
              </a:rPr>
              <a:t>.</a:t>
            </a:r>
          </a:p>
          <a:p>
            <a:pPr lvl="1">
              <a:lnSpc>
                <a:spcPts val="3000"/>
              </a:lnSpc>
              <a:spcBef>
                <a:spcPts val="1200"/>
              </a:spcBef>
              <a:spcAft>
                <a:spcPts val="1200"/>
              </a:spcAft>
              <a:buClr>
                <a:srgbClr val="6E815B"/>
              </a:buClr>
              <a:defRPr/>
            </a:pPr>
            <a:r>
              <a:rPr lang="zh-CN" altLang="en-US" sz="1800" dirty="0" smtClean="0">
                <a:latin typeface="+mn-ea"/>
              </a:rPr>
              <a:t>经济</a:t>
            </a:r>
            <a:r>
              <a:rPr lang="zh-CN" altLang="en-US" sz="1800" dirty="0">
                <a:latin typeface="+mn-ea"/>
              </a:rPr>
              <a:t>社会发展领域 </a:t>
            </a:r>
            <a:r>
              <a:rPr lang="en-US" altLang="zh-CN" sz="1800" dirty="0">
                <a:solidFill>
                  <a:schemeClr val="accent1"/>
                </a:solidFill>
                <a:ea typeface="Arial Unicode MS" panose="020B0604020202020204" pitchFamily="34" charset="-122"/>
                <a:cs typeface="Arial" panose="020B0604020202020204" pitchFamily="34" charset="0"/>
              </a:rPr>
              <a:t>Economic and social </a:t>
            </a:r>
            <a:r>
              <a:rPr lang="en-US" altLang="zh-CN" sz="1800" dirty="0" smtClean="0">
                <a:solidFill>
                  <a:schemeClr val="accent1"/>
                </a:solidFill>
                <a:ea typeface="Arial Unicode MS" panose="020B0604020202020204" pitchFamily="34" charset="-122"/>
                <a:cs typeface="Arial" panose="020B0604020202020204" pitchFamily="34" charset="0"/>
              </a:rPr>
              <a:t>development</a:t>
            </a:r>
          </a:p>
          <a:p>
            <a:pPr lvl="1">
              <a:lnSpc>
                <a:spcPts val="3000"/>
              </a:lnSpc>
              <a:spcBef>
                <a:spcPts val="1200"/>
              </a:spcBef>
              <a:spcAft>
                <a:spcPts val="1200"/>
              </a:spcAft>
              <a:buClr>
                <a:srgbClr val="6E815B"/>
              </a:buClr>
              <a:defRPr/>
            </a:pPr>
            <a:r>
              <a:rPr lang="zh-CN" altLang="en-US" sz="1800" dirty="0" smtClean="0">
                <a:latin typeface="+mn-ea"/>
              </a:rPr>
              <a:t>资源</a:t>
            </a:r>
            <a:r>
              <a:rPr lang="zh-CN" altLang="en-US" sz="1800" dirty="0">
                <a:latin typeface="+mn-ea"/>
              </a:rPr>
              <a:t>能源领域 </a:t>
            </a:r>
            <a:r>
              <a:rPr lang="en-US" altLang="zh-CN" sz="1800" dirty="0">
                <a:solidFill>
                  <a:schemeClr val="accent1"/>
                </a:solidFill>
                <a:ea typeface="Arial Unicode MS" panose="020B0604020202020204" pitchFamily="34" charset="-122"/>
                <a:cs typeface="Arial Unicode MS" panose="020B0604020202020204" pitchFamily="34" charset="-122"/>
              </a:rPr>
              <a:t>Resources and </a:t>
            </a:r>
            <a:r>
              <a:rPr lang="en-US" altLang="zh-CN" sz="1800" dirty="0" smtClean="0">
                <a:solidFill>
                  <a:schemeClr val="accent1"/>
                </a:solidFill>
                <a:ea typeface="Arial Unicode MS" panose="020B0604020202020204" pitchFamily="34" charset="-122"/>
                <a:cs typeface="Arial Unicode MS" panose="020B0604020202020204" pitchFamily="34" charset="-122"/>
              </a:rPr>
              <a:t>energy</a:t>
            </a:r>
          </a:p>
          <a:p>
            <a:pPr lvl="1">
              <a:lnSpc>
                <a:spcPts val="3000"/>
              </a:lnSpc>
              <a:spcBef>
                <a:spcPts val="1200"/>
              </a:spcBef>
              <a:spcAft>
                <a:spcPts val="1200"/>
              </a:spcAft>
              <a:buClr>
                <a:srgbClr val="6E815B"/>
              </a:buClr>
              <a:defRPr/>
            </a:pPr>
            <a:r>
              <a:rPr lang="zh-CN" altLang="en-US" sz="1800" dirty="0" smtClean="0">
                <a:latin typeface="+mn-ea"/>
              </a:rPr>
              <a:t>生态环境</a:t>
            </a:r>
            <a:r>
              <a:rPr lang="zh-CN" altLang="en-US" sz="1800" dirty="0">
                <a:latin typeface="+mn-ea"/>
              </a:rPr>
              <a:t>保护领域 </a:t>
            </a:r>
            <a:r>
              <a:rPr lang="en-US" altLang="zh-CN" sz="1800" dirty="0">
                <a:solidFill>
                  <a:schemeClr val="accent1"/>
                </a:solidFill>
                <a:ea typeface="Arial Unicode MS" panose="020B0604020202020204" pitchFamily="34" charset="-122"/>
                <a:cs typeface="Arial Unicode MS" panose="020B0604020202020204" pitchFamily="34" charset="-122"/>
              </a:rPr>
              <a:t>Environmental </a:t>
            </a:r>
            <a:r>
              <a:rPr lang="en-US" altLang="zh-CN" sz="1800" dirty="0" smtClean="0">
                <a:solidFill>
                  <a:schemeClr val="accent1"/>
                </a:solidFill>
                <a:ea typeface="Arial Unicode MS" panose="020B0604020202020204" pitchFamily="34" charset="-122"/>
                <a:cs typeface="Arial Unicode MS" panose="020B0604020202020204" pitchFamily="34" charset="-122"/>
              </a:rPr>
              <a:t>protection</a:t>
            </a:r>
          </a:p>
          <a:p>
            <a:pPr lvl="1">
              <a:lnSpc>
                <a:spcPts val="3000"/>
              </a:lnSpc>
              <a:spcBef>
                <a:spcPts val="1200"/>
              </a:spcBef>
              <a:spcAft>
                <a:spcPts val="1200"/>
              </a:spcAft>
              <a:buClr>
                <a:srgbClr val="6E815B"/>
              </a:buClr>
              <a:defRPr/>
            </a:pPr>
            <a:r>
              <a:rPr lang="zh-CN" altLang="en-US" sz="1800" dirty="0" smtClean="0">
                <a:latin typeface="+mn-ea"/>
              </a:rPr>
              <a:t>体制改革</a:t>
            </a:r>
            <a:r>
              <a:rPr lang="zh-CN" altLang="en-US" sz="1800" dirty="0">
                <a:latin typeface="+mn-ea"/>
              </a:rPr>
              <a:t>领域 </a:t>
            </a:r>
            <a:r>
              <a:rPr lang="en-US" altLang="zh-CN" sz="1800" dirty="0">
                <a:solidFill>
                  <a:schemeClr val="accent1"/>
                </a:solidFill>
                <a:ea typeface="Arial Unicode MS" panose="020B0604020202020204" pitchFamily="34" charset="-122"/>
                <a:cs typeface="Arial Unicode MS" panose="020B0604020202020204" pitchFamily="34" charset="-122"/>
              </a:rPr>
              <a:t>Reform of the ecological civilization system</a:t>
            </a: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33035197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2400" dirty="0">
                <a:ea typeface="宋体" pitchFamily="2" charset="-122"/>
              </a:rPr>
              <a:t>经济社会发展领域 </a:t>
            </a:r>
            <a:r>
              <a:rPr lang="en-US" altLang="zh-CN" sz="2400" dirty="0">
                <a:ea typeface="宋体" pitchFamily="2" charset="-122"/>
              </a:rPr>
              <a:t>Goals of Economic and Social Development</a:t>
            </a: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到</a:t>
            </a:r>
            <a:r>
              <a:rPr lang="en-US" altLang="zh-CN" sz="1800" b="0" kern="0" dirty="0">
                <a:solidFill>
                  <a:schemeClr val="tx1"/>
                </a:solidFill>
                <a:latin typeface="Verdana"/>
                <a:ea typeface="宋体" pitchFamily="2" charset="-122"/>
              </a:rPr>
              <a:t>2020</a:t>
            </a:r>
            <a:r>
              <a:rPr lang="zh-CN" altLang="zh-CN" sz="1800" b="0" kern="0" dirty="0">
                <a:solidFill>
                  <a:schemeClr val="tx1"/>
                </a:solidFill>
                <a:latin typeface="Verdana"/>
                <a:ea typeface="宋体" pitchFamily="2" charset="-122"/>
              </a:rPr>
              <a:t>年</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By 2020</a:t>
            </a:r>
            <a:r>
              <a:rPr lang="zh-CN" altLang="en-US" sz="1800" b="0" kern="0" dirty="0" smtClean="0">
                <a:solidFill>
                  <a:schemeClr val="accent1"/>
                </a:solidFill>
                <a:latin typeface="Verdana"/>
                <a:ea typeface="宋体" pitchFamily="2" charset="-122"/>
              </a:rPr>
              <a:t>：</a:t>
            </a:r>
            <a:endParaRPr lang="en-US" altLang="zh-CN" sz="1800" b="0" kern="0" dirty="0">
              <a:solidFill>
                <a:schemeClr val="accent1"/>
              </a:solidFill>
              <a:latin typeface="Verdana"/>
              <a:ea typeface="宋体" pitchFamily="2" charset="-122"/>
            </a:endParaRPr>
          </a:p>
          <a:p>
            <a:pPr lvl="1">
              <a:lnSpc>
                <a:spcPts val="2400"/>
              </a:lnSpc>
              <a:spcBef>
                <a:spcPts val="600"/>
              </a:spcBef>
              <a:spcAft>
                <a:spcPts val="600"/>
              </a:spcAft>
              <a:buClr>
                <a:srgbClr val="6E815B"/>
              </a:buClr>
              <a:defRPr/>
            </a:pPr>
            <a:r>
              <a:rPr lang="zh-CN" altLang="zh-CN" sz="1800" dirty="0" smtClean="0">
                <a:latin typeface="+mj-ea"/>
                <a:ea typeface="+mj-ea"/>
              </a:rPr>
              <a:t>国内生产总值</a:t>
            </a:r>
            <a:r>
              <a:rPr lang="zh-CN" altLang="zh-CN" sz="1800" dirty="0">
                <a:latin typeface="+mj-ea"/>
                <a:ea typeface="+mj-ea"/>
              </a:rPr>
              <a:t>比</a:t>
            </a:r>
            <a:r>
              <a:rPr lang="en-US" altLang="zh-CN" sz="1800" dirty="0">
                <a:latin typeface="+mj-ea"/>
                <a:ea typeface="+mj-ea"/>
              </a:rPr>
              <a:t>2000</a:t>
            </a:r>
            <a:r>
              <a:rPr lang="zh-CN" altLang="zh-CN" sz="1800" dirty="0">
                <a:latin typeface="+mj-ea"/>
                <a:ea typeface="+mj-ea"/>
              </a:rPr>
              <a:t>年翻两番，基本实现工业化</a:t>
            </a:r>
            <a:r>
              <a:rPr lang="en-US" altLang="zh-CN" sz="1800" dirty="0">
                <a:latin typeface="+mj-ea"/>
                <a:ea typeface="+mj-ea"/>
              </a:rPr>
              <a:t>                                 </a:t>
            </a:r>
            <a:r>
              <a:rPr lang="en-US" altLang="zh-CN" sz="1800" dirty="0">
                <a:solidFill>
                  <a:schemeClr val="accent1"/>
                </a:solidFill>
              </a:rPr>
              <a:t>GDP and per capita income for urban and rural populations will be doubled compared with 2010, and industrialization will be realized</a:t>
            </a:r>
            <a:r>
              <a:rPr lang="en-US" altLang="zh-CN" sz="1800" dirty="0" smtClean="0">
                <a:solidFill>
                  <a:schemeClr val="accent1"/>
                </a:solidFill>
              </a:rPr>
              <a:t>.</a:t>
            </a:r>
          </a:p>
          <a:p>
            <a:pPr lvl="1">
              <a:lnSpc>
                <a:spcPts val="2400"/>
              </a:lnSpc>
              <a:spcBef>
                <a:spcPts val="600"/>
              </a:spcBef>
              <a:spcAft>
                <a:spcPts val="600"/>
              </a:spcAft>
              <a:buClr>
                <a:srgbClr val="6E815B"/>
              </a:buClr>
              <a:defRPr/>
            </a:pPr>
            <a:r>
              <a:rPr lang="zh-CN" altLang="zh-CN" sz="1800" dirty="0" smtClean="0">
                <a:latin typeface="+mj-ea"/>
                <a:ea typeface="+mj-ea"/>
              </a:rPr>
              <a:t>城镇</a:t>
            </a:r>
            <a:r>
              <a:rPr lang="zh-CN" altLang="zh-CN" sz="1800" dirty="0">
                <a:latin typeface="+mj-ea"/>
                <a:ea typeface="+mj-ea"/>
              </a:rPr>
              <a:t>人口的比重较大幅度提高，社会保障体系比较健全，家庭财产普遍增加，人民过上更加富足的生活</a:t>
            </a:r>
            <a:r>
              <a:rPr lang="en-US" altLang="zh-CN" sz="1800" dirty="0">
                <a:latin typeface="+mj-ea"/>
                <a:ea typeface="+mj-ea"/>
              </a:rPr>
              <a:t>                                            </a:t>
            </a:r>
            <a:r>
              <a:rPr lang="en-US" altLang="zh-CN" sz="1800" dirty="0">
                <a:solidFill>
                  <a:schemeClr val="accent1"/>
                </a:solidFill>
              </a:rPr>
              <a:t>The overall urbanization rate will reach 60%, the overall improvement in people’s living standards and shrinkage of the income gap, the achievement of 100% coverage in social insurance and basic medical care service</a:t>
            </a:r>
            <a:r>
              <a:rPr lang="en-US" altLang="zh-CN" sz="1800" dirty="0" smtClean="0">
                <a:solidFill>
                  <a:schemeClr val="accent1"/>
                </a:solidFill>
              </a:rPr>
              <a:t>.</a:t>
            </a:r>
          </a:p>
          <a:p>
            <a:pPr lvl="1">
              <a:lnSpc>
                <a:spcPts val="2400"/>
              </a:lnSpc>
              <a:spcBef>
                <a:spcPts val="600"/>
              </a:spcBef>
              <a:spcAft>
                <a:spcPts val="600"/>
              </a:spcAft>
              <a:buClr>
                <a:srgbClr val="6E815B"/>
              </a:buClr>
              <a:defRPr/>
            </a:pPr>
            <a:r>
              <a:rPr lang="zh-CN" altLang="zh-CN" sz="1800" dirty="0" smtClean="0">
                <a:latin typeface="+mj-ea"/>
                <a:ea typeface="+mj-ea"/>
              </a:rPr>
              <a:t>形成</a:t>
            </a:r>
            <a:r>
              <a:rPr lang="zh-CN" altLang="zh-CN" sz="1800" dirty="0">
                <a:latin typeface="+mj-ea"/>
                <a:ea typeface="+mj-ea"/>
              </a:rPr>
              <a:t>比较完善的现代国民教育体系、科技和文化创新体系、全民健身和医疗卫生体系</a:t>
            </a:r>
            <a:r>
              <a:rPr lang="en-US" altLang="zh-CN" sz="1800" dirty="0">
                <a:latin typeface="+mj-ea"/>
                <a:ea typeface="+mj-ea"/>
              </a:rPr>
              <a:t>,</a:t>
            </a:r>
            <a:r>
              <a:rPr lang="zh-CN" altLang="zh-CN" sz="1800" dirty="0">
                <a:latin typeface="+mj-ea"/>
                <a:ea typeface="+mj-ea"/>
              </a:rPr>
              <a:t>人民享有接受良好教育的机会</a:t>
            </a:r>
            <a:r>
              <a:rPr lang="en-US" altLang="zh-CN" sz="1800" dirty="0">
                <a:latin typeface="+mj-ea"/>
                <a:ea typeface="+mj-ea"/>
              </a:rPr>
              <a:t>                              </a:t>
            </a:r>
            <a:r>
              <a:rPr lang="en-US" altLang="zh-CN" sz="1800" dirty="0">
                <a:solidFill>
                  <a:schemeClr val="accent1"/>
                </a:solidFill>
              </a:rPr>
              <a:t>The modernization of education, that is, public education and innovative human resources nurturing will be significantly improved, to make China a strong country in terms of human resource capacity</a:t>
            </a: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4158734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2400" dirty="0" smtClean="0">
                <a:ea typeface="宋体" pitchFamily="2" charset="-122"/>
              </a:rPr>
              <a:t>资源</a:t>
            </a:r>
            <a:r>
              <a:rPr lang="zh-CN" altLang="en-US" sz="2400" dirty="0">
                <a:ea typeface="宋体" pitchFamily="2" charset="-122"/>
              </a:rPr>
              <a:t>能源领域 </a:t>
            </a:r>
            <a:r>
              <a:rPr lang="en-US" altLang="zh-CN" sz="2400" dirty="0">
                <a:ea typeface="宋体" pitchFamily="2" charset="-122"/>
              </a:rPr>
              <a:t>Goals of Resources and </a:t>
            </a:r>
            <a:r>
              <a:rPr lang="en-US" altLang="zh-CN" sz="2400" dirty="0" smtClean="0">
                <a:ea typeface="宋体" pitchFamily="2" charset="-122"/>
              </a:rPr>
              <a:t>Energy</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到</a:t>
            </a:r>
            <a:r>
              <a:rPr lang="en-US" altLang="zh-CN" sz="1800" b="0" kern="0" dirty="0">
                <a:solidFill>
                  <a:schemeClr val="tx1"/>
                </a:solidFill>
                <a:latin typeface="Verdana"/>
                <a:ea typeface="宋体" pitchFamily="2" charset="-122"/>
              </a:rPr>
              <a:t>2020</a:t>
            </a:r>
            <a:r>
              <a:rPr lang="zh-CN" altLang="zh-CN" sz="1800" b="0" kern="0" dirty="0">
                <a:solidFill>
                  <a:schemeClr val="tx1"/>
                </a:solidFill>
                <a:latin typeface="Verdana"/>
                <a:ea typeface="宋体" pitchFamily="2" charset="-122"/>
              </a:rPr>
              <a:t>年</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By 2020</a:t>
            </a:r>
            <a:r>
              <a:rPr lang="zh-CN" altLang="en-US" sz="1800" b="0" kern="0" dirty="0" smtClean="0">
                <a:solidFill>
                  <a:schemeClr val="accent1"/>
                </a:solidFill>
                <a:latin typeface="Verdana"/>
                <a:ea typeface="宋体" pitchFamily="2" charset="-122"/>
              </a:rPr>
              <a:t>：</a:t>
            </a:r>
            <a:endParaRPr lang="en-US" altLang="zh-CN" sz="1800" b="0" kern="0" dirty="0">
              <a:solidFill>
                <a:schemeClr val="accent1"/>
              </a:solidFill>
              <a:latin typeface="Verdana"/>
              <a:ea typeface="宋体" pitchFamily="2" charset="-122"/>
            </a:endParaRPr>
          </a:p>
          <a:p>
            <a:pPr lvl="1">
              <a:lnSpc>
                <a:spcPts val="2400"/>
              </a:lnSpc>
              <a:spcBef>
                <a:spcPts val="600"/>
              </a:spcBef>
              <a:spcAft>
                <a:spcPts val="600"/>
              </a:spcAft>
              <a:buClr>
                <a:srgbClr val="6E815B"/>
              </a:buClr>
              <a:defRPr/>
            </a:pPr>
            <a:r>
              <a:rPr lang="zh-CN" altLang="zh-CN" sz="1800" dirty="0" smtClean="0">
                <a:latin typeface="+mn-lt"/>
                <a:ea typeface="+mj-ea"/>
              </a:rPr>
              <a:t>单位国内生产总值二氧化碳排放强度比</a:t>
            </a:r>
            <a:r>
              <a:rPr lang="en-US" altLang="zh-CN" sz="1800" dirty="0" smtClean="0">
                <a:latin typeface="+mn-lt"/>
                <a:ea typeface="+mj-ea"/>
              </a:rPr>
              <a:t>2005</a:t>
            </a:r>
            <a:r>
              <a:rPr lang="zh-CN" altLang="zh-CN" sz="1800" dirty="0" smtClean="0">
                <a:latin typeface="+mn-lt"/>
                <a:ea typeface="+mj-ea"/>
              </a:rPr>
              <a:t>年下降</a:t>
            </a:r>
            <a:r>
              <a:rPr lang="en-US" altLang="zh-CN" sz="1800" dirty="0" smtClean="0">
                <a:latin typeface="+mn-lt"/>
                <a:ea typeface="+mj-ea"/>
              </a:rPr>
              <a:t>40%</a:t>
            </a:r>
            <a:r>
              <a:rPr lang="zh-CN" altLang="zh-CN" sz="1800" dirty="0" smtClean="0">
                <a:latin typeface="+mn-lt"/>
                <a:ea typeface="+mj-ea"/>
              </a:rPr>
              <a:t>－</a:t>
            </a:r>
            <a:r>
              <a:rPr lang="en-US" altLang="zh-CN" sz="1800" dirty="0" smtClean="0">
                <a:latin typeface="+mn-lt"/>
                <a:ea typeface="+mj-ea"/>
              </a:rPr>
              <a:t>45%                        </a:t>
            </a:r>
            <a:r>
              <a:rPr lang="en-US" altLang="zh-CN" sz="1800" dirty="0" smtClean="0">
                <a:solidFill>
                  <a:schemeClr val="accent1"/>
                </a:solidFill>
              </a:rPr>
              <a:t>CO</a:t>
            </a:r>
            <a:r>
              <a:rPr lang="en-US" altLang="zh-CN" sz="1100" dirty="0" smtClean="0">
                <a:solidFill>
                  <a:schemeClr val="accent1"/>
                </a:solidFill>
              </a:rPr>
              <a:t>2</a:t>
            </a:r>
            <a:r>
              <a:rPr lang="en-US" altLang="zh-CN" sz="1800" dirty="0" smtClean="0">
                <a:solidFill>
                  <a:schemeClr val="accent1"/>
                </a:solidFill>
              </a:rPr>
              <a:t> </a:t>
            </a:r>
            <a:r>
              <a:rPr lang="en-US" altLang="zh-CN" sz="1800" dirty="0">
                <a:solidFill>
                  <a:schemeClr val="accent1"/>
                </a:solidFill>
              </a:rPr>
              <a:t>intensity of per unit of GDP will be decreased by 40%-45% </a:t>
            </a:r>
            <a:r>
              <a:rPr lang="en-US" altLang="zh-CN" sz="1800" dirty="0" smtClean="0">
                <a:solidFill>
                  <a:schemeClr val="accent1"/>
                </a:solidFill>
              </a:rPr>
              <a:t>compared </a:t>
            </a:r>
            <a:r>
              <a:rPr lang="en-US" altLang="zh-CN" sz="1800" dirty="0">
                <a:solidFill>
                  <a:schemeClr val="accent1"/>
                </a:solidFill>
              </a:rPr>
              <a:t>to </a:t>
            </a:r>
            <a:r>
              <a:rPr lang="en-US" altLang="zh-CN" sz="1800" dirty="0" smtClean="0">
                <a:solidFill>
                  <a:schemeClr val="accent1"/>
                </a:solidFill>
              </a:rPr>
              <a:t>2005</a:t>
            </a:r>
          </a:p>
          <a:p>
            <a:pPr lvl="1">
              <a:lnSpc>
                <a:spcPts val="2400"/>
              </a:lnSpc>
              <a:spcBef>
                <a:spcPts val="600"/>
              </a:spcBef>
              <a:spcAft>
                <a:spcPts val="600"/>
              </a:spcAft>
              <a:buClr>
                <a:srgbClr val="6E815B"/>
              </a:buClr>
              <a:defRPr/>
            </a:pPr>
            <a:r>
              <a:rPr lang="zh-CN" altLang="zh-CN" sz="1800" dirty="0">
                <a:latin typeface="+mn-lt"/>
                <a:ea typeface="+mj-ea"/>
              </a:rPr>
              <a:t>用水总量力争控制在</a:t>
            </a:r>
            <a:r>
              <a:rPr lang="en-US" altLang="zh-CN" sz="1800" dirty="0">
                <a:latin typeface="+mn-lt"/>
                <a:ea typeface="+mj-ea"/>
              </a:rPr>
              <a:t>6700</a:t>
            </a:r>
            <a:r>
              <a:rPr lang="zh-CN" altLang="zh-CN" sz="1800" dirty="0">
                <a:latin typeface="+mn-lt"/>
                <a:ea typeface="+mj-ea"/>
              </a:rPr>
              <a:t>亿立方米以内</a:t>
            </a:r>
            <a:r>
              <a:rPr lang="en-US" altLang="zh-CN" sz="1800" dirty="0">
                <a:latin typeface="+mn-lt"/>
                <a:ea typeface="+mj-ea"/>
              </a:rPr>
              <a:t>                                 </a:t>
            </a:r>
            <a:r>
              <a:rPr lang="en-US" altLang="zh-CN" sz="1800" dirty="0" smtClean="0">
                <a:latin typeface="+mn-lt"/>
                <a:ea typeface="+mj-ea"/>
              </a:rPr>
              <a:t>                                 </a:t>
            </a:r>
            <a:r>
              <a:rPr lang="en-US" altLang="zh-CN" sz="1800" dirty="0" smtClean="0">
                <a:solidFill>
                  <a:schemeClr val="accent1"/>
                </a:solidFill>
              </a:rPr>
              <a:t>The </a:t>
            </a:r>
            <a:r>
              <a:rPr lang="en-US" altLang="zh-CN" sz="1800" dirty="0">
                <a:solidFill>
                  <a:schemeClr val="accent1"/>
                </a:solidFill>
              </a:rPr>
              <a:t>total amount of water consumption no more than 670 billion </a:t>
            </a:r>
            <a:r>
              <a:rPr lang="en-US" altLang="zh-CN" sz="1800" dirty="0" smtClean="0">
                <a:solidFill>
                  <a:schemeClr val="accent1"/>
                </a:solidFill>
              </a:rPr>
              <a:t>m</a:t>
            </a:r>
            <a:r>
              <a:rPr lang="en-US" altLang="zh-CN" sz="2000" baseline="30000" dirty="0" smtClean="0">
                <a:solidFill>
                  <a:schemeClr val="accent1"/>
                </a:solidFill>
              </a:rPr>
              <a:t>3</a:t>
            </a:r>
          </a:p>
          <a:p>
            <a:pPr lvl="1">
              <a:lnSpc>
                <a:spcPts val="2400"/>
              </a:lnSpc>
              <a:spcBef>
                <a:spcPts val="600"/>
              </a:spcBef>
              <a:spcAft>
                <a:spcPts val="600"/>
              </a:spcAft>
              <a:buClr>
                <a:srgbClr val="6E815B"/>
              </a:buClr>
              <a:defRPr/>
            </a:pPr>
            <a:r>
              <a:rPr lang="zh-CN" altLang="zh-CN" sz="1800" dirty="0">
                <a:latin typeface="+mn-lt"/>
                <a:ea typeface="+mj-ea"/>
              </a:rPr>
              <a:t>万元工业增加值用水量降低到</a:t>
            </a:r>
            <a:r>
              <a:rPr lang="en-US" altLang="zh-CN" sz="1800" dirty="0">
                <a:latin typeface="+mn-lt"/>
                <a:ea typeface="+mj-ea"/>
              </a:rPr>
              <a:t>65</a:t>
            </a:r>
            <a:r>
              <a:rPr lang="zh-CN" altLang="zh-CN" sz="1800" dirty="0">
                <a:latin typeface="+mn-lt"/>
                <a:ea typeface="+mj-ea"/>
              </a:rPr>
              <a:t>立方米以下</a:t>
            </a:r>
            <a:r>
              <a:rPr lang="en-US" altLang="zh-CN" sz="1800" dirty="0">
                <a:latin typeface="+mn-lt"/>
                <a:ea typeface="+mj-ea"/>
              </a:rPr>
              <a:t>                          </a:t>
            </a:r>
            <a:r>
              <a:rPr lang="en-US" altLang="zh-CN" sz="1800" dirty="0" smtClean="0">
                <a:latin typeface="+mn-lt"/>
                <a:ea typeface="+mj-ea"/>
              </a:rPr>
              <a:t>                            </a:t>
            </a:r>
            <a:r>
              <a:rPr lang="en-US" altLang="zh-CN" sz="1800" dirty="0" smtClean="0">
                <a:solidFill>
                  <a:schemeClr val="accent1"/>
                </a:solidFill>
              </a:rPr>
              <a:t>Water </a:t>
            </a:r>
            <a:r>
              <a:rPr lang="en-US" altLang="zh-CN" sz="1800" dirty="0">
                <a:solidFill>
                  <a:schemeClr val="accent1"/>
                </a:solidFill>
              </a:rPr>
              <a:t>consumption per Industrial added value will be reduced to 65 </a:t>
            </a:r>
            <a:r>
              <a:rPr lang="en-US" altLang="zh-CN" sz="1800" dirty="0" smtClean="0">
                <a:solidFill>
                  <a:schemeClr val="accent1"/>
                </a:solidFill>
              </a:rPr>
              <a:t>m</a:t>
            </a:r>
            <a:r>
              <a:rPr lang="en-US" altLang="zh-CN" sz="1800" baseline="30000" dirty="0" smtClean="0">
                <a:solidFill>
                  <a:schemeClr val="accent1"/>
                </a:solidFill>
              </a:rPr>
              <a:t>3</a:t>
            </a:r>
          </a:p>
          <a:p>
            <a:pPr lvl="1">
              <a:lnSpc>
                <a:spcPts val="2400"/>
              </a:lnSpc>
              <a:spcBef>
                <a:spcPts val="600"/>
              </a:spcBef>
              <a:spcAft>
                <a:spcPts val="600"/>
              </a:spcAft>
              <a:buClr>
                <a:srgbClr val="6E815B"/>
              </a:buClr>
              <a:defRPr/>
            </a:pPr>
            <a:r>
              <a:rPr lang="zh-CN" altLang="zh-CN" sz="1800" dirty="0">
                <a:latin typeface="+mn-lt"/>
                <a:ea typeface="+mj-ea"/>
              </a:rPr>
              <a:t>农田灌溉水有效利用系数提高到</a:t>
            </a:r>
            <a:r>
              <a:rPr lang="en-US" altLang="zh-CN" sz="1800" dirty="0">
                <a:latin typeface="+mn-lt"/>
                <a:ea typeface="+mj-ea"/>
              </a:rPr>
              <a:t>0.55</a:t>
            </a:r>
            <a:r>
              <a:rPr lang="zh-CN" altLang="zh-CN" sz="1800" dirty="0">
                <a:latin typeface="+mn-lt"/>
                <a:ea typeface="+mj-ea"/>
              </a:rPr>
              <a:t>以上</a:t>
            </a:r>
            <a:r>
              <a:rPr lang="en-US" altLang="zh-CN" sz="1800" dirty="0">
                <a:latin typeface="+mn-lt"/>
                <a:ea typeface="+mj-ea"/>
              </a:rPr>
              <a:t>                           </a:t>
            </a:r>
            <a:r>
              <a:rPr lang="en-US" altLang="zh-CN" sz="1800" dirty="0" smtClean="0">
                <a:latin typeface="+mn-lt"/>
                <a:ea typeface="+mj-ea"/>
              </a:rPr>
              <a:t>                                   </a:t>
            </a:r>
            <a:r>
              <a:rPr lang="en-US" altLang="zh-CN" sz="1800" dirty="0" smtClean="0">
                <a:solidFill>
                  <a:schemeClr val="accent1"/>
                </a:solidFill>
              </a:rPr>
              <a:t>Effective </a:t>
            </a:r>
            <a:r>
              <a:rPr lang="en-US" altLang="zh-CN" sz="1800" dirty="0">
                <a:solidFill>
                  <a:schemeClr val="accent1"/>
                </a:solidFill>
              </a:rPr>
              <a:t>utilization coefficient of irrigation water will be increased to </a:t>
            </a:r>
            <a:r>
              <a:rPr lang="en-US" altLang="zh-CN" sz="1800" dirty="0" smtClean="0">
                <a:solidFill>
                  <a:schemeClr val="accent1"/>
                </a:solidFill>
              </a:rPr>
              <a:t>0.55</a:t>
            </a:r>
          </a:p>
          <a:p>
            <a:pPr lvl="1">
              <a:lnSpc>
                <a:spcPts val="2400"/>
              </a:lnSpc>
              <a:spcBef>
                <a:spcPts val="600"/>
              </a:spcBef>
              <a:spcAft>
                <a:spcPts val="600"/>
              </a:spcAft>
              <a:buClr>
                <a:srgbClr val="6E815B"/>
              </a:buClr>
              <a:defRPr/>
            </a:pPr>
            <a:r>
              <a:rPr lang="zh-CN" altLang="zh-CN" sz="1800" dirty="0">
                <a:latin typeface="+mn-lt"/>
                <a:ea typeface="+mj-ea"/>
              </a:rPr>
              <a:t>非化石能源占一次能源消费比重达到</a:t>
            </a:r>
            <a:r>
              <a:rPr lang="en-US" altLang="zh-CN" sz="1800" dirty="0" smtClean="0">
                <a:latin typeface="+mn-lt"/>
                <a:ea typeface="+mj-ea"/>
              </a:rPr>
              <a:t>15%</a:t>
            </a:r>
            <a:r>
              <a:rPr lang="zh-CN" altLang="zh-CN" sz="1800" dirty="0" smtClean="0">
                <a:latin typeface="+mn-lt"/>
                <a:ea typeface="+mj-ea"/>
              </a:rPr>
              <a:t>左右</a:t>
            </a:r>
            <a:r>
              <a:rPr lang="en-US" altLang="zh-CN" sz="1800" dirty="0" smtClean="0">
                <a:latin typeface="+mn-lt"/>
                <a:ea typeface="+mj-ea"/>
              </a:rPr>
              <a:t>                                         </a:t>
            </a:r>
            <a:r>
              <a:rPr lang="en-US" altLang="zh-CN" sz="1800" dirty="0">
                <a:solidFill>
                  <a:schemeClr val="accent1"/>
                </a:solidFill>
              </a:rPr>
              <a:t>Consumption of Non-fossil fuels in primary energy consumption will be increased to around 15%</a:t>
            </a:r>
            <a:endParaRPr lang="zh-CN" altLang="zh-CN" sz="1800" dirty="0">
              <a:solidFill>
                <a:schemeClr val="accent1"/>
              </a:solidFill>
            </a:endParaRPr>
          </a:p>
          <a:p>
            <a:pPr lvl="1">
              <a:lnSpc>
                <a:spcPts val="2400"/>
              </a:lnSpc>
              <a:spcBef>
                <a:spcPts val="600"/>
              </a:spcBef>
              <a:spcAft>
                <a:spcPts val="600"/>
              </a:spcAft>
              <a:buClr>
                <a:srgbClr val="6E815B"/>
              </a:buClr>
              <a:defRPr/>
            </a:pPr>
            <a:endParaRPr lang="en-US" altLang="zh-CN" sz="1800" dirty="0">
              <a:solidFill>
                <a:schemeClr val="accent1"/>
              </a:solidFill>
            </a:endParaRP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588906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2400" dirty="0" smtClean="0">
                <a:ea typeface="宋体" pitchFamily="2" charset="-122"/>
              </a:rPr>
              <a:t>生态环境</a:t>
            </a:r>
            <a:r>
              <a:rPr lang="zh-CN" altLang="en-US" sz="2400" dirty="0">
                <a:ea typeface="宋体" pitchFamily="2" charset="-122"/>
              </a:rPr>
              <a:t>保护领域 </a:t>
            </a:r>
            <a:r>
              <a:rPr lang="en-US" altLang="zh-CN" sz="2400" dirty="0">
                <a:ea typeface="宋体" pitchFamily="2" charset="-122"/>
              </a:rPr>
              <a:t>Goals of Environmental </a:t>
            </a:r>
            <a:r>
              <a:rPr lang="en-US" altLang="zh-CN" sz="2400" dirty="0" smtClean="0">
                <a:ea typeface="宋体" pitchFamily="2" charset="-122"/>
              </a:rPr>
              <a:t>Protection</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到</a:t>
            </a:r>
            <a:r>
              <a:rPr lang="en-US" altLang="zh-CN" sz="1800" b="0" kern="0" dirty="0">
                <a:solidFill>
                  <a:schemeClr val="tx1"/>
                </a:solidFill>
                <a:latin typeface="Verdana"/>
                <a:ea typeface="宋体" pitchFamily="2" charset="-122"/>
              </a:rPr>
              <a:t>2020</a:t>
            </a:r>
            <a:r>
              <a:rPr lang="zh-CN" altLang="zh-CN" sz="1800" b="0" kern="0" dirty="0">
                <a:solidFill>
                  <a:schemeClr val="tx1"/>
                </a:solidFill>
                <a:latin typeface="Verdana"/>
                <a:ea typeface="宋体" pitchFamily="2" charset="-122"/>
              </a:rPr>
              <a:t>年</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By 2020</a:t>
            </a:r>
            <a:r>
              <a:rPr lang="zh-CN" altLang="en-US" sz="1800" b="0" kern="0" dirty="0" smtClean="0">
                <a:solidFill>
                  <a:schemeClr val="accent1"/>
                </a:solidFill>
                <a:latin typeface="Verdana"/>
                <a:ea typeface="宋体" pitchFamily="2" charset="-122"/>
              </a:rPr>
              <a:t>：</a:t>
            </a:r>
            <a:endParaRPr lang="en-US" altLang="zh-CN" sz="1800" b="0" kern="0" dirty="0">
              <a:solidFill>
                <a:schemeClr val="accent1"/>
              </a:solidFill>
              <a:latin typeface="Verdana"/>
              <a:ea typeface="宋体" pitchFamily="2" charset="-122"/>
            </a:endParaRPr>
          </a:p>
          <a:p>
            <a:pPr lvl="1">
              <a:lnSpc>
                <a:spcPts val="2200"/>
              </a:lnSpc>
              <a:spcBef>
                <a:spcPts val="600"/>
              </a:spcBef>
              <a:spcAft>
                <a:spcPts val="600"/>
              </a:spcAft>
              <a:buClr>
                <a:srgbClr val="6E815B"/>
              </a:buClr>
              <a:defRPr/>
            </a:pPr>
            <a:r>
              <a:rPr lang="zh-CN" altLang="zh-CN" sz="1800" dirty="0" smtClean="0">
                <a:latin typeface="+mj-ea"/>
                <a:ea typeface="+mj-ea"/>
              </a:rPr>
              <a:t>大气环境</a:t>
            </a:r>
            <a:r>
              <a:rPr lang="zh-CN" altLang="zh-CN" sz="1800" dirty="0">
                <a:latin typeface="+mj-ea"/>
                <a:ea typeface="+mj-ea"/>
              </a:rPr>
              <a:t>质量、重点流域和近岸海域水环境质量得到改善</a:t>
            </a:r>
            <a:r>
              <a:rPr lang="en-US" altLang="zh-CN" sz="1800" dirty="0">
                <a:latin typeface="+mj-ea"/>
                <a:ea typeface="+mj-ea"/>
              </a:rPr>
              <a:t>                      </a:t>
            </a:r>
            <a:r>
              <a:rPr lang="en-US" altLang="zh-CN" sz="1800" dirty="0">
                <a:solidFill>
                  <a:schemeClr val="accent1"/>
                </a:solidFill>
              </a:rPr>
              <a:t>Quality of air, key watersheds and coastal waters will be </a:t>
            </a:r>
            <a:r>
              <a:rPr lang="en-US" altLang="zh-CN" sz="1800" dirty="0" smtClean="0">
                <a:solidFill>
                  <a:schemeClr val="accent1"/>
                </a:solidFill>
              </a:rPr>
              <a:t>improved</a:t>
            </a:r>
          </a:p>
          <a:p>
            <a:pPr lvl="1">
              <a:lnSpc>
                <a:spcPts val="2200"/>
              </a:lnSpc>
              <a:spcBef>
                <a:spcPts val="600"/>
              </a:spcBef>
              <a:spcAft>
                <a:spcPts val="600"/>
              </a:spcAft>
              <a:buClr>
                <a:srgbClr val="6E815B"/>
              </a:buClr>
              <a:defRPr/>
            </a:pPr>
            <a:r>
              <a:rPr lang="zh-CN" altLang="zh-CN" sz="1800" dirty="0" smtClean="0">
                <a:latin typeface="+mj-ea"/>
                <a:ea typeface="+mj-ea"/>
              </a:rPr>
              <a:t>重要</a:t>
            </a:r>
            <a:r>
              <a:rPr lang="zh-CN" altLang="zh-CN" sz="1800" dirty="0">
                <a:latin typeface="+mj-ea"/>
                <a:ea typeface="+mj-ea"/>
              </a:rPr>
              <a:t>江河湖泊水功能区水质达标率提高到</a:t>
            </a:r>
            <a:r>
              <a:rPr lang="en-US" altLang="zh-CN" sz="1800" dirty="0" smtClean="0"/>
              <a:t>80%</a:t>
            </a:r>
            <a:r>
              <a:rPr lang="zh-CN" altLang="zh-CN" sz="1800" dirty="0" smtClean="0">
                <a:latin typeface="+mj-ea"/>
                <a:ea typeface="+mj-ea"/>
              </a:rPr>
              <a:t>以上</a:t>
            </a:r>
            <a:r>
              <a:rPr lang="en-US" altLang="zh-CN" sz="1800" dirty="0" smtClean="0">
                <a:latin typeface="+mj-ea"/>
                <a:ea typeface="+mj-ea"/>
              </a:rPr>
              <a:t>                    </a:t>
            </a:r>
            <a:r>
              <a:rPr lang="en-US" altLang="zh-CN" sz="1800" dirty="0">
                <a:solidFill>
                  <a:schemeClr val="accent1"/>
                </a:solidFill>
              </a:rPr>
              <a:t>Water quality compliance rate of the water function areas of major rivers and lakes will be increased to above 80%</a:t>
            </a:r>
          </a:p>
          <a:p>
            <a:pPr lvl="1">
              <a:lnSpc>
                <a:spcPts val="2200"/>
              </a:lnSpc>
              <a:spcBef>
                <a:spcPts val="600"/>
              </a:spcBef>
              <a:spcAft>
                <a:spcPts val="600"/>
              </a:spcAft>
              <a:buClr>
                <a:srgbClr val="6E815B"/>
              </a:buClr>
              <a:defRPr/>
            </a:pPr>
            <a:r>
              <a:rPr lang="zh-CN" altLang="zh-CN" sz="1800" dirty="0">
                <a:latin typeface="+mn-lt"/>
                <a:ea typeface="+mj-ea"/>
              </a:rPr>
              <a:t>森林覆盖率达到</a:t>
            </a:r>
            <a:r>
              <a:rPr lang="en-US" altLang="zh-CN" sz="1800" dirty="0" smtClean="0">
                <a:latin typeface="+mn-lt"/>
                <a:ea typeface="+mj-ea"/>
              </a:rPr>
              <a:t>23%</a:t>
            </a:r>
            <a:r>
              <a:rPr lang="zh-CN" altLang="zh-CN" sz="1800" dirty="0" smtClean="0">
                <a:latin typeface="+mn-lt"/>
                <a:ea typeface="+mj-ea"/>
              </a:rPr>
              <a:t>以上</a:t>
            </a:r>
            <a:r>
              <a:rPr lang="zh-CN" altLang="zh-CN" sz="1800" dirty="0">
                <a:latin typeface="+mn-lt"/>
                <a:ea typeface="+mj-ea"/>
              </a:rPr>
              <a:t>，草原综合植被覆盖度达到</a:t>
            </a:r>
            <a:r>
              <a:rPr lang="en-US" altLang="zh-CN" sz="1800" dirty="0" smtClean="0">
                <a:latin typeface="+mn-lt"/>
                <a:ea typeface="+mj-ea"/>
              </a:rPr>
              <a:t>56%                                 </a:t>
            </a:r>
            <a:r>
              <a:rPr lang="en-US" altLang="zh-CN" sz="1800" dirty="0">
                <a:solidFill>
                  <a:schemeClr val="accent1"/>
                </a:solidFill>
              </a:rPr>
              <a:t>The forest coverage and grassland vegetation coverage rates will reach to 23% and 56% respectively</a:t>
            </a:r>
          </a:p>
          <a:p>
            <a:pPr lvl="1">
              <a:lnSpc>
                <a:spcPts val="2200"/>
              </a:lnSpc>
              <a:spcBef>
                <a:spcPts val="600"/>
              </a:spcBef>
              <a:spcAft>
                <a:spcPts val="600"/>
              </a:spcAft>
              <a:buClr>
                <a:srgbClr val="6E815B"/>
              </a:buClr>
              <a:defRPr/>
            </a:pPr>
            <a:r>
              <a:rPr lang="zh-CN" altLang="zh-CN" sz="1800" dirty="0" smtClean="0">
                <a:latin typeface="+mj-ea"/>
                <a:ea typeface="+mj-ea"/>
              </a:rPr>
              <a:t>湿地</a:t>
            </a:r>
            <a:r>
              <a:rPr lang="zh-CN" altLang="zh-CN" sz="1800" dirty="0">
                <a:latin typeface="+mj-ea"/>
                <a:ea typeface="+mj-ea"/>
              </a:rPr>
              <a:t>面积不低于</a:t>
            </a:r>
            <a:r>
              <a:rPr lang="en-US" altLang="zh-CN" sz="1800" dirty="0">
                <a:latin typeface="+mn-lt"/>
                <a:ea typeface="+mj-ea"/>
              </a:rPr>
              <a:t>8</a:t>
            </a:r>
            <a:r>
              <a:rPr lang="zh-CN" altLang="zh-CN" sz="1800" dirty="0">
                <a:latin typeface="+mn-lt"/>
                <a:ea typeface="+mj-ea"/>
              </a:rPr>
              <a:t>亿亩，</a:t>
            </a:r>
            <a:r>
              <a:rPr lang="en-US" altLang="zh-CN" sz="1800" dirty="0" smtClean="0">
                <a:latin typeface="+mn-lt"/>
                <a:ea typeface="+mj-ea"/>
              </a:rPr>
              <a:t>50%</a:t>
            </a:r>
            <a:r>
              <a:rPr lang="zh-CN" altLang="zh-CN" sz="1800" dirty="0" smtClean="0">
                <a:latin typeface="+mj-ea"/>
                <a:ea typeface="+mj-ea"/>
              </a:rPr>
              <a:t>以上</a:t>
            </a:r>
            <a:r>
              <a:rPr lang="zh-CN" altLang="zh-CN" sz="1800" dirty="0">
                <a:latin typeface="+mj-ea"/>
                <a:ea typeface="+mj-ea"/>
              </a:rPr>
              <a:t>可治理沙化土地得到治理</a:t>
            </a:r>
            <a:r>
              <a:rPr lang="en-US" altLang="zh-CN" sz="1800" dirty="0">
                <a:latin typeface="+mj-ea"/>
                <a:ea typeface="+mj-ea"/>
              </a:rPr>
              <a:t>           </a:t>
            </a:r>
            <a:r>
              <a:rPr lang="en-US" altLang="zh-CN" sz="1800" dirty="0">
                <a:solidFill>
                  <a:schemeClr val="accent1"/>
                </a:solidFill>
              </a:rPr>
              <a:t>Wetland area not less than 8 million hectares, more than 50% of the </a:t>
            </a:r>
            <a:r>
              <a:rPr lang="en-US" altLang="zh-CN" sz="1800" dirty="0" err="1">
                <a:solidFill>
                  <a:schemeClr val="accent1"/>
                </a:solidFill>
              </a:rPr>
              <a:t>desertified</a:t>
            </a:r>
            <a:r>
              <a:rPr lang="en-US" altLang="zh-CN" sz="1800" dirty="0">
                <a:solidFill>
                  <a:schemeClr val="accent1"/>
                </a:solidFill>
              </a:rPr>
              <a:t> land will be treated</a:t>
            </a:r>
          </a:p>
          <a:p>
            <a:pPr lvl="1">
              <a:lnSpc>
                <a:spcPts val="2200"/>
              </a:lnSpc>
              <a:spcBef>
                <a:spcPts val="600"/>
              </a:spcBef>
              <a:spcAft>
                <a:spcPts val="600"/>
              </a:spcAft>
              <a:buClr>
                <a:srgbClr val="6E815B"/>
              </a:buClr>
              <a:defRPr/>
            </a:pPr>
            <a:r>
              <a:rPr lang="zh-CN" altLang="zh-CN" sz="1800" dirty="0" smtClean="0">
                <a:latin typeface="+mj-ea"/>
                <a:ea typeface="+mj-ea"/>
              </a:rPr>
              <a:t>生物多样性</a:t>
            </a:r>
            <a:r>
              <a:rPr lang="zh-CN" altLang="zh-CN" sz="1800" dirty="0">
                <a:latin typeface="+mj-ea"/>
                <a:ea typeface="+mj-ea"/>
              </a:rPr>
              <a:t>丧失速度得到基本控制，全国生态系统稳定性明显增强</a:t>
            </a:r>
            <a:r>
              <a:rPr lang="en-US" altLang="zh-CN" sz="1800" dirty="0">
                <a:latin typeface="+mj-ea"/>
                <a:ea typeface="+mj-ea"/>
              </a:rPr>
              <a:t>           </a:t>
            </a:r>
            <a:r>
              <a:rPr lang="en-US" altLang="zh-CN" sz="1800" dirty="0">
                <a:solidFill>
                  <a:schemeClr val="accent1"/>
                </a:solidFill>
              </a:rPr>
              <a:t>Biodiversity loss will be under control, and ecosystem stability will be significantly increased</a:t>
            </a:r>
          </a:p>
          <a:p>
            <a:pPr lvl="1">
              <a:lnSpc>
                <a:spcPts val="2400"/>
              </a:lnSpc>
              <a:spcBef>
                <a:spcPts val="600"/>
              </a:spcBef>
              <a:spcAft>
                <a:spcPts val="600"/>
              </a:spcAft>
              <a:buClr>
                <a:srgbClr val="6E815B"/>
              </a:buClr>
              <a:defRPr/>
            </a:pPr>
            <a:endParaRPr lang="en-US" altLang="zh-CN" sz="1800" dirty="0">
              <a:solidFill>
                <a:schemeClr val="accent1"/>
              </a:solidFill>
            </a:endParaRP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26742775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gray">
          <a:xfrm>
            <a:off x="251520" y="188641"/>
            <a:ext cx="8928992"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defRPr/>
            </a:pPr>
            <a:r>
              <a:rPr lang="zh-CN" altLang="en-US" sz="2400" dirty="0" smtClean="0">
                <a:ea typeface="宋体" pitchFamily="2" charset="-122"/>
              </a:rPr>
              <a:t>体制改革</a:t>
            </a:r>
            <a:r>
              <a:rPr lang="zh-CN" altLang="en-US" sz="2400" dirty="0">
                <a:ea typeface="宋体" pitchFamily="2" charset="-122"/>
              </a:rPr>
              <a:t>领域 </a:t>
            </a:r>
            <a:r>
              <a:rPr lang="en-US" altLang="zh-CN" sz="2400" dirty="0">
                <a:ea typeface="宋体" pitchFamily="2" charset="-122"/>
              </a:rPr>
              <a:t>Goals of Reform of the Ecological Civilization </a:t>
            </a:r>
            <a:r>
              <a:rPr lang="en-US" altLang="zh-CN" sz="2400" dirty="0" smtClean="0">
                <a:ea typeface="宋体" pitchFamily="2" charset="-122"/>
              </a:rPr>
              <a:t>System</a:t>
            </a:r>
            <a:endParaRPr lang="en-US" altLang="zh-CN" sz="2400" dirty="0">
              <a:ea typeface="宋体" pitchFamily="2" charset="-122"/>
            </a:endParaRPr>
          </a:p>
        </p:txBody>
      </p:sp>
      <p:sp>
        <p:nvSpPr>
          <p:cNvPr id="6" name="Rectangle 3"/>
          <p:cNvSpPr txBox="1">
            <a:spLocks noChangeArrowheads="1"/>
          </p:cNvSpPr>
          <p:nvPr/>
        </p:nvSpPr>
        <p:spPr bwMode="black">
          <a:xfrm>
            <a:off x="179512" y="1196752"/>
            <a:ext cx="856895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hlink"/>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pitchFamily="34"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pitchFamily="34" charset="0"/>
              </a:defRPr>
            </a:lvl3pPr>
            <a:lvl4pPr marL="1600200" indent="-228600" algn="l" rtl="0" eaLnBrk="1" fontAlgn="base" hangingPunct="1">
              <a:spcBef>
                <a:spcPct val="20000"/>
              </a:spcBef>
              <a:spcAft>
                <a:spcPct val="0"/>
              </a:spcAft>
              <a:buChar char="–"/>
              <a:defRPr sz="2000">
                <a:solidFill>
                  <a:schemeClr val="tx1"/>
                </a:solidFill>
                <a:latin typeface="Arial" pitchFamily="34" charset="0"/>
              </a:defRPr>
            </a:lvl4pPr>
            <a:lvl5pPr marL="2057400" indent="-228600" algn="l" rtl="0" eaLnBrk="1" fontAlgn="base" hangingPunct="1">
              <a:spcBef>
                <a:spcPct val="20000"/>
              </a:spcBef>
              <a:spcAft>
                <a:spcPct val="0"/>
              </a:spcAft>
              <a:buChar char="»"/>
              <a:defRPr sz="2000">
                <a:solidFill>
                  <a:schemeClr val="tx1"/>
                </a:solidFill>
                <a:latin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Arial" pitchFamily="34" charset="0"/>
              </a:defRPr>
            </a:lvl6pPr>
            <a:lvl7pPr marL="2971800" indent="-228600" algn="l" rtl="0" eaLnBrk="1" fontAlgn="base" hangingPunct="1">
              <a:spcBef>
                <a:spcPct val="20000"/>
              </a:spcBef>
              <a:spcAft>
                <a:spcPct val="0"/>
              </a:spcAft>
              <a:buChar char="»"/>
              <a:defRPr sz="2000">
                <a:solidFill>
                  <a:schemeClr val="tx1"/>
                </a:solidFill>
                <a:latin typeface="Arial" pitchFamily="34" charset="0"/>
              </a:defRPr>
            </a:lvl7pPr>
            <a:lvl8pPr marL="3429000" indent="-228600" algn="l" rtl="0" eaLnBrk="1" fontAlgn="base" hangingPunct="1">
              <a:spcBef>
                <a:spcPct val="20000"/>
              </a:spcBef>
              <a:spcAft>
                <a:spcPct val="0"/>
              </a:spcAft>
              <a:buChar char="»"/>
              <a:defRPr sz="2000">
                <a:solidFill>
                  <a:schemeClr val="tx1"/>
                </a:solidFill>
                <a:latin typeface="Arial" pitchFamily="34" charset="0"/>
              </a:defRPr>
            </a:lvl8pPr>
            <a:lvl9pPr marL="3886200" indent="-228600" algn="l" rtl="0" eaLnBrk="1" fontAlgn="base" hangingPunct="1">
              <a:spcBef>
                <a:spcPct val="20000"/>
              </a:spcBef>
              <a:spcAft>
                <a:spcPct val="0"/>
              </a:spcAft>
              <a:buChar char="»"/>
              <a:defRPr sz="2000">
                <a:solidFill>
                  <a:schemeClr val="tx1"/>
                </a:solidFill>
                <a:latin typeface="Arial" pitchFamily="34" charset="0"/>
              </a:defRPr>
            </a:lvl9pPr>
          </a:lstStyle>
          <a:p>
            <a:pPr>
              <a:lnSpc>
                <a:spcPts val="3000"/>
              </a:lnSpc>
              <a:spcBef>
                <a:spcPts val="1200"/>
              </a:spcBef>
              <a:spcAft>
                <a:spcPts val="1200"/>
              </a:spcAft>
              <a:buClr>
                <a:srgbClr val="6E815B"/>
              </a:buClr>
              <a:defRPr/>
            </a:pPr>
            <a:r>
              <a:rPr lang="zh-CN" altLang="zh-CN" sz="1800" b="0" kern="0" dirty="0" smtClean="0">
                <a:solidFill>
                  <a:schemeClr val="tx1"/>
                </a:solidFill>
                <a:latin typeface="Verdana"/>
                <a:ea typeface="宋体" pitchFamily="2" charset="-122"/>
              </a:rPr>
              <a:t>到</a:t>
            </a:r>
            <a:r>
              <a:rPr lang="en-US" altLang="zh-CN" sz="1800" b="0" kern="0" dirty="0">
                <a:solidFill>
                  <a:schemeClr val="tx1"/>
                </a:solidFill>
                <a:latin typeface="Verdana"/>
                <a:ea typeface="宋体" pitchFamily="2" charset="-122"/>
              </a:rPr>
              <a:t>2020</a:t>
            </a:r>
            <a:r>
              <a:rPr lang="zh-CN" altLang="zh-CN" sz="1800" b="0" kern="0" dirty="0">
                <a:solidFill>
                  <a:schemeClr val="tx1"/>
                </a:solidFill>
                <a:latin typeface="Verdana"/>
                <a:ea typeface="宋体" pitchFamily="2" charset="-122"/>
              </a:rPr>
              <a:t>年</a:t>
            </a:r>
            <a:r>
              <a:rPr lang="en-US" altLang="zh-CN" sz="1800" b="0" kern="0" dirty="0">
                <a:solidFill>
                  <a:schemeClr val="tx1"/>
                </a:solidFill>
                <a:latin typeface="Verdana"/>
                <a:ea typeface="宋体" pitchFamily="2" charset="-122"/>
              </a:rPr>
              <a:t> </a:t>
            </a:r>
            <a:r>
              <a:rPr lang="en-US" altLang="zh-CN" sz="1800" b="0" kern="0" dirty="0">
                <a:solidFill>
                  <a:schemeClr val="accent1"/>
                </a:solidFill>
                <a:latin typeface="Verdana"/>
                <a:ea typeface="宋体" pitchFamily="2" charset="-122"/>
              </a:rPr>
              <a:t>By 2020</a:t>
            </a:r>
            <a:r>
              <a:rPr lang="zh-CN" altLang="en-US" sz="1800" b="0" kern="0" dirty="0" smtClean="0">
                <a:solidFill>
                  <a:schemeClr val="accent1"/>
                </a:solidFill>
                <a:latin typeface="Verdana"/>
                <a:ea typeface="宋体" pitchFamily="2" charset="-122"/>
              </a:rPr>
              <a:t>：</a:t>
            </a:r>
            <a:endParaRPr lang="en-US" altLang="zh-CN" sz="1800" b="0" kern="0" dirty="0">
              <a:solidFill>
                <a:schemeClr val="accent1"/>
              </a:solidFill>
              <a:latin typeface="Verdana"/>
              <a:ea typeface="宋体" pitchFamily="2" charset="-122"/>
            </a:endParaRPr>
          </a:p>
          <a:p>
            <a:pPr lvl="1">
              <a:lnSpc>
                <a:spcPts val="3000"/>
              </a:lnSpc>
              <a:spcBef>
                <a:spcPts val="600"/>
              </a:spcBef>
              <a:spcAft>
                <a:spcPts val="600"/>
              </a:spcAft>
              <a:buClr>
                <a:srgbClr val="6E815B"/>
              </a:buClr>
              <a:defRPr/>
            </a:pPr>
            <a:r>
              <a:rPr lang="zh-CN" altLang="zh-CN" sz="1800" dirty="0" smtClean="0">
                <a:latin typeface="+mj-ea"/>
                <a:ea typeface="+mj-ea"/>
              </a:rPr>
              <a:t>基本</a:t>
            </a:r>
            <a:r>
              <a:rPr lang="zh-CN" altLang="zh-CN" sz="1800" dirty="0">
                <a:latin typeface="+mj-ea"/>
                <a:ea typeface="+mj-ea"/>
              </a:rPr>
              <a:t>形成源头预防、过程控制、损害赔偿、责任追究的生态文明制度体系，自然资源资产产权和用途管制、生态保护红线、生态保护补偿、生态环境保护管理体制等关键制度建设取得决定性成果</a:t>
            </a:r>
            <a:r>
              <a:rPr lang="en-US" altLang="zh-CN" sz="1800" dirty="0">
                <a:latin typeface="+mj-ea"/>
                <a:ea typeface="+mj-ea"/>
              </a:rPr>
              <a:t>                                          </a:t>
            </a:r>
            <a:r>
              <a:rPr lang="en-US" altLang="zh-CN" sz="1800" dirty="0">
                <a:solidFill>
                  <a:schemeClr val="accent1"/>
                </a:solidFill>
              </a:rPr>
              <a:t>A “source prevention, process control, damage compensation and accountability” system of ecological civilization will be formed. Critical outcomes in reform in major areas are to be achieved, such as natural resource assets property and use control, ecological red-line, ecological compensation, environment protection and management administrative system. etc..</a:t>
            </a:r>
          </a:p>
          <a:p>
            <a:pPr lvl="1">
              <a:lnSpc>
                <a:spcPts val="2400"/>
              </a:lnSpc>
              <a:spcBef>
                <a:spcPts val="600"/>
              </a:spcBef>
              <a:spcAft>
                <a:spcPts val="600"/>
              </a:spcAft>
              <a:buClr>
                <a:srgbClr val="6E815B"/>
              </a:buClr>
              <a:defRPr/>
            </a:pPr>
            <a:endParaRPr lang="en-US" altLang="zh-CN" sz="1800" dirty="0">
              <a:solidFill>
                <a:schemeClr val="accent1"/>
              </a:solidFill>
            </a:endParaRPr>
          </a:p>
          <a:p>
            <a:pPr>
              <a:lnSpc>
                <a:spcPts val="3000"/>
              </a:lnSpc>
              <a:spcBef>
                <a:spcPts val="0"/>
              </a:spcBef>
              <a:spcAft>
                <a:spcPts val="0"/>
              </a:spcAft>
              <a:buClr>
                <a:srgbClr val="6E815B"/>
              </a:buClr>
              <a:defRPr/>
            </a:pPr>
            <a:endParaRPr lang="en-US" altLang="zh-CN" sz="2000" b="0" kern="0" dirty="0">
              <a:solidFill>
                <a:srgbClr val="6E815B"/>
              </a:solidFill>
              <a:latin typeface="Verdana"/>
              <a:ea typeface="宋体" pitchFamily="2" charset="-122"/>
            </a:endParaRPr>
          </a:p>
          <a:p>
            <a:pPr marL="0" marR="0" lvl="0" indent="0" algn="l" defTabSz="914400" rtl="0" eaLnBrk="1" fontAlgn="base" latinLnBrk="0" hangingPunct="1">
              <a:lnSpc>
                <a:spcPct val="90000"/>
              </a:lnSpc>
              <a:spcBef>
                <a:spcPct val="20000"/>
              </a:spcBef>
              <a:spcAft>
                <a:spcPct val="0"/>
              </a:spcAft>
              <a:buClr>
                <a:srgbClr val="6E815B"/>
              </a:buClr>
              <a:buSzTx/>
              <a:buNone/>
              <a:tabLst/>
              <a:defRPr/>
            </a:pPr>
            <a:endParaRPr kumimoji="0" lang="en-US" altLang="zh-CN" sz="3200" b="0" i="0" u="none" strike="noStrike" kern="0" cap="none" spc="0" normalizeH="0" baseline="0" noProof="0" dirty="0" smtClean="0">
              <a:ln>
                <a:noFill/>
              </a:ln>
              <a:solidFill>
                <a:srgbClr val="6E815B"/>
              </a:solidFill>
              <a:effectLst/>
              <a:uLnTx/>
              <a:uFillTx/>
              <a:latin typeface="Verdana"/>
              <a:ea typeface="宋体" pitchFamily="2" charset="-122"/>
              <a:cs typeface="+mn-cs"/>
            </a:endParaRPr>
          </a:p>
        </p:txBody>
      </p:sp>
    </p:spTree>
    <p:extLst>
      <p:ext uri="{BB962C8B-B14F-4D97-AF65-F5344CB8AC3E}">
        <p14:creationId xmlns:p14="http://schemas.microsoft.com/office/powerpoint/2010/main" val="7297827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1849</Words>
  <Application>Microsoft Office PowerPoint</Application>
  <PresentationFormat>全屏显示(4:3)</PresentationFormat>
  <Paragraphs>127</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 Unicode MS</vt:lpstr>
      <vt:lpstr>黑体</vt:lpstr>
      <vt:lpstr>宋体</vt:lpstr>
      <vt:lpstr>Arial</vt:lpstr>
      <vt:lpstr>Calibri</vt:lpstr>
      <vt:lpstr>Times New Roman</vt:lpstr>
      <vt:lpstr>Verdana</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李孔争</cp:lastModifiedBy>
  <cp:revision>25</cp:revision>
  <dcterms:created xsi:type="dcterms:W3CDTF">2013-05-08T06:12:06Z</dcterms:created>
  <dcterms:modified xsi:type="dcterms:W3CDTF">2015-11-10T12:08:40Z</dcterms:modified>
</cp:coreProperties>
</file>