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2" r:id="rId3"/>
    <p:sldId id="271" r:id="rId4"/>
    <p:sldId id="270" r:id="rId5"/>
    <p:sldId id="274" r:id="rId6"/>
    <p:sldId id="273" r:id="rId7"/>
    <p:sldId id="275" r:id="rId8"/>
    <p:sldId id="266" r:id="rId9"/>
    <p:sldId id="269" r:id="rId10"/>
    <p:sldId id="265" r:id="rId11"/>
    <p:sldId id="258"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74" autoAdjust="0"/>
  </p:normalViewPr>
  <p:slideViewPr>
    <p:cSldViewPr>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735E0-0178-4CF8-A26E-A3BF0C874FF7}" type="datetimeFigureOut">
              <a:rPr lang="en-US" smtClean="0"/>
              <a:t>11/10/2015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E7B64-DDAF-423C-83B2-1AE41DF6B6DF}" type="slidenum">
              <a:rPr lang="en-US" smtClean="0"/>
              <a:t>‹#›</a:t>
            </a:fld>
            <a:endParaRPr lang="en-US"/>
          </a:p>
        </p:txBody>
      </p:sp>
    </p:spTree>
    <p:extLst>
      <p:ext uri="{BB962C8B-B14F-4D97-AF65-F5344CB8AC3E}">
        <p14:creationId xmlns:p14="http://schemas.microsoft.com/office/powerpoint/2010/main" val="120517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7B64-DDAF-423C-83B2-1AE41DF6B6DF}" type="slidenum">
              <a:rPr lang="en-US" smtClean="0"/>
              <a:t>2</a:t>
            </a:fld>
            <a:endParaRPr lang="en-US"/>
          </a:p>
        </p:txBody>
      </p:sp>
    </p:spTree>
    <p:extLst>
      <p:ext uri="{BB962C8B-B14F-4D97-AF65-F5344CB8AC3E}">
        <p14:creationId xmlns:p14="http://schemas.microsoft.com/office/powerpoint/2010/main" val="397597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7B64-DDAF-423C-83B2-1AE41DF6B6DF}" type="slidenum">
              <a:rPr lang="en-US" smtClean="0"/>
              <a:t>3</a:t>
            </a:fld>
            <a:endParaRPr lang="en-US"/>
          </a:p>
        </p:txBody>
      </p:sp>
    </p:spTree>
    <p:extLst>
      <p:ext uri="{BB962C8B-B14F-4D97-AF65-F5344CB8AC3E}">
        <p14:creationId xmlns:p14="http://schemas.microsoft.com/office/powerpoint/2010/main" val="220668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7B64-DDAF-423C-83B2-1AE41DF6B6DF}" type="slidenum">
              <a:rPr lang="en-US" smtClean="0"/>
              <a:t>4</a:t>
            </a:fld>
            <a:endParaRPr lang="en-US"/>
          </a:p>
        </p:txBody>
      </p:sp>
    </p:spTree>
    <p:extLst>
      <p:ext uri="{BB962C8B-B14F-4D97-AF65-F5344CB8AC3E}">
        <p14:creationId xmlns:p14="http://schemas.microsoft.com/office/powerpoint/2010/main" val="286311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7B64-DDAF-423C-83B2-1AE41DF6B6DF}" type="slidenum">
              <a:rPr lang="en-US" smtClean="0"/>
              <a:t>5</a:t>
            </a:fld>
            <a:endParaRPr lang="en-US"/>
          </a:p>
        </p:txBody>
      </p:sp>
    </p:spTree>
    <p:extLst>
      <p:ext uri="{BB962C8B-B14F-4D97-AF65-F5344CB8AC3E}">
        <p14:creationId xmlns:p14="http://schemas.microsoft.com/office/powerpoint/2010/main" val="3489790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7B64-DDAF-423C-83B2-1AE41DF6B6DF}" type="slidenum">
              <a:rPr lang="en-US" smtClean="0"/>
              <a:t>6</a:t>
            </a:fld>
            <a:endParaRPr lang="en-US"/>
          </a:p>
        </p:txBody>
      </p:sp>
    </p:spTree>
    <p:extLst>
      <p:ext uri="{BB962C8B-B14F-4D97-AF65-F5344CB8AC3E}">
        <p14:creationId xmlns:p14="http://schemas.microsoft.com/office/powerpoint/2010/main" val="170018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last point, Andrew</a:t>
            </a:r>
            <a:r>
              <a:rPr lang="en-US" baseline="0" dirty="0" smtClean="0"/>
              <a:t> could cite the work done at the OECD by Jan. She and Chris Kennedy have done research to assess the indirect benefits of green growth to show that these can equal the incremental added cost of any green decisions. In particular, green growth options lower the pollution and resource consumption baseline, which reduces future outlays. In addition, moving away from certain types of resource intensive development (e.g., burning lots of coal) can reduce the need for expensive supporting infrastructure such as rails and ports. This frees up capital to be invested into other productive areas of the economy.</a:t>
            </a:r>
          </a:p>
          <a:p>
            <a:endParaRPr lang="en-US" dirty="0"/>
          </a:p>
        </p:txBody>
      </p:sp>
      <p:sp>
        <p:nvSpPr>
          <p:cNvPr id="4" name="Slide Number Placeholder 3"/>
          <p:cNvSpPr>
            <a:spLocks noGrp="1"/>
          </p:cNvSpPr>
          <p:nvPr>
            <p:ph type="sldNum" sz="quarter" idx="10"/>
          </p:nvPr>
        </p:nvSpPr>
        <p:spPr/>
        <p:txBody>
          <a:bodyPr/>
          <a:lstStyle/>
          <a:p>
            <a:fld id="{DBBE7B64-DDAF-423C-83B2-1AE41DF6B6DF}" type="slidenum">
              <a:rPr lang="en-US" smtClean="0"/>
              <a:t>8</a:t>
            </a:fld>
            <a:endParaRPr lang="en-US"/>
          </a:p>
        </p:txBody>
      </p:sp>
    </p:spTree>
    <p:extLst>
      <p:ext uri="{BB962C8B-B14F-4D97-AF65-F5344CB8AC3E}">
        <p14:creationId xmlns:p14="http://schemas.microsoft.com/office/powerpoint/2010/main" val="391155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7B64-DDAF-423C-83B2-1AE41DF6B6DF}" type="slidenum">
              <a:rPr lang="en-US" smtClean="0"/>
              <a:t>9</a:t>
            </a:fld>
            <a:endParaRPr lang="en-US"/>
          </a:p>
        </p:txBody>
      </p:sp>
    </p:spTree>
    <p:extLst>
      <p:ext uri="{BB962C8B-B14F-4D97-AF65-F5344CB8AC3E}">
        <p14:creationId xmlns:p14="http://schemas.microsoft.com/office/powerpoint/2010/main" val="186179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Launching</a:t>
            </a:r>
            <a:r>
              <a:rPr lang="en-US" baseline="0" dirty="0" smtClean="0"/>
              <a:t> of reforms</a:t>
            </a:r>
          </a:p>
          <a:p>
            <a:pPr marL="171450" indent="-171450">
              <a:buFontTx/>
              <a:buChar char="-"/>
            </a:pPr>
            <a:r>
              <a:rPr lang="en-US" baseline="0" dirty="0" smtClean="0"/>
              <a:t>Establish the enabling conditions</a:t>
            </a:r>
          </a:p>
          <a:p>
            <a:pPr marL="171450" indent="-171450">
              <a:buFontTx/>
              <a:buChar char="-"/>
            </a:pPr>
            <a:r>
              <a:rPr lang="en-US" baseline="0" dirty="0" smtClean="0"/>
              <a:t>Implement initiatives in the six breakthrough areas of green banking, green bonds, PPP and green funds, IPO reform, carbon trading and insurance. However, particularly emphasize the banking system since it holds the largest pools of capital</a:t>
            </a:r>
          </a:p>
          <a:p>
            <a:pPr marL="171450" indent="-171450">
              <a:buFontTx/>
              <a:buChar char="-"/>
            </a:pPr>
            <a:r>
              <a:rPr lang="en-US" baseline="0" dirty="0" smtClean="0"/>
              <a:t>Address the goals related to air, water, and waste, but also encourage investment into green growth to lower the baseline pollution and resource consumption of the economy. This includes low carbon strategies</a:t>
            </a:r>
          </a:p>
          <a:p>
            <a:pPr marL="171450" indent="-171450">
              <a:buFontTx/>
              <a:buChar char="-"/>
            </a:pPr>
            <a:r>
              <a:rPr lang="en-US" baseline="0" dirty="0" smtClean="0"/>
              <a:t>Initiate pilot testing of key reforms in strategic economic zones</a:t>
            </a:r>
          </a:p>
          <a:p>
            <a:pPr marL="171450" indent="-171450">
              <a:buFontTx/>
              <a:buChar char="-"/>
            </a:pPr>
            <a:r>
              <a:rPr lang="en-US" baseline="0" dirty="0" smtClean="0"/>
              <a:t>Become the champion of green finance in the G20</a:t>
            </a:r>
          </a:p>
          <a:p>
            <a:pPr marL="171450" indent="-171450">
              <a:buFontTx/>
              <a:buChar char="-"/>
            </a:pPr>
            <a:endParaRPr lang="en-US" baseline="0" dirty="0" smtClean="0"/>
          </a:p>
          <a:p>
            <a:pPr marL="0" indent="0">
              <a:buFontTx/>
              <a:buNone/>
            </a:pPr>
            <a:r>
              <a:rPr lang="en-US" baseline="0" dirty="0" smtClean="0"/>
              <a:t>Deepening the Reforms</a:t>
            </a:r>
          </a:p>
          <a:p>
            <a:pPr marL="171450" indent="-171450">
              <a:buFontTx/>
              <a:buChar char="-"/>
            </a:pPr>
            <a:r>
              <a:rPr lang="en-US" baseline="0" dirty="0" smtClean="0"/>
              <a:t>This stage is about maturing practices and deepening markets</a:t>
            </a:r>
          </a:p>
          <a:p>
            <a:pPr marL="171450" indent="-171450">
              <a:buFontTx/>
              <a:buChar char="-"/>
            </a:pPr>
            <a:r>
              <a:rPr lang="en-US" baseline="0" dirty="0" smtClean="0"/>
              <a:t>Move from regional pilots to national initiatives and requirements</a:t>
            </a:r>
          </a:p>
          <a:p>
            <a:pPr marL="171450" indent="-171450">
              <a:buFontTx/>
              <a:buChar char="-"/>
            </a:pPr>
            <a:r>
              <a:rPr lang="en-US" baseline="0" dirty="0" smtClean="0"/>
              <a:t>On the back of having resolved major environmental finance needs in the 13</a:t>
            </a:r>
            <a:r>
              <a:rPr lang="en-US" baseline="30000" dirty="0" smtClean="0"/>
              <a:t>th</a:t>
            </a:r>
            <a:r>
              <a:rPr lang="en-US" baseline="0" dirty="0" smtClean="0"/>
              <a:t> 5 year plan, intensify the focus and investment into cleaner production and resource efficiency</a:t>
            </a:r>
          </a:p>
          <a:p>
            <a:pPr marL="171450" indent="-171450">
              <a:buFontTx/>
              <a:buChar char="-"/>
            </a:pPr>
            <a:r>
              <a:rPr lang="en-US" baseline="0" dirty="0" smtClean="0"/>
              <a:t>Expand the depth (and liquidity) of channels for green finance to making green bonds, PPP, etc. substantial sources of finance to balance banking. For example, bonds can hopefully meet 20-30% of green investment needs</a:t>
            </a:r>
          </a:p>
          <a:p>
            <a:pPr marL="171450" indent="-171450">
              <a:buFontTx/>
              <a:buChar char="-"/>
            </a:pPr>
            <a:r>
              <a:rPr lang="en-US" baseline="0" dirty="0" smtClean="0"/>
              <a:t>Deepen reform of resource pricing</a:t>
            </a:r>
          </a:p>
          <a:p>
            <a:pPr marL="171450" indent="-171450">
              <a:buFontTx/>
              <a:buChar char="-"/>
            </a:pPr>
            <a:endParaRPr lang="en-US" baseline="0" dirty="0" smtClean="0"/>
          </a:p>
          <a:p>
            <a:pPr marL="0" indent="0">
              <a:buFontTx/>
              <a:buNone/>
            </a:pPr>
            <a:r>
              <a:rPr lang="en-US" baseline="0" dirty="0" smtClean="0"/>
              <a:t>Comprehensive greening</a:t>
            </a:r>
          </a:p>
          <a:p>
            <a:pPr marL="171450" indent="-171450">
              <a:buFontTx/>
              <a:buChar char="-"/>
            </a:pPr>
            <a:r>
              <a:rPr lang="en-US" baseline="0" dirty="0" smtClean="0"/>
              <a:t>Complete the embedding of low carbon thinking and environmental protection into the heart of financial policy making</a:t>
            </a:r>
          </a:p>
          <a:p>
            <a:pPr marL="171450" indent="-171450">
              <a:buFontTx/>
              <a:buChar char="-"/>
            </a:pPr>
            <a:r>
              <a:rPr lang="en-US" baseline="0" dirty="0" smtClean="0"/>
              <a:t>Embed a transformed culture within financial system and its institutions</a:t>
            </a:r>
          </a:p>
          <a:p>
            <a:pPr marL="171450" indent="-171450">
              <a:buFontTx/>
              <a:buChar char="-"/>
            </a:pPr>
            <a:r>
              <a:rPr lang="en-US" baseline="0" dirty="0" smtClean="0"/>
              <a:t>Ensure that China remains on track to achieve its 2030 targets for carbon emissions</a:t>
            </a:r>
          </a:p>
          <a:p>
            <a:pPr marL="171450" indent="-171450">
              <a:buFontTx/>
              <a:buChar char="-"/>
            </a:pPr>
            <a:r>
              <a:rPr lang="en-US" baseline="0" dirty="0" smtClean="0"/>
              <a:t>Continue to lead in the international community with green finance embedded in the heart of any outbound investment </a:t>
            </a:r>
            <a:r>
              <a:rPr lang="en-US" baseline="0" dirty="0" err="1" smtClean="0"/>
              <a:t>insititative</a:t>
            </a:r>
            <a:r>
              <a:rPr lang="en-US" baseline="0" dirty="0" smtClean="0"/>
              <a:t> or strategy</a:t>
            </a:r>
          </a:p>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DBBE7B64-DDAF-423C-83B2-1AE41DF6B6DF}" type="slidenum">
              <a:rPr lang="en-US" smtClean="0"/>
              <a:t>10</a:t>
            </a:fld>
            <a:endParaRPr lang="en-US"/>
          </a:p>
        </p:txBody>
      </p:sp>
    </p:spTree>
    <p:extLst>
      <p:ext uri="{BB962C8B-B14F-4D97-AF65-F5344CB8AC3E}">
        <p14:creationId xmlns:p14="http://schemas.microsoft.com/office/powerpoint/2010/main" val="2010275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1691680" y="3429000"/>
            <a:ext cx="626469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斯</a:t>
            </a:r>
            <a:r>
              <a:rPr lang="zh-CN" altLang="en-US" sz="24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蒂尔   国合会</a:t>
            </a:r>
            <a:r>
              <a:rPr lang="zh-CN" altLang="en-US" sz="24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委员</a:t>
            </a:r>
            <a:endParaRPr lang="en-US" altLang="zh-CN" sz="24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r>
              <a:rPr lang="zh-CN" altLang="en-US" sz="24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世界</a:t>
            </a:r>
            <a:r>
              <a:rPr lang="zh-CN" altLang="en-US" sz="24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资源研究所总裁兼</a:t>
            </a:r>
            <a:r>
              <a:rPr lang="zh-CN" altLang="en-US" sz="24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首席执行官</a:t>
            </a:r>
            <a:endParaRPr lang="en-US" altLang="zh-CN" sz="24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r>
              <a:rPr lang="en-US" altLang="zh-CN" sz="2400" i="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Mr</a:t>
            </a:r>
            <a:r>
              <a:rPr lang="en-US" altLang="zh-CN" sz="2400" i="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Andrew Steer Member of the Council, President and CEO of the World Resources Institute</a:t>
            </a:r>
            <a:endParaRPr lang="zh-CN" altLang="zh-CN" sz="24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5" name="矩形 4"/>
          <p:cNvSpPr/>
          <p:nvPr/>
        </p:nvSpPr>
        <p:spPr>
          <a:xfrm>
            <a:off x="827584" y="404664"/>
            <a:ext cx="7632848" cy="2871555"/>
          </a:xfrm>
          <a:prstGeom prst="rect">
            <a:avLst/>
          </a:prstGeom>
        </p:spPr>
        <p:txBody>
          <a:bodyPr wrap="square">
            <a:spAutoFit/>
          </a:bodyPr>
          <a:lstStyle/>
          <a:p>
            <a:pPr algn="ctr"/>
            <a:r>
              <a:rPr lang="zh-CN" altLang="en-US" sz="2800" b="1" dirty="0">
                <a:solidFill>
                  <a:srgbClr val="002060"/>
                </a:solidFill>
                <a:latin typeface="Times New Roman" panose="02020603050405020304" pitchFamily="18" charset="0"/>
                <a:ea typeface="仿宋" panose="02010609060101010101" pitchFamily="49" charset="-122"/>
                <a:cs typeface="Times New Roman" panose="02020603050405020304" pitchFamily="18" charset="0"/>
              </a:rPr>
              <a:t>中国环境与发展国际合作委员会</a:t>
            </a:r>
            <a:r>
              <a:rPr lang="en-US" altLang="zh-CN" sz="2800" b="1" dirty="0">
                <a:solidFill>
                  <a:srgbClr val="002060"/>
                </a:solidFill>
                <a:latin typeface="Times New Roman" panose="02020603050405020304" pitchFamily="18" charset="0"/>
                <a:ea typeface="仿宋" panose="02010609060101010101" pitchFamily="49" charset="-122"/>
                <a:cs typeface="Times New Roman" panose="02020603050405020304" pitchFamily="18" charset="0"/>
              </a:rPr>
              <a:t>2015</a:t>
            </a:r>
            <a:r>
              <a:rPr lang="zh-CN" altLang="en-US" sz="2800" b="1" dirty="0">
                <a:solidFill>
                  <a:srgbClr val="002060"/>
                </a:solidFill>
                <a:latin typeface="Times New Roman" panose="02020603050405020304" pitchFamily="18" charset="0"/>
                <a:ea typeface="仿宋" panose="02010609060101010101" pitchFamily="49" charset="-122"/>
                <a:cs typeface="Times New Roman" panose="02020603050405020304" pitchFamily="18" charset="0"/>
              </a:rPr>
              <a:t>年</a:t>
            </a:r>
          </a:p>
          <a:p>
            <a:pPr algn="ctr"/>
            <a:r>
              <a:rPr lang="zh-CN" altLang="en-US" sz="2800" b="1" dirty="0">
                <a:solidFill>
                  <a:srgbClr val="002060"/>
                </a:solidFill>
                <a:latin typeface="Times New Roman" panose="02020603050405020304" pitchFamily="18" charset="0"/>
                <a:ea typeface="仿宋" panose="02010609060101010101" pitchFamily="49" charset="-122"/>
                <a:cs typeface="Times New Roman" panose="02020603050405020304" pitchFamily="18" charset="0"/>
              </a:rPr>
              <a:t>年会主题论坛三</a:t>
            </a:r>
          </a:p>
          <a:p>
            <a:pPr algn="ctr"/>
            <a:r>
              <a:rPr lang="zh-CN" altLang="en-US" sz="2800" b="1" dirty="0">
                <a:solidFill>
                  <a:srgbClr val="002060"/>
                </a:solidFill>
                <a:latin typeface="Times New Roman" panose="02020603050405020304" pitchFamily="18" charset="0"/>
                <a:ea typeface="仿宋" panose="02010609060101010101" pitchFamily="49" charset="-122"/>
                <a:cs typeface="Times New Roman" panose="02020603050405020304" pitchFamily="18" charset="0"/>
              </a:rPr>
              <a:t>绿色金融与</a:t>
            </a:r>
            <a:r>
              <a:rPr lang="en-US" altLang="zh-CN" sz="2800" b="1" dirty="0">
                <a:solidFill>
                  <a:srgbClr val="002060"/>
                </a:solidFill>
                <a:latin typeface="Times New Roman" panose="02020603050405020304" pitchFamily="18" charset="0"/>
                <a:ea typeface="仿宋" panose="02010609060101010101" pitchFamily="49" charset="-122"/>
                <a:cs typeface="Times New Roman" panose="02020603050405020304" pitchFamily="18" charset="0"/>
              </a:rPr>
              <a:t>G20</a:t>
            </a:r>
          </a:p>
          <a:p>
            <a:pPr algn="ctr">
              <a:lnSpc>
                <a:spcPct val="115000"/>
              </a:lnSpc>
              <a:spcAft>
                <a:spcPts val="0"/>
              </a:spcAft>
            </a:pPr>
            <a:r>
              <a:rPr lang="en-US" altLang="zh-CN" sz="2800" b="1" i="1" kern="100" dirty="0">
                <a:solidFill>
                  <a:srgbClr val="002060"/>
                </a:solidFill>
                <a:latin typeface="Times New Roman" panose="02020603050405020304" pitchFamily="18" charset="0"/>
                <a:ea typeface="仿宋" panose="02010609060101010101" pitchFamily="49" charset="-122"/>
                <a:cs typeface="Times New Roman" panose="02020603050405020304" pitchFamily="18" charset="0"/>
              </a:rPr>
              <a:t>CCICED Annual General Meeting 2015</a:t>
            </a:r>
          </a:p>
          <a:p>
            <a:pPr algn="ctr">
              <a:lnSpc>
                <a:spcPct val="115000"/>
              </a:lnSpc>
              <a:spcAft>
                <a:spcPts val="0"/>
              </a:spcAft>
            </a:pPr>
            <a:r>
              <a:rPr lang="en-US" altLang="zh-CN" sz="2800" b="1" i="1" kern="100" dirty="0">
                <a:solidFill>
                  <a:srgbClr val="002060"/>
                </a:solidFill>
                <a:latin typeface="Times New Roman" panose="02020603050405020304" pitchFamily="18" charset="0"/>
                <a:ea typeface="仿宋" panose="02010609060101010101" pitchFamily="49" charset="-122"/>
                <a:cs typeface="Times New Roman" panose="02020603050405020304" pitchFamily="18" charset="0"/>
              </a:rPr>
              <a:t>Forum III</a:t>
            </a:r>
          </a:p>
          <a:p>
            <a:pPr algn="ctr">
              <a:lnSpc>
                <a:spcPct val="115000"/>
              </a:lnSpc>
              <a:spcAft>
                <a:spcPts val="0"/>
              </a:spcAft>
            </a:pPr>
            <a:r>
              <a:rPr lang="en-US" altLang="zh-CN" sz="2800" b="1" i="1" kern="100" dirty="0">
                <a:solidFill>
                  <a:srgbClr val="002060"/>
                </a:solidFill>
                <a:latin typeface="Times New Roman" panose="02020603050405020304" pitchFamily="18" charset="0"/>
                <a:ea typeface="仿宋" panose="02010609060101010101" pitchFamily="49" charset="-122"/>
                <a:cs typeface="Times New Roman" panose="02020603050405020304" pitchFamily="18" charset="0"/>
              </a:rPr>
              <a:t>Green Finance and G20</a:t>
            </a:r>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a:spLocks noChangeArrowheads="1"/>
          </p:cNvSpPr>
          <p:nvPr/>
        </p:nvSpPr>
        <p:spPr bwMode="gray">
          <a:xfrm rot="3419336">
            <a:off x="1519898" y="1558284"/>
            <a:ext cx="874183" cy="97110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2" name="Group 9"/>
          <p:cNvGrpSpPr>
            <a:grpSpLocks/>
          </p:cNvGrpSpPr>
          <p:nvPr/>
        </p:nvGrpSpPr>
        <p:grpSpPr bwMode="auto">
          <a:xfrm>
            <a:off x="2442541" y="1816125"/>
            <a:ext cx="1841250" cy="120727"/>
            <a:chOff x="2003" y="3439"/>
            <a:chExt cx="468" cy="244"/>
          </a:xfrm>
        </p:grpSpPr>
        <p:sp>
          <p:nvSpPr>
            <p:cNvPr id="56"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7"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Oval 12"/>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Oval 13"/>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43" name="Rectangle 14"/>
          <p:cNvSpPr>
            <a:spLocks noChangeArrowheads="1"/>
          </p:cNvSpPr>
          <p:nvPr/>
        </p:nvSpPr>
        <p:spPr bwMode="gray">
          <a:xfrm rot="3419336">
            <a:off x="4210559" y="1580339"/>
            <a:ext cx="874183" cy="971102"/>
          </a:xfrm>
          <a:prstGeom prst="rect">
            <a:avLst/>
          </a:prstGeom>
          <a:solidFill>
            <a:srgbClr val="3984C9"/>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3984C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4" name="Group 15"/>
          <p:cNvGrpSpPr>
            <a:grpSpLocks/>
          </p:cNvGrpSpPr>
          <p:nvPr/>
        </p:nvGrpSpPr>
        <p:grpSpPr bwMode="auto">
          <a:xfrm>
            <a:off x="5231874" y="1805542"/>
            <a:ext cx="1645786" cy="132395"/>
            <a:chOff x="2003" y="3439"/>
            <a:chExt cx="468" cy="244"/>
          </a:xfrm>
        </p:grpSpPr>
        <p:sp>
          <p:nvSpPr>
            <p:cNvPr id="52"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4" name="Oval 18"/>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5" name="Oval 19"/>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45" name="Rectangle 20"/>
          <p:cNvSpPr>
            <a:spLocks noChangeArrowheads="1"/>
          </p:cNvSpPr>
          <p:nvPr/>
        </p:nvSpPr>
        <p:spPr bwMode="gray">
          <a:xfrm rot="3419336">
            <a:off x="6743357" y="1580340"/>
            <a:ext cx="874183" cy="97110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Rectangle 27"/>
          <p:cNvSpPr>
            <a:spLocks noChangeArrowheads="1"/>
          </p:cNvSpPr>
          <p:nvPr/>
        </p:nvSpPr>
        <p:spPr bwMode="gray">
          <a:xfrm>
            <a:off x="1625426" y="1774557"/>
            <a:ext cx="776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FFFF"/>
                </a:solidFill>
                <a:effectLst/>
                <a:uLnTx/>
                <a:uFillTx/>
                <a:ea typeface="宋体" pitchFamily="2" charset="-122"/>
              </a:rPr>
              <a:t>2015 -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FFFF"/>
                </a:solidFill>
                <a:effectLst/>
                <a:uLnTx/>
                <a:uFillTx/>
                <a:ea typeface="宋体" pitchFamily="2" charset="-122"/>
              </a:rPr>
              <a:t>2020</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grpSp>
        <p:nvGrpSpPr>
          <p:cNvPr id="2" name="Group 1"/>
          <p:cNvGrpSpPr/>
          <p:nvPr/>
        </p:nvGrpSpPr>
        <p:grpSpPr>
          <a:xfrm>
            <a:off x="6077004" y="3005163"/>
            <a:ext cx="2527439" cy="2738437"/>
            <a:chOff x="4599234" y="3005163"/>
            <a:chExt cx="1652167" cy="2738437"/>
          </a:xfrm>
        </p:grpSpPr>
        <p:sp>
          <p:nvSpPr>
            <p:cNvPr id="37" name="AutoShape 4"/>
            <p:cNvSpPr>
              <a:spLocks noChangeArrowheads="1"/>
            </p:cNvSpPr>
            <p:nvPr/>
          </p:nvSpPr>
          <p:spPr bwMode="auto">
            <a:xfrm>
              <a:off x="4640089" y="3005163"/>
              <a:ext cx="1611312" cy="2738437"/>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6" name="Rectangle 33"/>
            <p:cNvSpPr>
              <a:spLocks noChangeArrowheads="1"/>
            </p:cNvSpPr>
            <p:nvPr/>
          </p:nvSpPr>
          <p:spPr bwMode="auto">
            <a:xfrm>
              <a:off x="4599234" y="3147933"/>
              <a:ext cx="158905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b="1" dirty="0" smtClean="0">
                  <a:ea typeface="宋体" pitchFamily="2" charset="-122"/>
                </a:rPr>
                <a:t>Comprehensive Greening</a:t>
              </a:r>
            </a:p>
            <a:p>
              <a:pPr marL="285750" indent="-285750">
                <a:buFont typeface="Arial" panose="020B0604020202020204" pitchFamily="34" charset="0"/>
                <a:buChar char="•"/>
              </a:pPr>
              <a:r>
                <a:rPr lang="en-US" altLang="zh-CN" b="1" dirty="0" smtClean="0">
                  <a:ea typeface="宋体" pitchFamily="2" charset="-122"/>
                </a:rPr>
                <a:t>Embedded in polices and institutions</a:t>
              </a:r>
            </a:p>
            <a:p>
              <a:pPr marL="285750" indent="-285750">
                <a:buFont typeface="Arial" panose="020B0604020202020204" pitchFamily="34" charset="0"/>
                <a:buChar char="•"/>
              </a:pPr>
              <a:r>
                <a:rPr lang="en-US" altLang="zh-CN" b="1" dirty="0" smtClean="0">
                  <a:ea typeface="宋体" pitchFamily="2" charset="-122"/>
                </a:rPr>
                <a:t>2030 climate targets</a:t>
              </a:r>
            </a:p>
            <a:p>
              <a:pPr marL="285750" indent="-285750">
                <a:buFont typeface="Arial" panose="020B0604020202020204" pitchFamily="34" charset="0"/>
                <a:buChar char="•"/>
              </a:pPr>
              <a:r>
                <a:rPr lang="en-US" altLang="zh-CN" b="1" dirty="0" smtClean="0">
                  <a:ea typeface="宋体" pitchFamily="2" charset="-122"/>
                </a:rPr>
                <a:t>Leader in global green finance reform</a:t>
              </a:r>
              <a:endParaRPr lang="en-US" altLang="zh-CN" b="1" dirty="0">
                <a:ea typeface="宋体" pitchFamily="2" charset="-122"/>
              </a:endParaRPr>
            </a:p>
          </p:txBody>
        </p:sp>
      </p:grpSp>
      <p:sp>
        <p:nvSpPr>
          <p:cNvPr id="68" name="Rectangle 2"/>
          <p:cNvSpPr txBox="1">
            <a:spLocks noChangeArrowheads="1"/>
          </p:cNvSpPr>
          <p:nvPr/>
        </p:nvSpPr>
        <p:spPr bwMode="gray">
          <a:xfrm>
            <a:off x="323528" y="273149"/>
            <a:ext cx="49277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Task Force Roadmap</a:t>
            </a:r>
            <a:endParaRPr lang="en-US" altLang="zh-CN" dirty="0">
              <a:ea typeface="宋体" pitchFamily="2" charset="-122"/>
            </a:endParaRPr>
          </a:p>
        </p:txBody>
      </p:sp>
      <p:grpSp>
        <p:nvGrpSpPr>
          <p:cNvPr id="69" name="Group 68"/>
          <p:cNvGrpSpPr/>
          <p:nvPr/>
        </p:nvGrpSpPr>
        <p:grpSpPr>
          <a:xfrm>
            <a:off x="749477" y="3040675"/>
            <a:ext cx="2464940" cy="2738437"/>
            <a:chOff x="4640089" y="3005163"/>
            <a:chExt cx="1611312" cy="2738437"/>
          </a:xfrm>
        </p:grpSpPr>
        <p:sp>
          <p:nvSpPr>
            <p:cNvPr id="70" name="AutoShape 4"/>
            <p:cNvSpPr>
              <a:spLocks noChangeArrowheads="1"/>
            </p:cNvSpPr>
            <p:nvPr/>
          </p:nvSpPr>
          <p:spPr bwMode="auto">
            <a:xfrm>
              <a:off x="4640089" y="3005163"/>
              <a:ext cx="1611312" cy="2738437"/>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1" name="Rectangle 33"/>
            <p:cNvSpPr>
              <a:spLocks noChangeArrowheads="1"/>
            </p:cNvSpPr>
            <p:nvPr/>
          </p:nvSpPr>
          <p:spPr bwMode="auto">
            <a:xfrm>
              <a:off x="4691147" y="3112421"/>
              <a:ext cx="13650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b="1" dirty="0" smtClean="0">
                  <a:ea typeface="宋体" pitchFamily="2" charset="-122"/>
                </a:rPr>
                <a:t>Launch of Reforms</a:t>
              </a:r>
            </a:p>
            <a:p>
              <a:pPr marL="285750" indent="-285750">
                <a:buFont typeface="Arial" panose="020B0604020202020204" pitchFamily="34" charset="0"/>
                <a:buChar char="•"/>
              </a:pPr>
              <a:r>
                <a:rPr lang="en-US" altLang="zh-CN" b="1" dirty="0" smtClean="0">
                  <a:ea typeface="宋体" pitchFamily="2" charset="-122"/>
                </a:rPr>
                <a:t>Enabling conditions</a:t>
              </a:r>
            </a:p>
            <a:p>
              <a:pPr marL="285750" indent="-285750">
                <a:buFont typeface="Arial" panose="020B0604020202020204" pitchFamily="34" charset="0"/>
                <a:buChar char="•"/>
              </a:pPr>
              <a:r>
                <a:rPr lang="en-US" altLang="zh-CN" b="1" dirty="0" smtClean="0">
                  <a:ea typeface="宋体" pitchFamily="2" charset="-122"/>
                </a:rPr>
                <a:t>Breakthrough areas</a:t>
              </a:r>
            </a:p>
            <a:p>
              <a:pPr marL="285750" indent="-285750">
                <a:buFont typeface="Arial" panose="020B0604020202020204" pitchFamily="34" charset="0"/>
                <a:buChar char="•"/>
              </a:pPr>
              <a:r>
                <a:rPr lang="en-US" altLang="zh-CN" b="1" dirty="0" smtClean="0">
                  <a:ea typeface="宋体" pitchFamily="2" charset="-122"/>
                </a:rPr>
                <a:t>Piloting</a:t>
              </a:r>
            </a:p>
            <a:p>
              <a:pPr marL="285750" indent="-285750">
                <a:buFont typeface="Arial" panose="020B0604020202020204" pitchFamily="34" charset="0"/>
                <a:buChar char="•"/>
              </a:pPr>
              <a:r>
                <a:rPr lang="en-US" altLang="zh-CN" b="1" dirty="0" smtClean="0">
                  <a:ea typeface="宋体" pitchFamily="2" charset="-122"/>
                </a:rPr>
                <a:t>G20</a:t>
              </a:r>
            </a:p>
            <a:p>
              <a:pPr marL="285750" indent="-285750">
                <a:buFont typeface="Arial" panose="020B0604020202020204" pitchFamily="34" charset="0"/>
                <a:buChar char="•"/>
              </a:pPr>
              <a:endParaRPr lang="en-US" altLang="zh-CN" b="1" dirty="0">
                <a:ea typeface="宋体" pitchFamily="2" charset="-122"/>
              </a:endParaRPr>
            </a:p>
          </p:txBody>
        </p:sp>
      </p:grpSp>
      <p:grpSp>
        <p:nvGrpSpPr>
          <p:cNvPr id="72" name="Group 71"/>
          <p:cNvGrpSpPr/>
          <p:nvPr/>
        </p:nvGrpSpPr>
        <p:grpSpPr>
          <a:xfrm>
            <a:off x="3475209" y="3029620"/>
            <a:ext cx="2464940" cy="2738437"/>
            <a:chOff x="4640089" y="3005163"/>
            <a:chExt cx="1611312" cy="2738437"/>
          </a:xfrm>
        </p:grpSpPr>
        <p:sp>
          <p:nvSpPr>
            <p:cNvPr id="73" name="AutoShape 4"/>
            <p:cNvSpPr>
              <a:spLocks noChangeArrowheads="1"/>
            </p:cNvSpPr>
            <p:nvPr/>
          </p:nvSpPr>
          <p:spPr bwMode="auto">
            <a:xfrm>
              <a:off x="4640089" y="3005163"/>
              <a:ext cx="1611312" cy="2738437"/>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Rectangle 33"/>
            <p:cNvSpPr>
              <a:spLocks noChangeArrowheads="1"/>
            </p:cNvSpPr>
            <p:nvPr/>
          </p:nvSpPr>
          <p:spPr bwMode="auto">
            <a:xfrm>
              <a:off x="4663844" y="3123476"/>
              <a:ext cx="149341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b="1" dirty="0" smtClean="0">
                  <a:ea typeface="宋体" pitchFamily="2" charset="-122"/>
                </a:rPr>
                <a:t>Deepening Reforms</a:t>
              </a:r>
            </a:p>
            <a:p>
              <a:pPr marL="285750" indent="-285750">
                <a:buFont typeface="Arial" panose="020B0604020202020204" pitchFamily="34" charset="0"/>
                <a:buChar char="•"/>
              </a:pPr>
              <a:r>
                <a:rPr lang="en-US" altLang="zh-CN" b="1" dirty="0" smtClean="0">
                  <a:ea typeface="宋体" pitchFamily="2" charset="-122"/>
                </a:rPr>
                <a:t>National implementation</a:t>
              </a:r>
            </a:p>
            <a:p>
              <a:pPr marL="285750" indent="-285750">
                <a:buFont typeface="Arial" panose="020B0604020202020204" pitchFamily="34" charset="0"/>
                <a:buChar char="•"/>
              </a:pPr>
              <a:r>
                <a:rPr lang="en-US" altLang="zh-CN" b="1" dirty="0" smtClean="0">
                  <a:ea typeface="宋体" pitchFamily="2" charset="-122"/>
                </a:rPr>
                <a:t>Diversified sources of finance</a:t>
              </a:r>
            </a:p>
            <a:p>
              <a:pPr marL="285750" indent="-285750">
                <a:buFont typeface="Arial" panose="020B0604020202020204" pitchFamily="34" charset="0"/>
                <a:buChar char="•"/>
              </a:pPr>
              <a:r>
                <a:rPr lang="en-US" altLang="zh-CN" b="1" dirty="0" smtClean="0">
                  <a:ea typeface="宋体" pitchFamily="2" charset="-122"/>
                </a:rPr>
                <a:t>Green growth</a:t>
              </a:r>
            </a:p>
            <a:p>
              <a:pPr marL="285750" indent="-285750">
                <a:buFont typeface="Arial" panose="020B0604020202020204" pitchFamily="34" charset="0"/>
                <a:buChar char="•"/>
              </a:pPr>
              <a:endParaRPr lang="en-US" altLang="zh-CN" b="1" dirty="0" smtClean="0">
                <a:ea typeface="宋体" pitchFamily="2" charset="-122"/>
              </a:endParaRPr>
            </a:p>
            <a:p>
              <a:pPr marL="285750" indent="-285750">
                <a:buFont typeface="Arial" panose="020B0604020202020204" pitchFamily="34" charset="0"/>
                <a:buChar char="•"/>
              </a:pPr>
              <a:endParaRPr lang="en-US" altLang="zh-CN" b="1" dirty="0" smtClean="0">
                <a:ea typeface="宋体" pitchFamily="2" charset="-122"/>
              </a:endParaRPr>
            </a:p>
          </p:txBody>
        </p:sp>
      </p:grpSp>
      <p:sp>
        <p:nvSpPr>
          <p:cNvPr id="76" name="Rectangle 27"/>
          <p:cNvSpPr>
            <a:spLocks noChangeArrowheads="1"/>
          </p:cNvSpPr>
          <p:nvPr/>
        </p:nvSpPr>
        <p:spPr bwMode="gray">
          <a:xfrm>
            <a:off x="6899644" y="1720669"/>
            <a:ext cx="776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FFFF"/>
                </a:solidFill>
                <a:effectLst/>
                <a:uLnTx/>
                <a:uFillTx/>
                <a:ea typeface="宋体" pitchFamily="2" charset="-122"/>
              </a:rPr>
              <a:t>2025 -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FFFF"/>
                </a:solidFill>
                <a:effectLst/>
                <a:uLnTx/>
                <a:uFillTx/>
                <a:ea typeface="宋体" pitchFamily="2" charset="-122"/>
              </a:rPr>
              <a:t>2030</a:t>
            </a:r>
          </a:p>
        </p:txBody>
      </p:sp>
      <p:sp>
        <p:nvSpPr>
          <p:cNvPr id="77" name="Rectangle 27"/>
          <p:cNvSpPr>
            <a:spLocks noChangeArrowheads="1"/>
          </p:cNvSpPr>
          <p:nvPr/>
        </p:nvSpPr>
        <p:spPr bwMode="gray">
          <a:xfrm>
            <a:off x="4378509" y="1774557"/>
            <a:ext cx="776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FFFF"/>
                </a:solidFill>
                <a:effectLst/>
                <a:uLnTx/>
                <a:uFillTx/>
                <a:ea typeface="宋体" pitchFamily="2" charset="-122"/>
              </a:rPr>
              <a:t>2020 -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FFFF"/>
                </a:solidFill>
                <a:effectLst/>
                <a:uLnTx/>
                <a:uFillTx/>
                <a:ea typeface="宋体" pitchFamily="2" charset="-122"/>
              </a:rPr>
              <a:t>2025</a:t>
            </a:r>
          </a:p>
        </p:txBody>
      </p:sp>
    </p:spTree>
    <p:extLst>
      <p:ext uri="{BB962C8B-B14F-4D97-AF65-F5344CB8AC3E}">
        <p14:creationId xmlns:p14="http://schemas.microsoft.com/office/powerpoint/2010/main" val="123522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00300" y="316230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p14="http://schemas.microsoft.com/office/powerpoint/2010/main"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683568" y="1236315"/>
            <a:ext cx="7776864" cy="472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90000"/>
              </a:lnSpc>
              <a:spcBef>
                <a:spcPct val="20000"/>
              </a:spcBef>
              <a:spcAft>
                <a:spcPct val="0"/>
              </a:spcAft>
              <a:buClr>
                <a:srgbClr val="6E815B"/>
              </a:buClr>
              <a:buSzTx/>
              <a:buNone/>
              <a:tabLst/>
              <a:defRPr/>
            </a:pPr>
            <a:r>
              <a:rPr kumimoji="0" lang="en-US" altLang="zh-CN" sz="2400" i="0" u="none" strike="noStrike" kern="0" cap="none" spc="0" normalizeH="0" noProof="0" dirty="0" smtClean="0">
                <a:ln>
                  <a:noFill/>
                </a:ln>
                <a:solidFill>
                  <a:srgbClr val="6E815B"/>
                </a:solidFill>
                <a:effectLst/>
                <a:uLnTx/>
                <a:uFillTx/>
                <a:latin typeface="Verdana"/>
                <a:ea typeface="宋体" pitchFamily="2" charset="-122"/>
              </a:rPr>
              <a:t>Directing finance through policy</a:t>
            </a:r>
          </a:p>
          <a:p>
            <a:r>
              <a:rPr lang="en-US" altLang="zh-CN" sz="2400" dirty="0" smtClean="0"/>
              <a:t>Priority </a:t>
            </a:r>
            <a:r>
              <a:rPr lang="en-US" altLang="zh-CN" sz="2400" dirty="0"/>
              <a:t>sector lending </a:t>
            </a:r>
            <a:r>
              <a:rPr lang="en-US" altLang="zh-CN" sz="2400" dirty="0" smtClean="0"/>
              <a:t>programs</a:t>
            </a:r>
            <a:r>
              <a:rPr lang="en-US" altLang="zh-CN" sz="2400" dirty="0"/>
              <a:t>: </a:t>
            </a:r>
            <a:r>
              <a:rPr lang="en-US" altLang="zh-CN" sz="2400" b="0" dirty="0" smtClean="0"/>
              <a:t>India’s </a:t>
            </a:r>
            <a:r>
              <a:rPr lang="en-US" altLang="zh-CN" sz="2400" b="0" dirty="0"/>
              <a:t>priority sector lending </a:t>
            </a:r>
            <a:r>
              <a:rPr lang="en-US" altLang="zh-CN" sz="2400" b="0" dirty="0" smtClean="0"/>
              <a:t>requirements</a:t>
            </a:r>
            <a:r>
              <a:rPr lang="en-US" altLang="zh-CN" sz="2400" b="0" i="1" dirty="0" smtClean="0"/>
              <a:t> </a:t>
            </a:r>
            <a:r>
              <a:rPr lang="en-US" altLang="zh-CN" sz="2400" b="0" dirty="0"/>
              <a:t>and the </a:t>
            </a:r>
            <a:r>
              <a:rPr lang="en-US" altLang="zh-CN" sz="2400" b="0" dirty="0" smtClean="0"/>
              <a:t>US Community </a:t>
            </a:r>
            <a:r>
              <a:rPr lang="en-US" altLang="zh-CN" sz="2400" b="0" dirty="0"/>
              <a:t>Reinvestment Act.</a:t>
            </a:r>
          </a:p>
          <a:p>
            <a:r>
              <a:rPr lang="en-US" altLang="zh-CN" sz="2400" dirty="0" smtClean="0"/>
              <a:t>Directed </a:t>
            </a:r>
            <a:r>
              <a:rPr lang="en-US" altLang="zh-CN" sz="2400" dirty="0"/>
              <a:t>finance is often linked to incentives: </a:t>
            </a:r>
            <a:r>
              <a:rPr lang="en-US" altLang="zh-CN" sz="2400" b="0" dirty="0"/>
              <a:t>Bangladesh Bank’s green finance lending </a:t>
            </a:r>
            <a:r>
              <a:rPr lang="en-US" altLang="zh-CN" sz="2400" b="0" dirty="0" smtClean="0"/>
              <a:t>requirements have favorable </a:t>
            </a:r>
            <a:r>
              <a:rPr lang="en-US" altLang="zh-CN" sz="2400" b="0" dirty="0"/>
              <a:t>capital </a:t>
            </a:r>
            <a:r>
              <a:rPr lang="en-US" altLang="zh-CN" sz="2400" b="0" dirty="0" smtClean="0"/>
              <a:t>adjustments. </a:t>
            </a:r>
            <a:r>
              <a:rPr lang="en-US" altLang="zh-CN" sz="2400" b="0" dirty="0"/>
              <a:t>Implementation of South Africa’s Financial Charter is </a:t>
            </a:r>
            <a:r>
              <a:rPr lang="en-US" altLang="zh-CN" sz="2400" b="0" dirty="0" smtClean="0"/>
              <a:t>connected to </a:t>
            </a:r>
            <a:r>
              <a:rPr lang="en-US" altLang="zh-CN" sz="2400" b="0" dirty="0"/>
              <a:t>public </a:t>
            </a:r>
            <a:r>
              <a:rPr lang="en-US" altLang="zh-CN" sz="2400" b="0" dirty="0" smtClean="0"/>
              <a:t>procurement.</a:t>
            </a:r>
            <a:endParaRPr lang="en-US" altLang="zh-CN" sz="2400" b="0" i="1" dirty="0"/>
          </a:p>
          <a:p>
            <a:r>
              <a:rPr lang="en-US" altLang="zh-CN" sz="2400" dirty="0" smtClean="0"/>
              <a:t>Liability </a:t>
            </a:r>
            <a:r>
              <a:rPr lang="en-US" altLang="zh-CN" sz="2400" dirty="0"/>
              <a:t>regimes: </a:t>
            </a:r>
            <a:r>
              <a:rPr lang="en-US" altLang="zh-CN" sz="2400" b="0" dirty="0"/>
              <a:t>The US ‘superfund’ system provides ‘safe </a:t>
            </a:r>
            <a:r>
              <a:rPr lang="en-US" altLang="zh-CN" sz="2400" b="0" dirty="0" smtClean="0"/>
              <a:t>harbors</a:t>
            </a:r>
            <a:r>
              <a:rPr lang="en-US" altLang="zh-CN" sz="2400" b="0" dirty="0"/>
              <a:t>’ for lender liability based on </a:t>
            </a:r>
            <a:r>
              <a:rPr lang="en-US" altLang="zh-CN" sz="2400" b="0" dirty="0" smtClean="0"/>
              <a:t>adequate due </a:t>
            </a:r>
            <a:r>
              <a:rPr lang="en-US" altLang="zh-CN" sz="2400" b="0" dirty="0"/>
              <a:t>diligence. China is reviewing its rules on lender </a:t>
            </a:r>
            <a:r>
              <a:rPr lang="en-US" altLang="zh-CN" sz="2400" b="0" dirty="0" smtClean="0"/>
              <a:t>liability.</a:t>
            </a:r>
            <a:endParaRPr lang="en-US" altLang="zh-CN" sz="2400" b="0" dirty="0"/>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endParaRPr>
          </a:p>
        </p:txBody>
      </p:sp>
      <p:sp>
        <p:nvSpPr>
          <p:cNvPr id="6" name="Rectangle 2"/>
          <p:cNvSpPr txBox="1">
            <a:spLocks noChangeArrowheads="1"/>
          </p:cNvSpPr>
          <p:nvPr/>
        </p:nvSpPr>
        <p:spPr bwMode="gray">
          <a:xfrm>
            <a:off x="323528" y="273149"/>
            <a:ext cx="813690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lvl="0" algn="ctr">
              <a:lnSpc>
                <a:spcPct val="90000"/>
              </a:lnSpc>
              <a:spcBef>
                <a:spcPct val="20000"/>
              </a:spcBef>
              <a:buClr>
                <a:srgbClr val="6E815B"/>
              </a:buClr>
              <a:defRPr/>
            </a:pPr>
            <a:r>
              <a:rPr lang="en-US" altLang="zh-CN" dirty="0"/>
              <a:t>International Experience in Green Finance</a:t>
            </a:r>
            <a:endParaRPr lang="en-US" altLang="zh-CN" b="0" kern="0" dirty="0">
              <a:solidFill>
                <a:srgbClr val="6E815B"/>
              </a:solidFill>
              <a:latin typeface="Verdana"/>
            </a:endParaRPr>
          </a:p>
        </p:txBody>
      </p:sp>
      <p:sp>
        <p:nvSpPr>
          <p:cNvPr id="2" name="TextBox 1"/>
          <p:cNvSpPr txBox="1"/>
          <p:nvPr/>
        </p:nvSpPr>
        <p:spPr>
          <a:xfrm>
            <a:off x="755576" y="5960313"/>
            <a:ext cx="4581511" cy="276999"/>
          </a:xfrm>
          <a:prstGeom prst="rect">
            <a:avLst/>
          </a:prstGeom>
          <a:noFill/>
        </p:spPr>
        <p:txBody>
          <a:bodyPr wrap="none" rtlCol="0">
            <a:spAutoFit/>
          </a:bodyPr>
          <a:lstStyle/>
          <a:p>
            <a:r>
              <a:rPr lang="en-US" sz="1200" i="1" dirty="0" smtClean="0"/>
              <a:t>Source: UNEP Inquiry into the Design of a Sustainable Financial System</a:t>
            </a:r>
            <a:endParaRPr lang="en-US" sz="1200" i="1" dirty="0"/>
          </a:p>
        </p:txBody>
      </p:sp>
    </p:spTree>
    <p:extLst>
      <p:ext uri="{BB962C8B-B14F-4D97-AF65-F5344CB8AC3E}">
        <p14:creationId xmlns:p14="http://schemas.microsoft.com/office/powerpoint/2010/main" val="1278524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683568" y="1236315"/>
            <a:ext cx="748883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90000"/>
              </a:lnSpc>
              <a:spcBef>
                <a:spcPct val="20000"/>
              </a:spcBef>
              <a:spcAft>
                <a:spcPct val="0"/>
              </a:spcAft>
              <a:buClr>
                <a:srgbClr val="6E815B"/>
              </a:buClr>
              <a:buSzTx/>
              <a:buNone/>
              <a:tabLst/>
              <a:defRPr/>
            </a:pPr>
            <a:r>
              <a:rPr lang="en-US" altLang="zh-CN" sz="2400" kern="0" dirty="0" smtClean="0">
                <a:solidFill>
                  <a:srgbClr val="6E815B"/>
                </a:solidFill>
                <a:latin typeface="Verdana"/>
                <a:ea typeface="宋体" pitchFamily="2" charset="-122"/>
              </a:rPr>
              <a:t>Harnessing the public balance sheet</a:t>
            </a:r>
          </a:p>
          <a:p>
            <a:r>
              <a:rPr lang="en-US" altLang="zh-CN" sz="2400" dirty="0" smtClean="0"/>
              <a:t>Fiscal </a:t>
            </a:r>
            <a:r>
              <a:rPr lang="en-US" altLang="zh-CN" sz="2400" dirty="0"/>
              <a:t>incentives for investors: </a:t>
            </a:r>
            <a:r>
              <a:rPr lang="en-US" altLang="zh-CN" sz="2400" b="0" dirty="0"/>
              <a:t>Widely used in the US, from tax relief on municipal bonds for local </a:t>
            </a:r>
            <a:r>
              <a:rPr lang="en-US" altLang="zh-CN" sz="2400" b="0" dirty="0" smtClean="0"/>
              <a:t>infrastructure to </a:t>
            </a:r>
            <a:r>
              <a:rPr lang="en-US" altLang="zh-CN" sz="2400" b="0" dirty="0"/>
              <a:t>incentives targeted at renewable energy investments.</a:t>
            </a:r>
          </a:p>
          <a:p>
            <a:r>
              <a:rPr lang="en-US" altLang="zh-CN" sz="2400" dirty="0" smtClean="0"/>
              <a:t>Blended </a:t>
            </a:r>
            <a:r>
              <a:rPr lang="en-US" altLang="zh-CN" sz="2400" dirty="0"/>
              <a:t>Finance: </a:t>
            </a:r>
            <a:r>
              <a:rPr lang="en-US" altLang="zh-CN" sz="2400" b="0" dirty="0"/>
              <a:t>Many public financial institutions are combining public and private finance to </a:t>
            </a:r>
            <a:r>
              <a:rPr lang="en-US" altLang="zh-CN" sz="2400" b="0" dirty="0" smtClean="0"/>
              <a:t>close the </a:t>
            </a:r>
            <a:r>
              <a:rPr lang="en-US" altLang="zh-CN" sz="2400" b="0" dirty="0"/>
              <a:t>viability gap for investors in green </a:t>
            </a:r>
            <a:r>
              <a:rPr lang="en-US" altLang="zh-CN" sz="2400" b="0" dirty="0" smtClean="0"/>
              <a:t>projects.</a:t>
            </a:r>
            <a:endParaRPr lang="en-US" altLang="zh-CN" sz="2400" b="0" i="1" dirty="0"/>
          </a:p>
          <a:p>
            <a:r>
              <a:rPr lang="en-US" altLang="zh-CN" sz="2400" dirty="0" smtClean="0"/>
              <a:t>Central Bank: </a:t>
            </a:r>
            <a:r>
              <a:rPr lang="en-US" altLang="zh-CN" sz="2400" b="0" dirty="0" smtClean="0"/>
              <a:t>The </a:t>
            </a:r>
            <a:r>
              <a:rPr lang="en-US" altLang="zh-CN" sz="2400" b="0" dirty="0"/>
              <a:t>People’s Bank of China making equity investments in policy-directed </a:t>
            </a:r>
            <a:r>
              <a:rPr lang="en-US" altLang="zh-CN" sz="2400" b="0" dirty="0" smtClean="0"/>
              <a:t>investment vehicles.</a:t>
            </a:r>
            <a:endParaRPr lang="en-US" altLang="zh-CN" sz="2400" b="0" dirty="0"/>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endParaRPr>
          </a:p>
        </p:txBody>
      </p:sp>
      <p:sp>
        <p:nvSpPr>
          <p:cNvPr id="6" name="Rectangle 2"/>
          <p:cNvSpPr txBox="1">
            <a:spLocks noChangeArrowheads="1"/>
          </p:cNvSpPr>
          <p:nvPr/>
        </p:nvSpPr>
        <p:spPr bwMode="gray">
          <a:xfrm>
            <a:off x="323528" y="273149"/>
            <a:ext cx="813690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lvl="0" algn="ctr">
              <a:lnSpc>
                <a:spcPct val="90000"/>
              </a:lnSpc>
              <a:spcBef>
                <a:spcPct val="20000"/>
              </a:spcBef>
              <a:buClr>
                <a:srgbClr val="6E815B"/>
              </a:buClr>
              <a:defRPr/>
            </a:pPr>
            <a:r>
              <a:rPr lang="en-US" altLang="zh-CN" dirty="0"/>
              <a:t>International Experience in Green Finance</a:t>
            </a:r>
            <a:endParaRPr lang="en-US" altLang="zh-CN" b="0" kern="0" dirty="0">
              <a:solidFill>
                <a:srgbClr val="6E815B"/>
              </a:solidFill>
              <a:latin typeface="Verdana"/>
            </a:endParaRPr>
          </a:p>
        </p:txBody>
      </p:sp>
      <p:sp>
        <p:nvSpPr>
          <p:cNvPr id="2" name="TextBox 1"/>
          <p:cNvSpPr txBox="1"/>
          <p:nvPr/>
        </p:nvSpPr>
        <p:spPr>
          <a:xfrm>
            <a:off x="755576" y="5960313"/>
            <a:ext cx="4581511" cy="276999"/>
          </a:xfrm>
          <a:prstGeom prst="rect">
            <a:avLst/>
          </a:prstGeom>
          <a:noFill/>
        </p:spPr>
        <p:txBody>
          <a:bodyPr wrap="none" rtlCol="0">
            <a:spAutoFit/>
          </a:bodyPr>
          <a:lstStyle/>
          <a:p>
            <a:r>
              <a:rPr lang="en-US" sz="1200" i="1" dirty="0" smtClean="0"/>
              <a:t>Source: UNEP Inquiry into the Design of a Sustainable Financial System</a:t>
            </a:r>
            <a:endParaRPr lang="en-US" sz="1200" i="1" dirty="0"/>
          </a:p>
        </p:txBody>
      </p:sp>
    </p:spTree>
    <p:extLst>
      <p:ext uri="{BB962C8B-B14F-4D97-AF65-F5344CB8AC3E}">
        <p14:creationId xmlns:p14="http://schemas.microsoft.com/office/powerpoint/2010/main" val="303141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683568" y="1236315"/>
            <a:ext cx="7560840" cy="472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90000"/>
              </a:lnSpc>
              <a:spcBef>
                <a:spcPct val="20000"/>
              </a:spcBef>
              <a:spcAft>
                <a:spcPct val="0"/>
              </a:spcAft>
              <a:buClr>
                <a:srgbClr val="6E815B"/>
              </a:buClr>
              <a:buSzTx/>
              <a:buNone/>
              <a:tabLst/>
              <a:defRPr/>
            </a:pPr>
            <a:r>
              <a:rPr kumimoji="0" lang="en-US" altLang="zh-CN" sz="2400" i="0" u="none" strike="noStrike" kern="0" cap="none" spc="0" normalizeH="0" baseline="0" noProof="0" dirty="0" smtClean="0">
                <a:ln>
                  <a:noFill/>
                </a:ln>
                <a:solidFill>
                  <a:srgbClr val="6E815B"/>
                </a:solidFill>
                <a:effectLst/>
                <a:uLnTx/>
                <a:uFillTx/>
                <a:latin typeface="Verdana"/>
                <a:ea typeface="宋体" pitchFamily="2" charset="-122"/>
              </a:rPr>
              <a:t>Enhancing market</a:t>
            </a:r>
            <a:r>
              <a:rPr kumimoji="0" lang="en-US" altLang="zh-CN" sz="2400" i="0" u="none" strike="noStrike" kern="0" cap="none" spc="0" normalizeH="0" noProof="0" dirty="0" smtClean="0">
                <a:ln>
                  <a:noFill/>
                </a:ln>
                <a:solidFill>
                  <a:srgbClr val="6E815B"/>
                </a:solidFill>
                <a:effectLst/>
                <a:uLnTx/>
                <a:uFillTx/>
                <a:latin typeface="Verdana"/>
                <a:ea typeface="宋体" pitchFamily="2" charset="-122"/>
              </a:rPr>
              <a:t> practice</a:t>
            </a:r>
          </a:p>
          <a:p>
            <a:r>
              <a:rPr lang="en-US" altLang="zh-CN" sz="2400" dirty="0" smtClean="0"/>
              <a:t>Reporting </a:t>
            </a:r>
            <a:r>
              <a:rPr lang="en-US" altLang="zh-CN" sz="2400" dirty="0"/>
              <a:t>for equities: </a:t>
            </a:r>
            <a:r>
              <a:rPr lang="en-US" altLang="zh-CN" sz="2400" b="0" dirty="0"/>
              <a:t>The Johannesburg Stock Exchange (JSE) and Brazil’s BOVESPA </a:t>
            </a:r>
            <a:r>
              <a:rPr lang="en-US" altLang="zh-CN" sz="2400" b="0" dirty="0" smtClean="0"/>
              <a:t>stock exchange </a:t>
            </a:r>
            <a:r>
              <a:rPr lang="en-US" altLang="zh-CN" sz="2400" b="0" dirty="0"/>
              <a:t>were two of the earliest innovators in requiring sustainability </a:t>
            </a:r>
            <a:r>
              <a:rPr lang="en-US" altLang="zh-CN" sz="2400" b="0" dirty="0" smtClean="0"/>
              <a:t>disclosures.</a:t>
            </a:r>
            <a:endParaRPr lang="en-US" altLang="zh-CN" sz="2400" b="0" i="1" dirty="0"/>
          </a:p>
          <a:p>
            <a:r>
              <a:rPr lang="en-US" altLang="zh-CN" sz="2400" dirty="0" smtClean="0"/>
              <a:t>Sustainability </a:t>
            </a:r>
            <a:r>
              <a:rPr lang="en-US" altLang="zh-CN" sz="2400" dirty="0"/>
              <a:t>information in market analysis</a:t>
            </a:r>
            <a:r>
              <a:rPr lang="en-US" altLang="zh-CN" sz="2400" b="0" dirty="0"/>
              <a:t>: Standard &amp; Poor’s Ratings Services </a:t>
            </a:r>
            <a:r>
              <a:rPr lang="en-US" altLang="zh-CN" sz="2400" b="0" dirty="0" smtClean="0"/>
              <a:t>identified climate </a:t>
            </a:r>
            <a:r>
              <a:rPr lang="en-US" altLang="zh-CN" sz="2400" b="0" dirty="0"/>
              <a:t>change as a key mega-trend effecting sovereign </a:t>
            </a:r>
            <a:r>
              <a:rPr lang="en-US" altLang="zh-CN" sz="2400" b="0" dirty="0" smtClean="0"/>
              <a:t>bonds.</a:t>
            </a:r>
            <a:endParaRPr lang="en-US" altLang="zh-CN" sz="2400" b="0" i="1" dirty="0"/>
          </a:p>
          <a:p>
            <a:r>
              <a:rPr lang="en-US" altLang="zh-CN" sz="2400" dirty="0" smtClean="0"/>
              <a:t>Integrating </a:t>
            </a:r>
            <a:r>
              <a:rPr lang="en-US" altLang="zh-CN" sz="2400" dirty="0"/>
              <a:t>environmental risks into financial regulation</a:t>
            </a:r>
            <a:r>
              <a:rPr lang="en-US" altLang="zh-CN" sz="2400" b="0" dirty="0"/>
              <a:t>: Brazil’s banking regulations </a:t>
            </a:r>
            <a:r>
              <a:rPr lang="en-US" altLang="zh-CN" sz="2400" b="0" dirty="0" smtClean="0"/>
              <a:t>require socio-environmental </a:t>
            </a:r>
            <a:r>
              <a:rPr lang="en-US" altLang="zh-CN" sz="2400" b="0" dirty="0"/>
              <a:t>risk management</a:t>
            </a:r>
          </a:p>
          <a:p>
            <a:pPr marL="0" lvl="0" indent="0">
              <a:lnSpc>
                <a:spcPct val="90000"/>
              </a:lnSpc>
              <a:buClr>
                <a:srgbClr val="6E815B"/>
              </a:buClr>
              <a:buNone/>
              <a:defRPr/>
            </a:pPr>
            <a:endPar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endParaRPr>
          </a:p>
        </p:txBody>
      </p:sp>
      <p:sp>
        <p:nvSpPr>
          <p:cNvPr id="6" name="Rectangle 2"/>
          <p:cNvSpPr txBox="1">
            <a:spLocks noChangeArrowheads="1"/>
          </p:cNvSpPr>
          <p:nvPr/>
        </p:nvSpPr>
        <p:spPr bwMode="gray">
          <a:xfrm>
            <a:off x="323528" y="273149"/>
            <a:ext cx="813690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lvl="0" algn="ctr">
              <a:lnSpc>
                <a:spcPct val="90000"/>
              </a:lnSpc>
              <a:spcBef>
                <a:spcPct val="20000"/>
              </a:spcBef>
              <a:buClr>
                <a:srgbClr val="6E815B"/>
              </a:buClr>
              <a:defRPr/>
            </a:pPr>
            <a:r>
              <a:rPr lang="en-US" altLang="zh-CN" dirty="0"/>
              <a:t>International </a:t>
            </a:r>
            <a:r>
              <a:rPr lang="en-US" altLang="zh-CN" dirty="0" smtClean="0"/>
              <a:t>Experience </a:t>
            </a:r>
            <a:r>
              <a:rPr lang="en-US" altLang="zh-CN" dirty="0"/>
              <a:t>in Green Finance</a:t>
            </a:r>
            <a:endParaRPr lang="en-US" altLang="zh-CN" b="0" kern="0" dirty="0">
              <a:solidFill>
                <a:srgbClr val="6E815B"/>
              </a:solidFill>
              <a:latin typeface="Verdana"/>
            </a:endParaRPr>
          </a:p>
        </p:txBody>
      </p:sp>
      <p:sp>
        <p:nvSpPr>
          <p:cNvPr id="2" name="TextBox 1"/>
          <p:cNvSpPr txBox="1"/>
          <p:nvPr/>
        </p:nvSpPr>
        <p:spPr>
          <a:xfrm>
            <a:off x="755576" y="5960313"/>
            <a:ext cx="4581511" cy="276999"/>
          </a:xfrm>
          <a:prstGeom prst="rect">
            <a:avLst/>
          </a:prstGeom>
          <a:noFill/>
        </p:spPr>
        <p:txBody>
          <a:bodyPr wrap="none" rtlCol="0">
            <a:spAutoFit/>
          </a:bodyPr>
          <a:lstStyle/>
          <a:p>
            <a:r>
              <a:rPr lang="en-US" sz="1200" i="1" dirty="0" smtClean="0"/>
              <a:t>Source: UNEP Inquiry into the Design of a Sustainable Financial System</a:t>
            </a:r>
            <a:endParaRPr lang="en-US" sz="1200" i="1" dirty="0"/>
          </a:p>
        </p:txBody>
      </p:sp>
    </p:spTree>
    <p:extLst>
      <p:ext uri="{BB962C8B-B14F-4D97-AF65-F5344CB8AC3E}">
        <p14:creationId xmlns:p14="http://schemas.microsoft.com/office/powerpoint/2010/main" val="330919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611560" y="1196752"/>
            <a:ext cx="7776864"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90000"/>
              </a:lnSpc>
              <a:spcBef>
                <a:spcPct val="20000"/>
              </a:spcBef>
              <a:spcAft>
                <a:spcPct val="0"/>
              </a:spcAft>
              <a:buClr>
                <a:srgbClr val="6E815B"/>
              </a:buClr>
              <a:buSzTx/>
              <a:buNone/>
              <a:tabLst/>
              <a:defRPr/>
            </a:pPr>
            <a:r>
              <a:rPr kumimoji="0" lang="en-US" altLang="zh-CN" sz="2400" i="0" u="none" strike="noStrike" kern="0" cap="none" spc="0" normalizeH="0" noProof="0" dirty="0" smtClean="0">
                <a:ln>
                  <a:noFill/>
                </a:ln>
                <a:solidFill>
                  <a:srgbClr val="6E815B"/>
                </a:solidFill>
                <a:effectLst/>
                <a:uLnTx/>
                <a:uFillTx/>
                <a:latin typeface="Verdana"/>
                <a:ea typeface="宋体" pitchFamily="2" charset="-122"/>
              </a:rPr>
              <a:t>Upgrading governance architecture</a:t>
            </a:r>
          </a:p>
          <a:p>
            <a:r>
              <a:rPr lang="en-US" altLang="zh-CN" sz="2400" b="0" dirty="0" smtClean="0"/>
              <a:t>The Central </a:t>
            </a:r>
            <a:r>
              <a:rPr lang="en-US" altLang="zh-CN" sz="2400" b="0" dirty="0"/>
              <a:t>Bank of Brazil’s focus on socio-environmental risk management flows from </a:t>
            </a:r>
            <a:r>
              <a:rPr lang="en-US" altLang="zh-CN" sz="2400" b="0" dirty="0" smtClean="0"/>
              <a:t>its core </a:t>
            </a:r>
            <a:r>
              <a:rPr lang="en-US" altLang="zh-CN" sz="2400" b="0" dirty="0"/>
              <a:t>functions as a prudential bank regulator.</a:t>
            </a:r>
          </a:p>
          <a:p>
            <a:r>
              <a:rPr lang="en-US" altLang="zh-CN" sz="2400" b="0" dirty="0" smtClean="0"/>
              <a:t>The </a:t>
            </a:r>
            <a:r>
              <a:rPr lang="en-US" altLang="zh-CN" sz="2400" b="0" dirty="0"/>
              <a:t>Bangladesh Bank argues that its support for rural enterprises and green finance </a:t>
            </a:r>
            <a:r>
              <a:rPr lang="en-US" altLang="zh-CN" sz="2400" b="0" dirty="0" smtClean="0"/>
              <a:t>contributes to </a:t>
            </a:r>
            <a:r>
              <a:rPr lang="en-US" altLang="zh-CN" sz="2400" b="0" dirty="0"/>
              <a:t>financial and monetary stability.</a:t>
            </a:r>
          </a:p>
          <a:p>
            <a:r>
              <a:rPr lang="en-US" altLang="zh-CN" sz="2400" b="0" dirty="0" smtClean="0"/>
              <a:t>The </a:t>
            </a:r>
            <a:r>
              <a:rPr lang="en-US" altLang="zh-CN" sz="2400" b="0" dirty="0"/>
              <a:t>Bank of England’s prudential review of climate risks to the UK’s insurance sector is </a:t>
            </a:r>
            <a:r>
              <a:rPr lang="en-US" altLang="zh-CN" sz="2400" b="0" dirty="0" smtClean="0"/>
              <a:t>based on </a:t>
            </a:r>
            <a:r>
              <a:rPr lang="en-US" altLang="zh-CN" sz="2400" b="0" dirty="0"/>
              <a:t>a connection between its core prudential duties and the UK Climate Change Act.</a:t>
            </a: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endParaRPr>
          </a:p>
        </p:txBody>
      </p:sp>
      <p:sp>
        <p:nvSpPr>
          <p:cNvPr id="6" name="Rectangle 2"/>
          <p:cNvSpPr txBox="1">
            <a:spLocks noChangeArrowheads="1"/>
          </p:cNvSpPr>
          <p:nvPr/>
        </p:nvSpPr>
        <p:spPr bwMode="gray">
          <a:xfrm>
            <a:off x="323528" y="273149"/>
            <a:ext cx="813690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lvl="0" algn="ctr">
              <a:lnSpc>
                <a:spcPct val="90000"/>
              </a:lnSpc>
              <a:spcBef>
                <a:spcPct val="20000"/>
              </a:spcBef>
              <a:buClr>
                <a:srgbClr val="6E815B"/>
              </a:buClr>
              <a:defRPr/>
            </a:pPr>
            <a:r>
              <a:rPr lang="en-US" altLang="zh-CN" dirty="0"/>
              <a:t>International Experience in Green Finance</a:t>
            </a:r>
            <a:endParaRPr lang="en-US" altLang="zh-CN" b="0" kern="0" dirty="0">
              <a:solidFill>
                <a:srgbClr val="6E815B"/>
              </a:solidFill>
              <a:latin typeface="Verdana"/>
            </a:endParaRPr>
          </a:p>
        </p:txBody>
      </p:sp>
      <p:sp>
        <p:nvSpPr>
          <p:cNvPr id="2" name="TextBox 1"/>
          <p:cNvSpPr txBox="1"/>
          <p:nvPr/>
        </p:nvSpPr>
        <p:spPr>
          <a:xfrm>
            <a:off x="755576" y="5960313"/>
            <a:ext cx="4581511" cy="276999"/>
          </a:xfrm>
          <a:prstGeom prst="rect">
            <a:avLst/>
          </a:prstGeom>
          <a:noFill/>
        </p:spPr>
        <p:txBody>
          <a:bodyPr wrap="none" rtlCol="0">
            <a:spAutoFit/>
          </a:bodyPr>
          <a:lstStyle/>
          <a:p>
            <a:r>
              <a:rPr lang="en-US" sz="1200" i="1" dirty="0" smtClean="0"/>
              <a:t>Source: UNEP Inquiry into the Design of a Sustainable Financial System</a:t>
            </a:r>
            <a:endParaRPr lang="en-US" sz="1200" i="1" dirty="0"/>
          </a:p>
        </p:txBody>
      </p:sp>
    </p:spTree>
    <p:extLst>
      <p:ext uri="{BB962C8B-B14F-4D97-AF65-F5344CB8AC3E}">
        <p14:creationId xmlns:p14="http://schemas.microsoft.com/office/powerpoint/2010/main" val="1423100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971600" y="1222050"/>
            <a:ext cx="7776864"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90000"/>
              </a:lnSpc>
              <a:spcBef>
                <a:spcPct val="20000"/>
              </a:spcBef>
              <a:spcAft>
                <a:spcPct val="0"/>
              </a:spcAft>
              <a:buClr>
                <a:srgbClr val="6E815B"/>
              </a:buClr>
              <a:buSzTx/>
              <a:buNone/>
              <a:tabLst/>
              <a:defRPr/>
            </a:pPr>
            <a:r>
              <a:rPr lang="en-US" altLang="zh-CN" sz="2400" kern="0" dirty="0" smtClean="0">
                <a:solidFill>
                  <a:srgbClr val="6E815B"/>
                </a:solidFill>
                <a:latin typeface="Verdana"/>
                <a:ea typeface="宋体" pitchFamily="2" charset="-122"/>
              </a:rPr>
              <a:t>Encouraging cultural transformation</a:t>
            </a:r>
          </a:p>
          <a:p>
            <a:r>
              <a:rPr lang="en-US" altLang="zh-CN" sz="2400" dirty="0" smtClean="0"/>
              <a:t>National </a:t>
            </a:r>
            <a:r>
              <a:rPr lang="en-US" altLang="zh-CN" sz="2400" dirty="0"/>
              <a:t>compacts and road maps</a:t>
            </a:r>
            <a:r>
              <a:rPr lang="en-US" altLang="zh-CN" sz="2400" b="0" dirty="0"/>
              <a:t>: South Africa’s financial charter, China’s Green </a:t>
            </a:r>
            <a:r>
              <a:rPr lang="en-US" altLang="zh-CN" sz="2400" b="0" dirty="0" smtClean="0"/>
              <a:t>Finance Committee, </a:t>
            </a:r>
            <a:r>
              <a:rPr lang="en-US" altLang="zh-CN" sz="2400" b="0" dirty="0"/>
              <a:t>the Swiss Sustainable Finance </a:t>
            </a:r>
            <a:r>
              <a:rPr lang="en-US" altLang="zh-CN" sz="2400" b="0" dirty="0" smtClean="0"/>
              <a:t>initiative.</a:t>
            </a:r>
            <a:endParaRPr lang="en-US" altLang="zh-CN" sz="2400" b="0" dirty="0"/>
          </a:p>
          <a:p>
            <a:r>
              <a:rPr lang="en-US" altLang="zh-CN" sz="2400" dirty="0" smtClean="0"/>
              <a:t>Values-based </a:t>
            </a:r>
            <a:r>
              <a:rPr lang="en-US" altLang="zh-CN" sz="2400" dirty="0"/>
              <a:t>finance institutions: </a:t>
            </a:r>
            <a:r>
              <a:rPr lang="en-US" altLang="zh-CN" sz="2400" b="0" dirty="0"/>
              <a:t>Dutch bankers pledge to balance the interests of all stakeholders</a:t>
            </a:r>
            <a:r>
              <a:rPr lang="en-US" altLang="zh-CN" sz="2400" b="0" dirty="0" smtClean="0"/>
              <a:t>. Impact </a:t>
            </a:r>
            <a:r>
              <a:rPr lang="en-US" altLang="zh-CN" sz="2400" b="0" dirty="0"/>
              <a:t>investing, and faith-based finance continue to </a:t>
            </a:r>
            <a:r>
              <a:rPr lang="en-US" altLang="zh-CN" sz="2400" b="0" dirty="0" smtClean="0"/>
              <a:t>grow.</a:t>
            </a:r>
            <a:endParaRPr lang="en-US" altLang="zh-CN" sz="2400" b="0" i="1" dirty="0"/>
          </a:p>
          <a:p>
            <a:r>
              <a:rPr lang="en-US" altLang="zh-CN" sz="2400" dirty="0" smtClean="0"/>
              <a:t>Action </a:t>
            </a:r>
            <a:r>
              <a:rPr lang="en-US" altLang="zh-CN" sz="2400" dirty="0"/>
              <a:t>to enhance the current skill set of financial professionals and </a:t>
            </a:r>
            <a:r>
              <a:rPr lang="en-US" altLang="zh-CN" sz="2400" dirty="0" smtClean="0"/>
              <a:t>regulators</a:t>
            </a:r>
            <a:r>
              <a:rPr lang="en-US" altLang="zh-CN" sz="2400" b="0" dirty="0" smtClean="0"/>
              <a:t>:</a:t>
            </a:r>
            <a:r>
              <a:rPr lang="en-US" altLang="zh-CN" sz="2400" b="0" i="1" dirty="0"/>
              <a:t> </a:t>
            </a:r>
            <a:r>
              <a:rPr lang="en-US" altLang="zh-CN" sz="2400" b="0" dirty="0" smtClean="0"/>
              <a:t>Indonesia’s Sustainable </a:t>
            </a:r>
            <a:r>
              <a:rPr lang="en-US" altLang="zh-CN" sz="2400" b="0" dirty="0"/>
              <a:t>Finance Roadmap focuses on sustainability skills of professionals.</a:t>
            </a: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2400" b="0" i="0" u="none" strike="noStrike" kern="0" cap="none" spc="0" normalizeH="0" noProof="0" dirty="0" smtClean="0">
              <a:ln>
                <a:noFill/>
              </a:ln>
              <a:solidFill>
                <a:srgbClr val="6E815B"/>
              </a:solidFill>
              <a:effectLst/>
              <a:uLnTx/>
              <a:uFillTx/>
              <a:latin typeface="Verdana"/>
              <a:ea typeface="宋体" pitchFamily="2" charset="-122"/>
            </a:endParaRPr>
          </a:p>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endPar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endParaRPr>
          </a:p>
        </p:txBody>
      </p:sp>
      <p:sp>
        <p:nvSpPr>
          <p:cNvPr id="6" name="Rectangle 2"/>
          <p:cNvSpPr txBox="1">
            <a:spLocks noChangeArrowheads="1"/>
          </p:cNvSpPr>
          <p:nvPr/>
        </p:nvSpPr>
        <p:spPr bwMode="gray">
          <a:xfrm>
            <a:off x="323528" y="273149"/>
            <a:ext cx="813690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lvl="0" algn="ctr">
              <a:lnSpc>
                <a:spcPct val="90000"/>
              </a:lnSpc>
              <a:spcBef>
                <a:spcPct val="20000"/>
              </a:spcBef>
              <a:buClr>
                <a:srgbClr val="6E815B"/>
              </a:buClr>
              <a:defRPr/>
            </a:pPr>
            <a:r>
              <a:rPr lang="en-US" altLang="zh-CN" dirty="0"/>
              <a:t>International Experience in Green Finance</a:t>
            </a:r>
            <a:endParaRPr lang="en-US" altLang="zh-CN" b="0" kern="0" dirty="0">
              <a:solidFill>
                <a:srgbClr val="6E815B"/>
              </a:solidFill>
              <a:latin typeface="Verdana"/>
            </a:endParaRPr>
          </a:p>
        </p:txBody>
      </p:sp>
      <p:sp>
        <p:nvSpPr>
          <p:cNvPr id="2" name="TextBox 1"/>
          <p:cNvSpPr txBox="1"/>
          <p:nvPr/>
        </p:nvSpPr>
        <p:spPr>
          <a:xfrm>
            <a:off x="755576" y="5960313"/>
            <a:ext cx="4581511" cy="276999"/>
          </a:xfrm>
          <a:prstGeom prst="rect">
            <a:avLst/>
          </a:prstGeom>
          <a:noFill/>
        </p:spPr>
        <p:txBody>
          <a:bodyPr wrap="none" rtlCol="0">
            <a:spAutoFit/>
          </a:bodyPr>
          <a:lstStyle/>
          <a:p>
            <a:r>
              <a:rPr lang="en-US" sz="1200" i="1" dirty="0" smtClean="0"/>
              <a:t>Source: UNEP Inquiry into the Design of a Sustainable Financial System</a:t>
            </a:r>
            <a:endParaRPr lang="en-US" sz="1200" i="1" dirty="0"/>
          </a:p>
        </p:txBody>
      </p:sp>
    </p:spTree>
    <p:extLst>
      <p:ext uri="{BB962C8B-B14F-4D97-AF65-F5344CB8AC3E}">
        <p14:creationId xmlns:p14="http://schemas.microsoft.com/office/powerpoint/2010/main" val="106605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672" y="-1"/>
            <a:ext cx="7200800" cy="6840893"/>
          </a:xfrm>
          <a:prstGeom prst="rect">
            <a:avLst/>
          </a:prstGeom>
        </p:spPr>
      </p:pic>
    </p:spTree>
    <p:extLst>
      <p:ext uri="{BB962C8B-B14F-4D97-AF65-F5344CB8AC3E}">
        <p14:creationId xmlns:p14="http://schemas.microsoft.com/office/powerpoint/2010/main" val="263151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758825" y="1666875"/>
            <a:ext cx="7485583"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en-US" altLang="zh-CN" sz="2400" b="0" kern="0" dirty="0" smtClean="0">
                <a:solidFill>
                  <a:srgbClr val="6E815B"/>
                </a:solidFill>
                <a:latin typeface="Verdana"/>
                <a:ea typeface="宋体" pitchFamily="2" charset="-122"/>
              </a:rPr>
              <a:t>Enormous needs can only be translated into effective demand by an enabling environment</a:t>
            </a:r>
          </a:p>
          <a:p>
            <a:pPr lvl="0">
              <a:lnSpc>
                <a:spcPct val="90000"/>
              </a:lnSpc>
              <a:buClr>
                <a:srgbClr val="6E815B"/>
              </a:buClr>
              <a:defRPr/>
            </a:pPr>
            <a:r>
              <a:rPr lang="en-US" altLang="zh-CN" sz="2400" b="0" kern="0" dirty="0" smtClean="0">
                <a:solidFill>
                  <a:srgbClr val="6E815B"/>
                </a:solidFill>
                <a:latin typeface="Verdana"/>
              </a:rPr>
              <a:t>Creating the incentives is the basis for </a:t>
            </a:r>
            <a:r>
              <a:rPr lang="en-US" altLang="zh-CN" sz="2400" b="0" kern="0" dirty="0">
                <a:solidFill>
                  <a:srgbClr val="6E815B"/>
                </a:solidFill>
                <a:latin typeface="Verdana"/>
              </a:rPr>
              <a:t>green </a:t>
            </a:r>
            <a:r>
              <a:rPr lang="en-US" altLang="zh-CN" sz="2400" b="0" kern="0" dirty="0" smtClean="0">
                <a:solidFill>
                  <a:srgbClr val="6E815B"/>
                </a:solidFill>
                <a:latin typeface="Verdana"/>
              </a:rPr>
              <a:t>investment</a:t>
            </a:r>
            <a:endParaRPr lang="en-US" altLang="zh-CN" sz="2400" b="0" kern="0" dirty="0">
              <a:solidFill>
                <a:srgbClr val="6E815B"/>
              </a:solidFill>
              <a:latin typeface="Verdana"/>
            </a:endParaRPr>
          </a:p>
          <a:p>
            <a:pPr>
              <a:lnSpc>
                <a:spcPct val="90000"/>
              </a:lnSpc>
              <a:buClr>
                <a:srgbClr val="6E815B"/>
              </a:buClr>
              <a:defRPr/>
            </a:pPr>
            <a:r>
              <a:rPr lang="en-US" altLang="zh-CN" sz="2400" b="0" kern="0" dirty="0" smtClean="0">
                <a:solidFill>
                  <a:srgbClr val="6E815B"/>
                </a:solidFill>
                <a:latin typeface="Verdana"/>
              </a:rPr>
              <a:t>Greening the </a:t>
            </a:r>
            <a:r>
              <a:rPr lang="en-US" altLang="zh-CN" sz="2400" b="0" kern="0" dirty="0">
                <a:solidFill>
                  <a:srgbClr val="6E815B"/>
                </a:solidFill>
                <a:latin typeface="Verdana"/>
              </a:rPr>
              <a:t>existing system </a:t>
            </a:r>
            <a:r>
              <a:rPr lang="en-US" altLang="zh-CN" sz="2400" b="0" kern="0" dirty="0" smtClean="0">
                <a:solidFill>
                  <a:srgbClr val="6E815B"/>
                </a:solidFill>
                <a:latin typeface="Verdana"/>
              </a:rPr>
              <a:t>prior to creating new institutions</a:t>
            </a:r>
            <a:endParaRPr lang="en-US" altLang="zh-CN" sz="2400" b="0" kern="0" dirty="0">
              <a:solidFill>
                <a:srgbClr val="6E815B"/>
              </a:solidFill>
              <a:latin typeface="Verdana"/>
            </a:endParaRPr>
          </a:p>
          <a:p>
            <a:pPr lvl="0">
              <a:lnSpc>
                <a:spcPct val="90000"/>
              </a:lnSpc>
              <a:buClr>
                <a:srgbClr val="6E815B"/>
              </a:buClr>
              <a:defRPr/>
            </a:pPr>
            <a:r>
              <a:rPr kumimoji="0" lang="en-US" altLang="zh-CN" sz="2400" b="0" i="0" u="none" strike="noStrike" kern="0" cap="none" spc="0" normalizeH="0" noProof="0" dirty="0" smtClean="0">
                <a:ln>
                  <a:noFill/>
                </a:ln>
                <a:solidFill>
                  <a:srgbClr val="6E815B"/>
                </a:solidFill>
                <a:effectLst/>
                <a:uLnTx/>
                <a:uFillTx/>
                <a:latin typeface="Verdana"/>
                <a:ea typeface="宋体" pitchFamily="2" charset="-122"/>
                <a:cs typeface="+mn-cs"/>
              </a:rPr>
              <a:t>Use public funds to leverage </a:t>
            </a:r>
            <a:r>
              <a:rPr lang="en-US" altLang="zh-CN" sz="2400" b="0" kern="0" dirty="0" smtClean="0">
                <a:solidFill>
                  <a:srgbClr val="6E815B"/>
                </a:solidFill>
                <a:latin typeface="Verdana"/>
              </a:rPr>
              <a:t>private </a:t>
            </a:r>
            <a:r>
              <a:rPr lang="en-US" altLang="zh-CN" sz="2400" b="0" kern="0" dirty="0">
                <a:solidFill>
                  <a:srgbClr val="6E815B"/>
                </a:solidFill>
                <a:latin typeface="Verdana"/>
              </a:rPr>
              <a:t>investment </a:t>
            </a:r>
            <a:endParaRPr kumimoji="0" lang="en-US" altLang="zh-CN" sz="2400" b="0" i="0" u="none" strike="noStrike" kern="0" cap="none" spc="0" normalizeH="0" noProof="0" dirty="0" smtClean="0">
              <a:ln>
                <a:noFill/>
              </a:ln>
              <a:solidFill>
                <a:srgbClr val="6E815B"/>
              </a:solidFill>
              <a:effectLst/>
              <a:uLnTx/>
              <a:uFillTx/>
              <a:latin typeface="Verdana"/>
              <a:ea typeface="宋体" pitchFamily="2" charset="-122"/>
              <a:cs typeface="+mn-cs"/>
            </a:endParaRPr>
          </a:p>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en-US" altLang="zh-CN" sz="2400" b="0" kern="0" dirty="0" smtClean="0">
                <a:solidFill>
                  <a:srgbClr val="6E815B"/>
                </a:solidFill>
                <a:latin typeface="Verdana"/>
                <a:ea typeface="宋体" pitchFamily="2" charset="-122"/>
              </a:rPr>
              <a:t>Green development pathways can be cheaper over time than the “brown” alternative</a:t>
            </a:r>
            <a:endParaRPr kumimoji="0" lang="en-US" altLang="zh-CN" sz="2400" b="0" i="0" u="none" strike="noStrike" kern="0" cap="none" spc="0" normalizeH="0" noProof="0" dirty="0" smtClean="0">
              <a:ln>
                <a:noFill/>
              </a:ln>
              <a:solidFill>
                <a:srgbClr val="6E815B"/>
              </a:solidFill>
              <a:effectLst/>
              <a:uLnTx/>
              <a:uFillTx/>
              <a:latin typeface="Verdana"/>
              <a:ea typeface="宋体" pitchFamily="2" charset="-122"/>
              <a:cs typeface="+mn-cs"/>
            </a:endParaRPr>
          </a:p>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endPar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cs typeface="+mn-cs"/>
            </a:endParaRPr>
          </a:p>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
        <p:nvSpPr>
          <p:cNvPr id="6" name="Rectangle 2"/>
          <p:cNvSpPr txBox="1">
            <a:spLocks noChangeArrowheads="1"/>
          </p:cNvSpPr>
          <p:nvPr/>
        </p:nvSpPr>
        <p:spPr bwMode="gray">
          <a:xfrm>
            <a:off x="323528" y="260648"/>
            <a:ext cx="813690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Lessons Learned from </a:t>
            </a:r>
            <a:r>
              <a:rPr lang="en-US" altLang="zh-CN" dirty="0" smtClean="0"/>
              <a:t>International Experience</a:t>
            </a:r>
            <a:endParaRPr lang="en-US" altLang="zh-CN" dirty="0">
              <a:ea typeface="宋体" pitchFamily="2"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683568" y="1164307"/>
            <a:ext cx="7776864" cy="492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ct val="90000"/>
              </a:lnSpc>
              <a:buClr>
                <a:srgbClr val="6E815B"/>
              </a:buClr>
              <a:defRPr/>
            </a:pPr>
            <a:r>
              <a:rPr lang="en-US" altLang="zh-CN" sz="2400" b="0" kern="0" dirty="0">
                <a:solidFill>
                  <a:srgbClr val="6E815B"/>
                </a:solidFill>
                <a:latin typeface="Verdana"/>
              </a:rPr>
              <a:t>Carefully steward public funds and ensure that </a:t>
            </a:r>
            <a:r>
              <a:rPr lang="en-US" altLang="zh-CN" sz="2400" b="0" kern="0" dirty="0" smtClean="0">
                <a:solidFill>
                  <a:srgbClr val="6E815B"/>
                </a:solidFill>
                <a:latin typeface="Verdana"/>
              </a:rPr>
              <a:t>they achieve leverage</a:t>
            </a:r>
            <a:endParaRPr lang="en-US" altLang="zh-CN" sz="2400" b="0" kern="0" dirty="0">
              <a:solidFill>
                <a:srgbClr val="6E815B"/>
              </a:solidFill>
              <a:latin typeface="Verdana"/>
            </a:endParaRPr>
          </a:p>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endPar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endParaRPr>
          </a:p>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rPr>
              <a:t>Use environmental and economic</a:t>
            </a:r>
            <a:r>
              <a:rPr kumimoji="0" lang="en-US" altLang="zh-CN" sz="2400" b="0" i="0" u="none" strike="noStrike" kern="0" cap="none" spc="0" normalizeH="0" noProof="0" dirty="0" smtClean="0">
                <a:ln>
                  <a:noFill/>
                </a:ln>
                <a:solidFill>
                  <a:srgbClr val="6E815B"/>
                </a:solidFill>
                <a:effectLst/>
                <a:uLnTx/>
                <a:uFillTx/>
                <a:latin typeface="Verdana"/>
                <a:ea typeface="宋体" pitchFamily="2" charset="-122"/>
              </a:rPr>
              <a:t> policy to motivate private sector “green” investment and discourage “brown” investment</a:t>
            </a:r>
          </a:p>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endParaRPr kumimoji="0" lang="en-US" altLang="zh-CN" sz="2400" b="0" i="0" u="none" strike="noStrike" kern="0" cap="none" spc="0" normalizeH="0" noProof="0" dirty="0" smtClean="0">
              <a:ln>
                <a:noFill/>
              </a:ln>
              <a:solidFill>
                <a:srgbClr val="6E815B"/>
              </a:solidFill>
              <a:effectLst/>
              <a:uLnTx/>
              <a:uFillTx/>
              <a:latin typeface="Verdana"/>
              <a:ea typeface="宋体" pitchFamily="2" charset="-122"/>
            </a:endParaRPr>
          </a:p>
          <a:p>
            <a:pPr lvl="0">
              <a:lnSpc>
                <a:spcPct val="90000"/>
              </a:lnSpc>
              <a:buClr>
                <a:srgbClr val="6E815B"/>
              </a:buClr>
              <a:defRPr/>
            </a:pPr>
            <a:r>
              <a:rPr kumimoji="0" lang="en-US" altLang="zh-CN" sz="2400" b="0" i="0" u="none" strike="noStrike" kern="0" cap="none" spc="0" normalizeH="0" noProof="0" dirty="0" smtClean="0">
                <a:ln>
                  <a:noFill/>
                </a:ln>
                <a:solidFill>
                  <a:srgbClr val="6E815B"/>
                </a:solidFill>
                <a:effectLst/>
                <a:uLnTx/>
                <a:uFillTx/>
                <a:latin typeface="Verdana"/>
                <a:ea typeface="宋体" pitchFamily="2" charset="-122"/>
              </a:rPr>
              <a:t>Apply existing tools </a:t>
            </a:r>
            <a:r>
              <a:rPr lang="en-US" altLang="zh-CN" sz="2400" b="0" kern="0" dirty="0">
                <a:solidFill>
                  <a:srgbClr val="6E815B"/>
                </a:solidFill>
                <a:latin typeface="Verdana"/>
              </a:rPr>
              <a:t>(e.g., credit) to </a:t>
            </a:r>
            <a:r>
              <a:rPr kumimoji="0" lang="en-US" altLang="zh-CN" sz="2400" b="0" i="0" u="none" strike="noStrike" kern="0" cap="none" spc="0" normalizeH="0" noProof="0" dirty="0" smtClean="0">
                <a:ln>
                  <a:noFill/>
                </a:ln>
                <a:solidFill>
                  <a:srgbClr val="6E815B"/>
                </a:solidFill>
                <a:effectLst/>
                <a:uLnTx/>
                <a:uFillTx/>
                <a:latin typeface="Verdana"/>
                <a:ea typeface="宋体" pitchFamily="2" charset="-122"/>
              </a:rPr>
              <a:t>green investment as well as support new tools (e.g., green bonds)</a:t>
            </a:r>
          </a:p>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endPar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endParaRPr>
          </a:p>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rPr>
              <a:t>China can </a:t>
            </a:r>
            <a:r>
              <a:rPr kumimoji="0" lang="en-US" altLang="zh-CN" sz="2400" b="0" i="0" u="none" strike="noStrike" kern="0" cap="none" spc="0" normalizeH="0" noProof="0" dirty="0" smtClean="0">
                <a:ln>
                  <a:noFill/>
                </a:ln>
                <a:solidFill>
                  <a:srgbClr val="6E815B"/>
                </a:solidFill>
                <a:effectLst/>
                <a:uLnTx/>
                <a:uFillTx/>
                <a:latin typeface="Verdana"/>
                <a:ea typeface="宋体" pitchFamily="2" charset="-122"/>
              </a:rPr>
              <a:t>be a leader and drive the greening of the global financial system and institutions</a:t>
            </a:r>
            <a:endParaRPr kumimoji="0" lang="en-US" altLang="zh-CN" sz="2400" b="0" i="0" u="none" strike="noStrike" kern="0" cap="none" spc="0" normalizeH="0" baseline="0" noProof="0" dirty="0" smtClean="0">
              <a:ln>
                <a:noFill/>
              </a:ln>
              <a:solidFill>
                <a:srgbClr val="6E815B"/>
              </a:solidFill>
              <a:effectLst/>
              <a:uLnTx/>
              <a:uFillTx/>
              <a:latin typeface="Verdana"/>
              <a:ea typeface="宋体" pitchFamily="2" charset="-122"/>
            </a:endParaRPr>
          </a:p>
        </p:txBody>
      </p:sp>
      <p:sp>
        <p:nvSpPr>
          <p:cNvPr id="6" name="Rectangle 2"/>
          <p:cNvSpPr txBox="1">
            <a:spLocks noChangeArrowheads="1"/>
          </p:cNvSpPr>
          <p:nvPr/>
        </p:nvSpPr>
        <p:spPr bwMode="gray">
          <a:xfrm>
            <a:off x="323528" y="273149"/>
            <a:ext cx="813690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Implications for China</a:t>
            </a:r>
            <a:endParaRPr lang="en-US" altLang="zh-CN" dirty="0">
              <a:ea typeface="宋体" pitchFamily="2" charset="-122"/>
            </a:endParaRPr>
          </a:p>
        </p:txBody>
      </p:sp>
    </p:spTree>
    <p:extLst>
      <p:ext uri="{BB962C8B-B14F-4D97-AF65-F5344CB8AC3E}">
        <p14:creationId xmlns:p14="http://schemas.microsoft.com/office/powerpoint/2010/main" val="3005847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1079</Words>
  <Application>Microsoft Office PowerPoint</Application>
  <PresentationFormat>全屏显示(4:3)</PresentationFormat>
  <Paragraphs>103</Paragraphs>
  <Slides>11</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仿宋</vt:lpstr>
      <vt:lpstr>宋体</vt:lpstr>
      <vt:lpstr>Arial</vt:lpstr>
      <vt:lpstr>Calibri</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李孔争</cp:lastModifiedBy>
  <cp:revision>40</cp:revision>
  <dcterms:created xsi:type="dcterms:W3CDTF">2013-05-08T06:12:06Z</dcterms:created>
  <dcterms:modified xsi:type="dcterms:W3CDTF">2015-11-10T15:01:11Z</dcterms:modified>
</cp:coreProperties>
</file>