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72" r:id="rId4"/>
    <p:sldId id="271" r:id="rId5"/>
    <p:sldId id="267" r:id="rId6"/>
    <p:sldId id="279" r:id="rId7"/>
    <p:sldId id="280" r:id="rId8"/>
    <p:sldId id="281" r:id="rId9"/>
    <p:sldId id="276" r:id="rId10"/>
    <p:sldId id="273" r:id="rId11"/>
    <p:sldId id="258" r:id="rId1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4672" autoAdjust="0"/>
  </p:normalViewPr>
  <p:slideViewPr>
    <p:cSldViewPr>
      <p:cViewPr varScale="1">
        <p:scale>
          <a:sx n="53" d="100"/>
          <a:sy n="53" d="100"/>
        </p:scale>
        <p:origin x="92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9D20BD-7769-4F81-A88E-A02F664CC370}" type="doc">
      <dgm:prSet loTypeId="urn:microsoft.com/office/officeart/2005/8/layout/radial3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B6618637-52FF-46F7-904E-B09F965EF2E7}">
      <dgm:prSet phldrT="[文本]" custT="1"/>
      <dgm:spPr>
        <a:solidFill>
          <a:srgbClr val="00B050"/>
        </a:solidFill>
      </dgm:spPr>
      <dgm:t>
        <a:bodyPr/>
        <a:lstStyle/>
        <a:p>
          <a:pPr>
            <a:spcAft>
              <a:spcPts val="0"/>
            </a:spcAft>
          </a:pPr>
          <a:endParaRPr lang="en-US" altLang="zh-CN" sz="2200" b="1" dirty="0" smtClean="0">
            <a:solidFill>
              <a:srgbClr val="0000FF"/>
            </a:solidFill>
            <a:latin typeface="+mn-lt"/>
            <a:ea typeface="黑体" panose="02010609060101010101" pitchFamily="49" charset="-122"/>
          </a:endParaRPr>
        </a:p>
        <a:p>
          <a:pPr>
            <a:spcAft>
              <a:spcPts val="0"/>
            </a:spcAft>
          </a:pPr>
          <a:r>
            <a:rPr lang="zh-CN" altLang="en-US" sz="2200" b="1" dirty="0" smtClean="0">
              <a:solidFill>
                <a:srgbClr val="0000FF"/>
              </a:solidFill>
              <a:latin typeface="+mn-lt"/>
              <a:ea typeface="黑体" panose="02010609060101010101" pitchFamily="49" charset="-122"/>
            </a:rPr>
            <a:t>生态文明模式</a:t>
          </a:r>
          <a:r>
            <a:rPr lang="en-US" altLang="zh-CN" sz="2200" b="1" dirty="0" smtClean="0">
              <a:solidFill>
                <a:srgbClr val="0000FF"/>
              </a:solidFill>
              <a:latin typeface="+mn-lt"/>
              <a:ea typeface="黑体" panose="02010609060101010101" pitchFamily="49" charset="-122"/>
            </a:rPr>
            <a:t>Ecological Civilization</a:t>
          </a:r>
        </a:p>
        <a:p>
          <a:pPr>
            <a:spcAft>
              <a:spcPts val="0"/>
            </a:spcAft>
          </a:pPr>
          <a:r>
            <a:rPr lang="en-US" altLang="zh-CN" sz="2200" b="1" dirty="0" smtClean="0">
              <a:solidFill>
                <a:srgbClr val="0000FF"/>
              </a:solidFill>
              <a:latin typeface="+mn-lt"/>
              <a:ea typeface="黑体" panose="02010609060101010101" pitchFamily="49" charset="-122"/>
            </a:rPr>
            <a:t>Pattern</a:t>
          </a:r>
          <a:r>
            <a:rPr lang="en-US" altLang="zh-CN" sz="2800" dirty="0" smtClean="0">
              <a:solidFill>
                <a:srgbClr val="0000FF"/>
              </a:solidFill>
              <a:latin typeface="+mn-lt"/>
              <a:ea typeface="黑体" panose="02010609060101010101" pitchFamily="49" charset="-122"/>
            </a:rPr>
            <a:t> </a:t>
          </a:r>
          <a:endParaRPr lang="zh-CN" altLang="en-US" sz="2800" dirty="0">
            <a:solidFill>
              <a:srgbClr val="0000FF"/>
            </a:solidFill>
          </a:endParaRPr>
        </a:p>
      </dgm:t>
    </dgm:pt>
    <dgm:pt modelId="{ADA5C870-A0BE-47E8-B53B-C0F72BE28BB1}" type="parTrans" cxnId="{79B01A11-AF8D-493A-B632-F62865B832E6}">
      <dgm:prSet/>
      <dgm:spPr/>
      <dgm:t>
        <a:bodyPr/>
        <a:lstStyle/>
        <a:p>
          <a:endParaRPr lang="zh-CN" altLang="en-US"/>
        </a:p>
      </dgm:t>
    </dgm:pt>
    <dgm:pt modelId="{0144E797-26EF-479C-93E0-176C54EF5B19}" type="sibTrans" cxnId="{79B01A11-AF8D-493A-B632-F62865B832E6}">
      <dgm:prSet/>
      <dgm:spPr/>
      <dgm:t>
        <a:bodyPr/>
        <a:lstStyle/>
        <a:p>
          <a:endParaRPr lang="zh-CN" altLang="en-US"/>
        </a:p>
      </dgm:t>
    </dgm:pt>
    <dgm:pt modelId="{CB340737-73D4-4012-BE0A-6B87132A87A5}">
      <dgm:prSet phldrT="[文本]" custT="1"/>
      <dgm:spPr>
        <a:solidFill>
          <a:srgbClr val="00B050"/>
        </a:solidFill>
      </dgm:spPr>
      <dgm:t>
        <a:bodyPr/>
        <a:lstStyle/>
        <a:p>
          <a:r>
            <a:rPr lang="zh-CN" altLang="en-US" sz="11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rPr>
            <a:t>生态人居：</a:t>
          </a:r>
          <a:endParaRPr lang="en-US" altLang="zh-CN" sz="1100" b="1" dirty="0" smtClean="0">
            <a:solidFill>
              <a:srgbClr val="0000FF"/>
            </a:solidFill>
            <a:latin typeface="黑体" pitchFamily="49" charset="-122"/>
            <a:ea typeface="黑体" pitchFamily="49" charset="-122"/>
          </a:endParaRPr>
        </a:p>
        <a:p>
          <a:r>
            <a:rPr lang="zh-CN" altLang="en-US" sz="11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rPr>
            <a:t>生态城镇、生态村</a:t>
          </a:r>
          <a:endParaRPr lang="en-US" altLang="zh-CN" sz="1100" b="1" dirty="0" smtClean="0">
            <a:solidFill>
              <a:srgbClr val="0000FF"/>
            </a:solidFill>
            <a:latin typeface="黑体" pitchFamily="49" charset="-122"/>
            <a:ea typeface="黑体" pitchFamily="49" charset="-122"/>
          </a:endParaRPr>
        </a:p>
        <a:p>
          <a:r>
            <a:rPr lang="en-US" altLang="zh-CN" sz="1100" b="1" dirty="0" smtClean="0">
              <a:solidFill>
                <a:srgbClr val="0000FF"/>
              </a:solidFill>
              <a:ea typeface="黑体" pitchFamily="49" charset="-122"/>
            </a:rPr>
            <a:t>Eco-Human Habitant:</a:t>
          </a:r>
        </a:p>
        <a:p>
          <a:r>
            <a:rPr lang="en-US" altLang="zh-CN" sz="1100" b="1" dirty="0" smtClean="0">
              <a:solidFill>
                <a:srgbClr val="0000FF"/>
              </a:solidFill>
              <a:ea typeface="黑体" pitchFamily="49" charset="-122"/>
            </a:rPr>
            <a:t>Eco-city</a:t>
          </a:r>
        </a:p>
        <a:p>
          <a:r>
            <a:rPr lang="en-US" altLang="zh-CN" sz="1100" b="1" dirty="0" smtClean="0">
              <a:solidFill>
                <a:srgbClr val="0000FF"/>
              </a:solidFill>
              <a:ea typeface="黑体" pitchFamily="49" charset="-122"/>
            </a:rPr>
            <a:t>Eco-village</a:t>
          </a:r>
        </a:p>
      </dgm:t>
    </dgm:pt>
    <dgm:pt modelId="{EB8F8D80-4599-4263-8D6D-37A0E1D0E78D}" type="parTrans" cxnId="{D4698DCA-1EA2-4BE6-8A27-9E17F08F8865}">
      <dgm:prSet/>
      <dgm:spPr/>
      <dgm:t>
        <a:bodyPr/>
        <a:lstStyle/>
        <a:p>
          <a:endParaRPr lang="zh-CN" altLang="en-US"/>
        </a:p>
      </dgm:t>
    </dgm:pt>
    <dgm:pt modelId="{4E554023-815A-4FD7-8E51-573E82E66AD4}" type="sibTrans" cxnId="{D4698DCA-1EA2-4BE6-8A27-9E17F08F8865}">
      <dgm:prSet/>
      <dgm:spPr/>
      <dgm:t>
        <a:bodyPr/>
        <a:lstStyle/>
        <a:p>
          <a:endParaRPr lang="zh-CN" altLang="en-US"/>
        </a:p>
      </dgm:t>
    </dgm:pt>
    <dgm:pt modelId="{1ABC110B-83D5-4E4F-B88F-2423E58CB518}">
      <dgm:prSet phldrT="[文本]" custT="1"/>
      <dgm:spPr>
        <a:solidFill>
          <a:srgbClr val="00B050"/>
        </a:solidFill>
      </dgm:spPr>
      <dgm:t>
        <a:bodyPr/>
        <a:lstStyle/>
        <a:p>
          <a:endParaRPr lang="en-US" altLang="zh-CN" sz="900" dirty="0" smtClean="0">
            <a:solidFill>
              <a:srgbClr val="0000FF"/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endParaRPr lang="en-US" altLang="zh-CN" sz="1100" b="1" dirty="0" smtClean="0">
            <a:solidFill>
              <a:srgbClr val="0000FF"/>
            </a:solidFill>
            <a:latin typeface="黑体" pitchFamily="49" charset="-122"/>
            <a:ea typeface="黑体" pitchFamily="49" charset="-122"/>
          </a:endParaRPr>
        </a:p>
        <a:p>
          <a:r>
            <a:rPr lang="zh-CN" altLang="en-US" sz="11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rPr>
            <a:t>生态文化：中国天人和谐、现代生态学规律</a:t>
          </a:r>
          <a:endParaRPr lang="en-US" altLang="zh-CN" sz="1100" b="1" dirty="0" smtClean="0">
            <a:solidFill>
              <a:srgbClr val="0000FF"/>
            </a:solidFill>
            <a:latin typeface="黑体" pitchFamily="49" charset="-122"/>
            <a:ea typeface="黑体" pitchFamily="49" charset="-122"/>
          </a:endParaRPr>
        </a:p>
        <a:p>
          <a:r>
            <a:rPr lang="en-US" altLang="zh-CN" sz="1100" b="1" dirty="0" smtClean="0">
              <a:solidFill>
                <a:srgbClr val="0000FF"/>
              </a:solidFill>
              <a:ea typeface="黑体" pitchFamily="49" charset="-122"/>
            </a:rPr>
            <a:t>Eco-Culture:</a:t>
          </a:r>
        </a:p>
        <a:p>
          <a:r>
            <a:rPr lang="en-US" altLang="zh-CN" sz="1100" b="1" dirty="0" smtClean="0">
              <a:solidFill>
                <a:srgbClr val="0000FF"/>
              </a:solidFill>
              <a:ea typeface="黑体" pitchFamily="49" charset="-122"/>
            </a:rPr>
            <a:t>Chinese Man-Nature </a:t>
          </a:r>
          <a:r>
            <a:rPr lang="en-US" sz="1100" b="1" dirty="0" smtClean="0">
              <a:solidFill>
                <a:srgbClr val="0000FF"/>
              </a:solidFill>
              <a:ea typeface="黑体" pitchFamily="49" charset="-122"/>
            </a:rPr>
            <a:t>harmony</a:t>
          </a:r>
        </a:p>
        <a:p>
          <a:r>
            <a:rPr lang="en-US" altLang="zh-CN" sz="1100" b="1" dirty="0" smtClean="0">
              <a:solidFill>
                <a:srgbClr val="0000FF"/>
              </a:solidFill>
              <a:ea typeface="黑体" pitchFamily="49" charset="-122"/>
            </a:rPr>
            <a:t>Ecology Laws </a:t>
          </a:r>
        </a:p>
        <a:p>
          <a:endParaRPr lang="zh-CN" altLang="en-US" sz="900" dirty="0">
            <a:solidFill>
              <a:srgbClr val="0000FF"/>
            </a:solidFill>
          </a:endParaRPr>
        </a:p>
      </dgm:t>
    </dgm:pt>
    <dgm:pt modelId="{C5215D54-DCA1-4FFC-9DC4-15B2259A7370}" type="parTrans" cxnId="{DB4980C6-858E-4225-952B-B84B1693AAFC}">
      <dgm:prSet/>
      <dgm:spPr/>
      <dgm:t>
        <a:bodyPr/>
        <a:lstStyle/>
        <a:p>
          <a:endParaRPr lang="zh-CN" altLang="en-US"/>
        </a:p>
      </dgm:t>
    </dgm:pt>
    <dgm:pt modelId="{CA7D6804-EAF9-4F07-B728-7EE5C6CF51CC}" type="sibTrans" cxnId="{DB4980C6-858E-4225-952B-B84B1693AAFC}">
      <dgm:prSet/>
      <dgm:spPr/>
      <dgm:t>
        <a:bodyPr/>
        <a:lstStyle/>
        <a:p>
          <a:endParaRPr lang="zh-CN" altLang="en-US"/>
        </a:p>
      </dgm:t>
    </dgm:pt>
    <dgm:pt modelId="{50EBE5C1-BB10-4E35-B226-DFC980839A1E}">
      <dgm:prSet phldrT="[文本]" custT="1"/>
      <dgm:spPr>
        <a:solidFill>
          <a:srgbClr val="00B050"/>
        </a:solidFill>
      </dgm:spPr>
      <dgm:t>
        <a:bodyPr/>
        <a:lstStyle/>
        <a:p>
          <a:r>
            <a:rPr lang="zh-CN" altLang="en-US" sz="11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rPr>
            <a:t>生态社会：循环社会</a:t>
          </a:r>
          <a:endParaRPr lang="en-US" altLang="zh-CN" sz="1100" b="1" dirty="0" smtClean="0">
            <a:solidFill>
              <a:srgbClr val="0000FF"/>
            </a:solidFill>
            <a:latin typeface="黑体" pitchFamily="49" charset="-122"/>
            <a:ea typeface="黑体" pitchFamily="49" charset="-122"/>
          </a:endParaRPr>
        </a:p>
        <a:p>
          <a:r>
            <a:rPr lang="en-US" altLang="zh-CN" sz="11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rPr>
            <a:t>Eco-society</a:t>
          </a:r>
          <a:r>
            <a:rPr lang="zh-CN" altLang="en-US" sz="11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rPr>
            <a:t>：</a:t>
          </a:r>
          <a:endParaRPr lang="en-US" altLang="zh-CN" sz="1100" b="1" dirty="0" smtClean="0">
            <a:solidFill>
              <a:srgbClr val="0000FF"/>
            </a:solidFill>
            <a:latin typeface="黑体" pitchFamily="49" charset="-122"/>
            <a:ea typeface="黑体" pitchFamily="49" charset="-122"/>
          </a:endParaRPr>
        </a:p>
        <a:p>
          <a:r>
            <a:rPr lang="en-US" altLang="zh-CN" sz="11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rPr>
            <a:t>Circular Society</a:t>
          </a:r>
        </a:p>
      </dgm:t>
    </dgm:pt>
    <dgm:pt modelId="{2603275A-17DC-4EA4-84E2-EB8FAA14D0BB}" type="parTrans" cxnId="{FC81F960-CC64-4FC4-A750-4E06445EEB19}">
      <dgm:prSet/>
      <dgm:spPr/>
      <dgm:t>
        <a:bodyPr/>
        <a:lstStyle/>
        <a:p>
          <a:endParaRPr lang="zh-CN" altLang="en-US"/>
        </a:p>
      </dgm:t>
    </dgm:pt>
    <dgm:pt modelId="{A175804C-7BEB-4799-B53A-F889B540351C}" type="sibTrans" cxnId="{FC81F960-CC64-4FC4-A750-4E06445EEB19}">
      <dgm:prSet/>
      <dgm:spPr/>
      <dgm:t>
        <a:bodyPr/>
        <a:lstStyle/>
        <a:p>
          <a:endParaRPr lang="zh-CN" altLang="en-US"/>
        </a:p>
      </dgm:t>
    </dgm:pt>
    <dgm:pt modelId="{7219FC18-2511-4A6F-A4A3-C71E16021A5E}">
      <dgm:prSet phldrT="[文本]" custT="1"/>
      <dgm:spPr>
        <a:solidFill>
          <a:srgbClr val="00B050"/>
        </a:solidFill>
      </dgm:spPr>
      <dgm:t>
        <a:bodyPr/>
        <a:lstStyle/>
        <a:p>
          <a:r>
            <a:rPr lang="zh-CN" altLang="en-US" sz="11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rPr>
            <a:t>生态经济：低碳产业、循环产业</a:t>
          </a:r>
          <a:endParaRPr lang="en-US" altLang="zh-CN" sz="1100" b="1" dirty="0" smtClean="0">
            <a:solidFill>
              <a:srgbClr val="0000FF"/>
            </a:solidFill>
            <a:latin typeface="黑体" pitchFamily="49" charset="-122"/>
            <a:ea typeface="黑体" pitchFamily="49" charset="-122"/>
          </a:endParaRPr>
        </a:p>
        <a:p>
          <a:r>
            <a:rPr lang="en-US" altLang="zh-CN" sz="1100" b="1" dirty="0" smtClean="0">
              <a:solidFill>
                <a:srgbClr val="0000FF"/>
              </a:solidFill>
              <a:ea typeface="黑体" pitchFamily="49" charset="-122"/>
            </a:rPr>
            <a:t>Eco-Economy</a:t>
          </a:r>
          <a:r>
            <a:rPr lang="zh-CN" altLang="en-US" sz="1100" b="1" dirty="0" smtClean="0">
              <a:solidFill>
                <a:srgbClr val="0000FF"/>
              </a:solidFill>
              <a:ea typeface="黑体" pitchFamily="49" charset="-122"/>
            </a:rPr>
            <a:t>：</a:t>
          </a:r>
          <a:endParaRPr lang="en-US" altLang="zh-CN" sz="1100" b="1" dirty="0" smtClean="0">
            <a:solidFill>
              <a:srgbClr val="0000FF"/>
            </a:solidFill>
            <a:ea typeface="黑体" pitchFamily="49" charset="-122"/>
          </a:endParaRPr>
        </a:p>
        <a:p>
          <a:r>
            <a:rPr lang="en-US" altLang="zh-CN" sz="1100" b="1" dirty="0" smtClean="0">
              <a:solidFill>
                <a:srgbClr val="0000FF"/>
              </a:solidFill>
              <a:ea typeface="黑体" pitchFamily="49" charset="-122"/>
            </a:rPr>
            <a:t>Low-carbon &amp; circular industry</a:t>
          </a:r>
        </a:p>
        <a:p>
          <a:r>
            <a:rPr lang="en-US" altLang="zh-CN" sz="1100" b="1" dirty="0" smtClean="0">
              <a:solidFill>
                <a:srgbClr val="0000FF"/>
              </a:solidFill>
              <a:ea typeface="黑体" pitchFamily="49" charset="-122"/>
            </a:rPr>
            <a:t>Green Energy</a:t>
          </a:r>
          <a:endParaRPr lang="zh-CN" altLang="en-US" sz="1100" b="1" dirty="0">
            <a:solidFill>
              <a:srgbClr val="0000FF"/>
            </a:solidFill>
            <a:ea typeface="黑体" pitchFamily="49" charset="-122"/>
          </a:endParaRPr>
        </a:p>
      </dgm:t>
    </dgm:pt>
    <dgm:pt modelId="{01168E3A-1EAD-4A3F-B487-AAE29088705C}" type="parTrans" cxnId="{74AA214A-15F8-4CC9-82D7-6E78ED4BC817}">
      <dgm:prSet/>
      <dgm:spPr/>
      <dgm:t>
        <a:bodyPr/>
        <a:lstStyle/>
        <a:p>
          <a:endParaRPr lang="zh-CN" altLang="en-US"/>
        </a:p>
      </dgm:t>
    </dgm:pt>
    <dgm:pt modelId="{185CA475-A36A-48D9-A093-888464D85BFF}" type="sibTrans" cxnId="{74AA214A-15F8-4CC9-82D7-6E78ED4BC817}">
      <dgm:prSet/>
      <dgm:spPr/>
      <dgm:t>
        <a:bodyPr/>
        <a:lstStyle/>
        <a:p>
          <a:endParaRPr lang="zh-CN" altLang="en-US"/>
        </a:p>
      </dgm:t>
    </dgm:pt>
    <dgm:pt modelId="{AED2185A-F36E-48BE-AE25-76BB9F371076}">
      <dgm:prSet phldrT="[文本]" custT="1"/>
      <dgm:spPr>
        <a:solidFill>
          <a:srgbClr val="00B050"/>
        </a:solidFill>
      </dgm:spPr>
      <dgm:t>
        <a:bodyPr/>
        <a:lstStyle/>
        <a:p>
          <a:endParaRPr lang="en-US" altLang="zh-CN" sz="1100" b="1" dirty="0" smtClean="0">
            <a:solidFill>
              <a:srgbClr val="0000FF"/>
            </a:solidFill>
            <a:latin typeface="黑体" pitchFamily="49" charset="-122"/>
            <a:ea typeface="黑体" pitchFamily="49" charset="-122"/>
          </a:endParaRPr>
        </a:p>
        <a:p>
          <a:endParaRPr lang="en-US" altLang="zh-CN" sz="1100" b="1" dirty="0" smtClean="0">
            <a:solidFill>
              <a:srgbClr val="0000FF"/>
            </a:solidFill>
            <a:latin typeface="黑体" pitchFamily="49" charset="-122"/>
            <a:ea typeface="黑体" pitchFamily="49" charset="-122"/>
          </a:endParaRPr>
        </a:p>
        <a:p>
          <a:r>
            <a:rPr lang="zh-CN" altLang="en-US" sz="11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rPr>
            <a:t>生态文明制度：生态法庭、生态文明委员会</a:t>
          </a:r>
          <a:endParaRPr lang="en-US" altLang="zh-CN" sz="1100" b="1" dirty="0" smtClean="0">
            <a:solidFill>
              <a:srgbClr val="0000FF"/>
            </a:solidFill>
            <a:latin typeface="黑体" pitchFamily="49" charset="-122"/>
            <a:ea typeface="黑体" pitchFamily="49" charset="-122"/>
          </a:endParaRPr>
        </a:p>
        <a:p>
          <a:r>
            <a:rPr lang="en-US" altLang="zh-CN" sz="11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rPr>
            <a:t>Eco-Institution:</a:t>
          </a:r>
        </a:p>
        <a:p>
          <a:r>
            <a:rPr lang="en-US" altLang="zh-CN" sz="11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rPr>
            <a:t>Eco-court</a:t>
          </a:r>
          <a:r>
            <a:rPr lang="zh-CN" altLang="en-US" sz="11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rPr>
            <a:t>，</a:t>
          </a:r>
          <a:r>
            <a:rPr lang="en-US" altLang="zh-CN" sz="11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rPr>
            <a:t>Eco-Civilization Committee</a:t>
          </a:r>
        </a:p>
        <a:p>
          <a:r>
            <a:rPr lang="en-US" altLang="zh-CN" sz="900" dirty="0" smtClean="0">
              <a:solidFill>
                <a:srgbClr val="0000FF"/>
              </a:solidFill>
            </a:rPr>
            <a:t> </a:t>
          </a:r>
          <a:endParaRPr lang="zh-CN" altLang="en-US" sz="900" dirty="0">
            <a:solidFill>
              <a:srgbClr val="0000FF"/>
            </a:solidFill>
          </a:endParaRPr>
        </a:p>
      </dgm:t>
    </dgm:pt>
    <dgm:pt modelId="{BC90DE84-39B8-4F86-AC36-7A97F26BC9AE}" type="parTrans" cxnId="{77B5931E-345A-4B2D-B213-DED1F552005B}">
      <dgm:prSet/>
      <dgm:spPr/>
      <dgm:t>
        <a:bodyPr/>
        <a:lstStyle/>
        <a:p>
          <a:endParaRPr lang="zh-CN" altLang="en-US"/>
        </a:p>
      </dgm:t>
    </dgm:pt>
    <dgm:pt modelId="{852DE96E-DCFD-4809-B3EC-FA0BF6709E9D}" type="sibTrans" cxnId="{77B5931E-345A-4B2D-B213-DED1F552005B}">
      <dgm:prSet/>
      <dgm:spPr/>
      <dgm:t>
        <a:bodyPr/>
        <a:lstStyle/>
        <a:p>
          <a:endParaRPr lang="zh-CN" altLang="en-US"/>
        </a:p>
      </dgm:t>
    </dgm:pt>
    <dgm:pt modelId="{6CDF6E6D-D93A-4C2C-ABA9-3FD6B3652990}">
      <dgm:prSet phldrT="[文本]" custT="1"/>
      <dgm:spPr>
        <a:solidFill>
          <a:srgbClr val="00B05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zh-CN" sz="1200" dirty="0" smtClean="0">
            <a:solidFill>
              <a:srgbClr val="0000FF"/>
            </a:solidFill>
            <a:latin typeface="黑体" panose="02010609060101010101" pitchFamily="49" charset="-122"/>
            <a:ea typeface="黑体" panose="02010609060101010101" pitchFamily="49" charset="-122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11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rPr>
            <a:t>生态空间：低碳环境、自然保护区</a:t>
          </a:r>
          <a:endParaRPr lang="en-US" altLang="zh-CN" sz="1100" b="1" dirty="0" smtClean="0">
            <a:solidFill>
              <a:srgbClr val="0000FF"/>
            </a:solidFill>
            <a:latin typeface="黑体" pitchFamily="49" charset="-122"/>
            <a:ea typeface="黑体" pitchFamily="49" charset="-122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CN" sz="1100" b="1" dirty="0" smtClean="0">
              <a:solidFill>
                <a:srgbClr val="0000FF"/>
              </a:solidFill>
              <a:ea typeface="黑体" pitchFamily="49" charset="-122"/>
            </a:rPr>
            <a:t>Eco-Space:</a:t>
          </a:r>
        </a:p>
        <a:p>
          <a:pPr marL="0" marR="0" indent="0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altLang="zh-CN" sz="1100" b="1" dirty="0" smtClean="0">
              <a:solidFill>
                <a:srgbClr val="0000FF"/>
              </a:solidFill>
              <a:ea typeface="黑体" pitchFamily="49" charset="-122"/>
            </a:rPr>
            <a:t>Low Carbon &amp; High Quality environment</a:t>
          </a:r>
        </a:p>
        <a:p>
          <a:pPr marL="0" marR="0" indent="0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en-US" altLang="zh-CN" sz="1100" b="1" dirty="0" smtClean="0">
              <a:solidFill>
                <a:srgbClr val="0000FF"/>
              </a:solidFill>
              <a:ea typeface="黑体" pitchFamily="49" charset="-122"/>
            </a:rPr>
            <a:t>Natural Reserves</a:t>
          </a:r>
          <a:endParaRPr lang="zh-CN" altLang="en-US" sz="1100" b="1" dirty="0" smtClean="0">
            <a:solidFill>
              <a:srgbClr val="0000FF"/>
            </a:solidFill>
            <a:ea typeface="黑体" pitchFamily="49" charset="-122"/>
          </a:endParaRP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000" dirty="0">
            <a:solidFill>
              <a:srgbClr val="0000FF"/>
            </a:solidFill>
          </a:endParaRPr>
        </a:p>
      </dgm:t>
    </dgm:pt>
    <dgm:pt modelId="{D467B0DD-0A3A-4951-BC86-312639CAAA43}" type="parTrans" cxnId="{EF76F73A-F3FA-40C1-91E5-3E9E2FCF8648}">
      <dgm:prSet/>
      <dgm:spPr/>
      <dgm:t>
        <a:bodyPr/>
        <a:lstStyle/>
        <a:p>
          <a:endParaRPr lang="zh-CN" altLang="en-US"/>
        </a:p>
      </dgm:t>
    </dgm:pt>
    <dgm:pt modelId="{859E1668-0DFC-4211-AA37-7F983DBAF609}" type="sibTrans" cxnId="{EF76F73A-F3FA-40C1-91E5-3E9E2FCF8648}">
      <dgm:prSet/>
      <dgm:spPr/>
      <dgm:t>
        <a:bodyPr/>
        <a:lstStyle/>
        <a:p>
          <a:endParaRPr lang="zh-CN" altLang="en-US"/>
        </a:p>
      </dgm:t>
    </dgm:pt>
    <dgm:pt modelId="{8F10D39D-A8E8-4152-8FA9-17FDB3A5481F}" type="pres">
      <dgm:prSet presAssocID="{EE9D20BD-7769-4F81-A88E-A02F664CC37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6D9F36B-47B2-45F8-AA07-1D05A668A2DD}" type="pres">
      <dgm:prSet presAssocID="{EE9D20BD-7769-4F81-A88E-A02F664CC370}" presName="radial" presStyleCnt="0">
        <dgm:presLayoutVars>
          <dgm:animLvl val="ctr"/>
        </dgm:presLayoutVars>
      </dgm:prSet>
      <dgm:spPr/>
    </dgm:pt>
    <dgm:pt modelId="{955BB8AC-C1C8-4E35-9262-8DED01CA52C1}" type="pres">
      <dgm:prSet presAssocID="{B6618637-52FF-46F7-904E-B09F965EF2E7}" presName="centerShape" presStyleLbl="vennNode1" presStyleIdx="0" presStyleCnt="7"/>
      <dgm:spPr/>
      <dgm:t>
        <a:bodyPr/>
        <a:lstStyle/>
        <a:p>
          <a:endParaRPr lang="zh-CN" altLang="en-US"/>
        </a:p>
      </dgm:t>
    </dgm:pt>
    <dgm:pt modelId="{DCCFE1C6-2B2E-4C16-A8F9-743C1EF2E1CD}" type="pres">
      <dgm:prSet presAssocID="{CB340737-73D4-4012-BE0A-6B87132A87A5}" presName="node" presStyleLbl="vennNode1" presStyleIdx="1" presStyleCnt="7" custRadScaleRad="81260" custRadScaleInc="251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D7FC499-0B43-4E90-BABD-9268885B3026}" type="pres">
      <dgm:prSet presAssocID="{1ABC110B-83D5-4E4F-B88F-2423E58CB518}" presName="node" presStyleLbl="vennNode1" presStyleIdx="2" presStyleCnt="7" custRadScaleRad="88383" custRadScaleInc="310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1833375-B68D-4BF4-B8D7-E12F11D33DD9}" type="pres">
      <dgm:prSet presAssocID="{50EBE5C1-BB10-4E35-B226-DFC980839A1E}" presName="node" presStyleLbl="vennNode1" presStyleIdx="3" presStyleCnt="7" custRadScaleRad="84340" custRadScaleInc="371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B5FB457-7252-4389-AC34-BF54F30CEFA3}" type="pres">
      <dgm:prSet presAssocID="{AED2185A-F36E-48BE-AE25-76BB9F371076}" presName="node" presStyleLbl="vennNode1" presStyleIdx="4" presStyleCnt="7" custRadScaleRad="8452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4C8958F-59F4-4A88-B354-E6C4EFFECD3F}" type="pres">
      <dgm:prSet presAssocID="{6CDF6E6D-D93A-4C2C-ABA9-3FD6B3652990}" presName="node" presStyleLbl="vennNode1" presStyleIdx="5" presStyleCnt="7" custRadScaleRad="87146" custRadScaleInc="-179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7948817-3C88-4160-83A3-00AEB2F09571}" type="pres">
      <dgm:prSet presAssocID="{7219FC18-2511-4A6F-A4A3-C71E16021A5E}" presName="node" presStyleLbl="vennNode1" presStyleIdx="6" presStyleCnt="7" custRadScaleRad="84161" custRadScaleInc="-179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1FE4DA8-AEB6-43FC-A582-706BB4FC74EF}" type="presOf" srcId="{1ABC110B-83D5-4E4F-B88F-2423E58CB518}" destId="{CD7FC499-0B43-4E90-BABD-9268885B3026}" srcOrd="0" destOrd="0" presId="urn:microsoft.com/office/officeart/2005/8/layout/radial3"/>
    <dgm:cxn modelId="{79B01A11-AF8D-493A-B632-F62865B832E6}" srcId="{EE9D20BD-7769-4F81-A88E-A02F664CC370}" destId="{B6618637-52FF-46F7-904E-B09F965EF2E7}" srcOrd="0" destOrd="0" parTransId="{ADA5C870-A0BE-47E8-B53B-C0F72BE28BB1}" sibTransId="{0144E797-26EF-479C-93E0-176C54EF5B19}"/>
    <dgm:cxn modelId="{80C9292F-4E39-4AD8-9A2A-C2F3D173A16C}" type="presOf" srcId="{AED2185A-F36E-48BE-AE25-76BB9F371076}" destId="{4B5FB457-7252-4389-AC34-BF54F30CEFA3}" srcOrd="0" destOrd="0" presId="urn:microsoft.com/office/officeart/2005/8/layout/radial3"/>
    <dgm:cxn modelId="{54D221A7-B827-447C-9D82-E903623E1831}" type="presOf" srcId="{7219FC18-2511-4A6F-A4A3-C71E16021A5E}" destId="{E7948817-3C88-4160-83A3-00AEB2F09571}" srcOrd="0" destOrd="0" presId="urn:microsoft.com/office/officeart/2005/8/layout/radial3"/>
    <dgm:cxn modelId="{593BC56D-64EA-486A-8AE9-5693453737DF}" type="presOf" srcId="{EE9D20BD-7769-4F81-A88E-A02F664CC370}" destId="{8F10D39D-A8E8-4152-8FA9-17FDB3A5481F}" srcOrd="0" destOrd="0" presId="urn:microsoft.com/office/officeart/2005/8/layout/radial3"/>
    <dgm:cxn modelId="{EF76F73A-F3FA-40C1-91E5-3E9E2FCF8648}" srcId="{B6618637-52FF-46F7-904E-B09F965EF2E7}" destId="{6CDF6E6D-D93A-4C2C-ABA9-3FD6B3652990}" srcOrd="4" destOrd="0" parTransId="{D467B0DD-0A3A-4951-BC86-312639CAAA43}" sibTransId="{859E1668-0DFC-4211-AA37-7F983DBAF609}"/>
    <dgm:cxn modelId="{74AA214A-15F8-4CC9-82D7-6E78ED4BC817}" srcId="{B6618637-52FF-46F7-904E-B09F965EF2E7}" destId="{7219FC18-2511-4A6F-A4A3-C71E16021A5E}" srcOrd="5" destOrd="0" parTransId="{01168E3A-1EAD-4A3F-B487-AAE29088705C}" sibTransId="{185CA475-A36A-48D9-A093-888464D85BFF}"/>
    <dgm:cxn modelId="{6F400896-3EDF-48EE-AB3C-12F9C0050DF8}" type="presOf" srcId="{6CDF6E6D-D93A-4C2C-ABA9-3FD6B3652990}" destId="{04C8958F-59F4-4A88-B354-E6C4EFFECD3F}" srcOrd="0" destOrd="0" presId="urn:microsoft.com/office/officeart/2005/8/layout/radial3"/>
    <dgm:cxn modelId="{D4698DCA-1EA2-4BE6-8A27-9E17F08F8865}" srcId="{B6618637-52FF-46F7-904E-B09F965EF2E7}" destId="{CB340737-73D4-4012-BE0A-6B87132A87A5}" srcOrd="0" destOrd="0" parTransId="{EB8F8D80-4599-4263-8D6D-37A0E1D0E78D}" sibTransId="{4E554023-815A-4FD7-8E51-573E82E66AD4}"/>
    <dgm:cxn modelId="{BBCD183B-5337-4BED-AE3D-97B75FA68AEF}" type="presOf" srcId="{50EBE5C1-BB10-4E35-B226-DFC980839A1E}" destId="{91833375-B68D-4BF4-B8D7-E12F11D33DD9}" srcOrd="0" destOrd="0" presId="urn:microsoft.com/office/officeart/2005/8/layout/radial3"/>
    <dgm:cxn modelId="{77B5931E-345A-4B2D-B213-DED1F552005B}" srcId="{B6618637-52FF-46F7-904E-B09F965EF2E7}" destId="{AED2185A-F36E-48BE-AE25-76BB9F371076}" srcOrd="3" destOrd="0" parTransId="{BC90DE84-39B8-4F86-AC36-7A97F26BC9AE}" sibTransId="{852DE96E-DCFD-4809-B3EC-FA0BF6709E9D}"/>
    <dgm:cxn modelId="{DB4980C6-858E-4225-952B-B84B1693AAFC}" srcId="{B6618637-52FF-46F7-904E-B09F965EF2E7}" destId="{1ABC110B-83D5-4E4F-B88F-2423E58CB518}" srcOrd="1" destOrd="0" parTransId="{C5215D54-DCA1-4FFC-9DC4-15B2259A7370}" sibTransId="{CA7D6804-EAF9-4F07-B728-7EE5C6CF51CC}"/>
    <dgm:cxn modelId="{ADAA5BE6-8452-49C2-A82D-C2C328D4148F}" type="presOf" srcId="{CB340737-73D4-4012-BE0A-6B87132A87A5}" destId="{DCCFE1C6-2B2E-4C16-A8F9-743C1EF2E1CD}" srcOrd="0" destOrd="0" presId="urn:microsoft.com/office/officeart/2005/8/layout/radial3"/>
    <dgm:cxn modelId="{FC81F960-CC64-4FC4-A750-4E06445EEB19}" srcId="{B6618637-52FF-46F7-904E-B09F965EF2E7}" destId="{50EBE5C1-BB10-4E35-B226-DFC980839A1E}" srcOrd="2" destOrd="0" parTransId="{2603275A-17DC-4EA4-84E2-EB8FAA14D0BB}" sibTransId="{A175804C-7BEB-4799-B53A-F889B540351C}"/>
    <dgm:cxn modelId="{34D6556C-7B00-49C0-9EDA-E406DF620DF7}" type="presOf" srcId="{B6618637-52FF-46F7-904E-B09F965EF2E7}" destId="{955BB8AC-C1C8-4E35-9262-8DED01CA52C1}" srcOrd="0" destOrd="0" presId="urn:microsoft.com/office/officeart/2005/8/layout/radial3"/>
    <dgm:cxn modelId="{9EF5A592-E4A1-472B-BFCF-94868C79E046}" type="presParOf" srcId="{8F10D39D-A8E8-4152-8FA9-17FDB3A5481F}" destId="{36D9F36B-47B2-45F8-AA07-1D05A668A2DD}" srcOrd="0" destOrd="0" presId="urn:microsoft.com/office/officeart/2005/8/layout/radial3"/>
    <dgm:cxn modelId="{3E7547FA-1C57-45B8-95D9-255FF4853955}" type="presParOf" srcId="{36D9F36B-47B2-45F8-AA07-1D05A668A2DD}" destId="{955BB8AC-C1C8-4E35-9262-8DED01CA52C1}" srcOrd="0" destOrd="0" presId="urn:microsoft.com/office/officeart/2005/8/layout/radial3"/>
    <dgm:cxn modelId="{63B215BD-137F-4A8E-AEF0-7D13F56D8E12}" type="presParOf" srcId="{36D9F36B-47B2-45F8-AA07-1D05A668A2DD}" destId="{DCCFE1C6-2B2E-4C16-A8F9-743C1EF2E1CD}" srcOrd="1" destOrd="0" presId="urn:microsoft.com/office/officeart/2005/8/layout/radial3"/>
    <dgm:cxn modelId="{B1813B92-DB9D-4D49-9DAE-C540CCA70421}" type="presParOf" srcId="{36D9F36B-47B2-45F8-AA07-1D05A668A2DD}" destId="{CD7FC499-0B43-4E90-BABD-9268885B3026}" srcOrd="2" destOrd="0" presId="urn:microsoft.com/office/officeart/2005/8/layout/radial3"/>
    <dgm:cxn modelId="{1C2DB3FD-19D8-4C9F-8EF2-B8734B8D6591}" type="presParOf" srcId="{36D9F36B-47B2-45F8-AA07-1D05A668A2DD}" destId="{91833375-B68D-4BF4-B8D7-E12F11D33DD9}" srcOrd="3" destOrd="0" presId="urn:microsoft.com/office/officeart/2005/8/layout/radial3"/>
    <dgm:cxn modelId="{7D277402-1F1B-4A80-81DA-90992789A8BB}" type="presParOf" srcId="{36D9F36B-47B2-45F8-AA07-1D05A668A2DD}" destId="{4B5FB457-7252-4389-AC34-BF54F30CEFA3}" srcOrd="4" destOrd="0" presId="urn:microsoft.com/office/officeart/2005/8/layout/radial3"/>
    <dgm:cxn modelId="{D92191D0-0329-4839-B42A-0DC007C65060}" type="presParOf" srcId="{36D9F36B-47B2-45F8-AA07-1D05A668A2DD}" destId="{04C8958F-59F4-4A88-B354-E6C4EFFECD3F}" srcOrd="5" destOrd="0" presId="urn:microsoft.com/office/officeart/2005/8/layout/radial3"/>
    <dgm:cxn modelId="{164AB9C5-9863-471A-A837-4980EB2144FE}" type="presParOf" srcId="{36D9F36B-47B2-45F8-AA07-1D05A668A2DD}" destId="{E7948817-3C88-4160-83A3-00AEB2F09571}" srcOrd="6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7FE35-8697-4FB0-BCE9-903A36BB2A29}" type="datetimeFigureOut">
              <a:rPr lang="zh-CN" altLang="en-US" smtClean="0"/>
              <a:t>2015/11/10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BA7C3-0AD3-4A67-9588-73F37A1704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98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BA7C3-0AD3-4A67-9588-73F37A17046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12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903366"/>
            <a:ext cx="7812360" cy="77362"/>
            <a:chOff x="0" y="836712"/>
            <a:chExt cx="7812360" cy="77362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0" y="836712"/>
              <a:ext cx="7812360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矩形 3"/>
            <p:cNvSpPr/>
            <p:nvPr/>
          </p:nvSpPr>
          <p:spPr>
            <a:xfrm>
              <a:off x="0" y="842074"/>
              <a:ext cx="2520000" cy="7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C32B6-DD5A-4053-A242-B5A8DD81C3A8}" type="slidenum">
              <a:rPr lang="zh-CN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455370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15D2EFE-2BB1-4FCD-8571-87CC80C8E64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9864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690E1-299C-4511-BFDB-46AF03207BD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5385217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ongsc3@163.co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baidu.com/link?url=H9V7yaKvwFbl9fOrGhTyPJ1DOd1gPs0Yt1on8u8dkWUmF3JJqjG9yhZF9Zf4MwyEQZ0ea47l8TdUHb65IwwtNPVGJWxpfQ-dyngwdUMBzN_&amp;wd=&amp;eqid=e0620aa400027c3f00000003563bae9e" TargetMode="Externa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107504" y="764704"/>
            <a:ext cx="8856984" cy="1296144"/>
          </a:xfrm>
          <a:prstGeom prst="rect">
            <a:avLst/>
          </a:prstGeom>
          <a:solidFill>
            <a:srgbClr val="FFC00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</a:pPr>
            <a:endParaRPr kumimoji="1" lang="en-US" altLang="zh-CN" sz="3200" b="1" dirty="0" smtClean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lnSpc>
                <a:spcPts val="3200"/>
              </a:lnSpc>
            </a:pPr>
            <a:r>
              <a:rPr kumimoji="1" lang="zh-CN" altLang="zh-CN" sz="3200" b="1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“一带一路”</a:t>
            </a:r>
            <a:r>
              <a:rPr kumimoji="1" lang="zh-CN" altLang="zh-CN" sz="3200" b="1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绿色发展模式</a:t>
            </a:r>
            <a:endParaRPr kumimoji="1" lang="en-US" altLang="zh-CN" sz="3200" b="1" dirty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lnSpc>
                <a:spcPts val="3200"/>
              </a:lnSpc>
            </a:pPr>
            <a:r>
              <a:rPr kumimoji="1" lang="en-US" altLang="zh-CN" sz="2600" b="1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Green Development Patterns of “One </a:t>
            </a:r>
            <a:r>
              <a:rPr kumimoji="1" lang="en-US" altLang="zh-CN" sz="2600" b="1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Belt</a:t>
            </a:r>
            <a:r>
              <a:rPr kumimoji="1" lang="en-US" altLang="zh-CN" sz="2600" b="1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 </a:t>
            </a:r>
            <a:r>
              <a:rPr kumimoji="1" lang="en-US" altLang="zh-CN" sz="2600" b="1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One Road</a:t>
            </a:r>
            <a:r>
              <a:rPr kumimoji="1" lang="en-US" altLang="zh-CN" sz="2600" b="1" dirty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”</a:t>
            </a:r>
            <a:endParaRPr kumimoji="1" lang="zh-CN" altLang="en-US" sz="2600" b="1" dirty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87624" y="2420888"/>
            <a:ext cx="68407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kumimoji="1" lang="zh-CN" altLang="en-US" sz="2800" b="1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董锁成  首席研究员</a:t>
            </a:r>
            <a:endParaRPr kumimoji="1" lang="en-US" altLang="zh-CN" sz="2800" b="1" dirty="0" smtClean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algn="ctr">
              <a:spcBef>
                <a:spcPts val="0"/>
              </a:spcBef>
              <a:defRPr/>
            </a:pPr>
            <a:r>
              <a:rPr kumimoji="1" lang="zh-CN" altLang="en-US" sz="2800" b="1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中国科学院地理科学与资源研究所</a:t>
            </a:r>
            <a:endParaRPr kumimoji="1" lang="en-US" altLang="zh-CN" sz="2800" b="1" dirty="0" smtClean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algn="ctr">
              <a:spcBef>
                <a:spcPts val="0"/>
              </a:spcBef>
              <a:defRPr/>
            </a:pPr>
            <a:r>
              <a:rPr kumimoji="1" lang="en-US" altLang="zh-CN" sz="2800" b="1" dirty="0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Dong </a:t>
            </a:r>
            <a:r>
              <a:rPr kumimoji="1" lang="en-US" altLang="zh-CN" sz="2800" b="1" dirty="0" err="1" smtClean="0">
                <a:solidFill>
                  <a:srgbClr val="00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Suocheng</a:t>
            </a:r>
            <a:endParaRPr kumimoji="1" lang="en-US" altLang="zh-CN" sz="2800" b="1" dirty="0" smtClean="0">
              <a:solidFill>
                <a:srgbClr val="0000FF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altLang="zh-CN" sz="2400" b="1" dirty="0">
                <a:solidFill>
                  <a:srgbClr val="0000FF"/>
                </a:solidFill>
              </a:rPr>
              <a:t> Leading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professor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，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Institute </a:t>
            </a:r>
            <a:r>
              <a:rPr lang="en-US" altLang="zh-CN" sz="2400" b="1" dirty="0">
                <a:solidFill>
                  <a:srgbClr val="0000FF"/>
                </a:solidFill>
              </a:rPr>
              <a:t>of Geographic Sciences and Natural Resources Research, Chinese Academy of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Sciences  </a:t>
            </a:r>
            <a:r>
              <a:rPr kumimoji="1"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（</a:t>
            </a:r>
            <a:r>
              <a:rPr kumimoji="1" lang="en-US" altLang="zh-CN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  <a:hlinkClick r:id="rId2"/>
              </a:rPr>
              <a:t>dongsc3@163.com</a:t>
            </a:r>
            <a:r>
              <a:rPr kumimoji="1"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）</a:t>
            </a:r>
            <a:endParaRPr kumimoji="1"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48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720080"/>
          </a:xfrm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ea typeface="黑体" pitchFamily="49" charset="-122"/>
              </a:rPr>
              <a:t>4. </a:t>
            </a:r>
            <a:r>
              <a:rPr lang="zh-CN" altLang="en-US" sz="3200" b="1" dirty="0" smtClean="0">
                <a:solidFill>
                  <a:srgbClr val="FF0000"/>
                </a:solidFill>
                <a:ea typeface="黑体" pitchFamily="49" charset="-122"/>
              </a:rPr>
              <a:t>国际</a:t>
            </a:r>
            <a:r>
              <a:rPr lang="zh-CN" altLang="en-US" sz="3200" b="1" dirty="0">
                <a:solidFill>
                  <a:srgbClr val="FF0000"/>
                </a:solidFill>
                <a:ea typeface="黑体" pitchFamily="49" charset="-122"/>
              </a:rPr>
              <a:t>生态环境合作</a:t>
            </a:r>
            <a:r>
              <a:rPr lang="zh-CN" altLang="en-US" sz="3200" b="1" dirty="0" smtClean="0">
                <a:solidFill>
                  <a:srgbClr val="FF0000"/>
                </a:solidFill>
                <a:ea typeface="黑体" pitchFamily="49" charset="-122"/>
              </a:rPr>
              <a:t>模式 </a:t>
            </a:r>
            <a:r>
              <a:rPr lang="en-US" altLang="zh-CN" sz="2400" b="1" dirty="0" smtClean="0">
                <a:solidFill>
                  <a:srgbClr val="FF0000"/>
                </a:solidFill>
                <a:ea typeface="黑体" pitchFamily="49" charset="-122"/>
              </a:rPr>
              <a:t>International</a:t>
            </a:r>
            <a:r>
              <a:rPr lang="en-US" altLang="zh-CN" sz="2400" b="1" dirty="0">
                <a:solidFill>
                  <a:srgbClr val="FF0000"/>
                </a:solidFill>
                <a:ea typeface="黑体" pitchFamily="49" charset="-122"/>
              </a:rPr>
              <a:t> ecological environment </a:t>
            </a:r>
            <a:r>
              <a:rPr lang="en-US" altLang="zh-CN" sz="2400" b="1" dirty="0" smtClean="0">
                <a:solidFill>
                  <a:srgbClr val="FF0000"/>
                </a:solidFill>
                <a:ea typeface="黑体" pitchFamily="49" charset="-122"/>
              </a:rPr>
              <a:t>protection cooperation</a:t>
            </a:r>
            <a:r>
              <a:rPr lang="en-US" altLang="zh-CN" sz="2800" b="1" dirty="0" smtClean="0">
                <a:latin typeface="黑体" pitchFamily="49" charset="-122"/>
                <a:ea typeface="黑体" pitchFamily="49" charset="-122"/>
                <a:cs typeface="+mn-cs"/>
              </a:rPr>
              <a:t/>
            </a:r>
            <a:br>
              <a:rPr lang="en-US" altLang="zh-CN" sz="2800" b="1" dirty="0" smtClean="0">
                <a:latin typeface="黑体" pitchFamily="49" charset="-122"/>
                <a:ea typeface="黑体" pitchFamily="49" charset="-122"/>
                <a:cs typeface="+mn-cs"/>
              </a:rPr>
            </a:br>
            <a:endParaRPr lang="zh-CN" altLang="en-US" sz="2800" b="1" dirty="0">
              <a:latin typeface="黑体" pitchFamily="49" charset="-122"/>
              <a:ea typeface="黑体" pitchFamily="49" charset="-122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052736"/>
            <a:ext cx="8640960" cy="5472113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00FF"/>
              </a:buClr>
              <a:buFont typeface="宋体" panose="02010600030101010101" pitchFamily="2" charset="-122"/>
              <a:buChar char="※"/>
            </a:pPr>
            <a:r>
              <a:rPr lang="zh-CN" altLang="en-US" sz="20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共建“一带一路”生态环境与可持续发展国际科学家联盟和</a:t>
            </a:r>
            <a:r>
              <a:rPr lang="zh-CN" altLang="en-US" sz="20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智库</a:t>
            </a:r>
            <a:r>
              <a:rPr lang="zh-CN" altLang="en-US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ea typeface="黑体" pitchFamily="49" charset="-122"/>
              </a:rPr>
              <a:t>Establishing International Scientists </a:t>
            </a:r>
            <a:r>
              <a:rPr lang="en-US" altLang="zh-CN" sz="2000" b="1" dirty="0" smtClean="0">
                <a:solidFill>
                  <a:srgbClr val="0000FF"/>
                </a:solidFill>
                <a:ea typeface="黑体" pitchFamily="49" charset="-122"/>
              </a:rPr>
              <a:t>Consortium </a:t>
            </a:r>
            <a:r>
              <a:rPr lang="en-US" altLang="zh-CN" sz="2000" b="1" dirty="0">
                <a:solidFill>
                  <a:srgbClr val="0000FF"/>
                </a:solidFill>
                <a:ea typeface="黑体" pitchFamily="49" charset="-122"/>
              </a:rPr>
              <a:t>and Think </a:t>
            </a:r>
            <a:r>
              <a:rPr lang="en-US" altLang="zh-CN" sz="2000" b="1" dirty="0" smtClean="0">
                <a:solidFill>
                  <a:srgbClr val="0000FF"/>
                </a:solidFill>
                <a:ea typeface="黑体" pitchFamily="49" charset="-122"/>
              </a:rPr>
              <a:t>Tank, Scientific </a:t>
            </a:r>
            <a:r>
              <a:rPr lang="en-US" altLang="zh-CN" sz="2000" b="1" dirty="0">
                <a:solidFill>
                  <a:srgbClr val="0000FF"/>
                </a:solidFill>
                <a:ea typeface="黑体" pitchFamily="49" charset="-122"/>
              </a:rPr>
              <a:t>Policy-making System of ecological environment and sustainable development </a:t>
            </a:r>
            <a:r>
              <a:rPr lang="en-US" altLang="zh-CN" sz="2000" b="1" dirty="0" smtClean="0">
                <a:solidFill>
                  <a:srgbClr val="0000FF"/>
                </a:solidFill>
                <a:ea typeface="黑体" pitchFamily="49" charset="-122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ea typeface="黑体" pitchFamily="49" charset="-122"/>
              </a:rPr>
              <a:t>of One  Belt One </a:t>
            </a:r>
            <a:r>
              <a:rPr lang="en-US" altLang="zh-CN" sz="2000" b="1" dirty="0" smtClean="0">
                <a:solidFill>
                  <a:srgbClr val="0000FF"/>
                </a:solidFill>
                <a:ea typeface="黑体" pitchFamily="49" charset="-122"/>
              </a:rPr>
              <a:t>Road</a:t>
            </a:r>
            <a:endParaRPr lang="en-US" altLang="zh-CN" sz="24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ts val="2800"/>
              </a:lnSpc>
              <a:buClr>
                <a:srgbClr val="0000FF"/>
              </a:buClr>
              <a:buFont typeface="宋体" panose="02010600030101010101" pitchFamily="2" charset="-122"/>
              <a:buChar char="※"/>
              <a:defRPr/>
            </a:pPr>
            <a:r>
              <a:rPr lang="zh-CN" altLang="en-US" sz="20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建立</a:t>
            </a:r>
            <a:r>
              <a:rPr lang="zh-CN" altLang="en-US" sz="20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应对气候变化和生态环境</a:t>
            </a:r>
            <a:r>
              <a:rPr lang="zh-CN" altLang="en-US" sz="20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跨国合作</a:t>
            </a:r>
            <a:r>
              <a:rPr lang="zh-CN" altLang="en-US" sz="20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共赢</a:t>
            </a:r>
            <a:r>
              <a:rPr lang="zh-CN" altLang="en-US" sz="20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机制，共同</a:t>
            </a:r>
            <a:r>
              <a:rPr lang="zh-CN" altLang="en-US" sz="2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应对全球变化和</a:t>
            </a:r>
            <a:r>
              <a:rPr lang="zh-CN" altLang="en-US" sz="20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极端</a:t>
            </a:r>
            <a:r>
              <a:rPr lang="zh-CN" altLang="en-US" sz="2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环境</a:t>
            </a:r>
            <a:r>
              <a:rPr lang="zh-CN" altLang="en-US" sz="20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事件及自然灾害 </a:t>
            </a:r>
            <a:r>
              <a:rPr lang="en-US" altLang="zh-CN" sz="20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en-US" altLang="zh-CN" sz="2000" b="1" dirty="0" smtClean="0">
                <a:solidFill>
                  <a:srgbClr val="0000FF"/>
                </a:solidFill>
                <a:ea typeface="黑体" pitchFamily="49" charset="-122"/>
              </a:rPr>
              <a:t>ounding </a:t>
            </a:r>
            <a:r>
              <a:rPr lang="en-US" altLang="zh-CN" sz="2000" b="1" dirty="0">
                <a:solidFill>
                  <a:srgbClr val="0000FF"/>
                </a:solidFill>
                <a:ea typeface="黑体" pitchFamily="49" charset="-122"/>
              </a:rPr>
              <a:t>transnational construction and win-win </a:t>
            </a:r>
            <a:r>
              <a:rPr lang="en-US" altLang="zh-CN" sz="2000" b="1" dirty="0" smtClean="0">
                <a:solidFill>
                  <a:srgbClr val="0000FF"/>
                </a:solidFill>
                <a:ea typeface="黑体" pitchFamily="49" charset="-122"/>
              </a:rPr>
              <a:t>cooperative </a:t>
            </a:r>
            <a:r>
              <a:rPr lang="en-US" altLang="zh-CN" sz="2000" b="1" dirty="0">
                <a:solidFill>
                  <a:srgbClr val="0000FF"/>
                </a:solidFill>
                <a:ea typeface="黑体" pitchFamily="49" charset="-122"/>
              </a:rPr>
              <a:t>mechanism </a:t>
            </a:r>
            <a:r>
              <a:rPr lang="en-US" altLang="zh-CN" sz="2000" b="1" dirty="0" smtClean="0">
                <a:solidFill>
                  <a:srgbClr val="0000FF"/>
                </a:solidFill>
                <a:ea typeface="黑体" pitchFamily="49" charset="-122"/>
              </a:rPr>
              <a:t>of response and  adapt to global climate </a:t>
            </a:r>
            <a:r>
              <a:rPr lang="en-US" altLang="zh-CN" sz="2000" b="1" dirty="0">
                <a:solidFill>
                  <a:srgbClr val="0000FF"/>
                </a:solidFill>
                <a:ea typeface="黑体" pitchFamily="49" charset="-122"/>
              </a:rPr>
              <a:t>change and </a:t>
            </a:r>
            <a:r>
              <a:rPr lang="en-US" altLang="zh-CN" sz="2000" b="1" dirty="0" smtClean="0">
                <a:solidFill>
                  <a:srgbClr val="0000FF"/>
                </a:solidFill>
                <a:ea typeface="黑体" pitchFamily="49" charset="-122"/>
              </a:rPr>
              <a:t>extremely eco-environment events and natural disasters .</a:t>
            </a:r>
            <a:endParaRPr lang="en-US" altLang="zh-CN" sz="2000" b="1" dirty="0" smtClean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2800"/>
              </a:lnSpc>
              <a:buClr>
                <a:srgbClr val="0000FF"/>
              </a:buClr>
              <a:buFont typeface="宋体" panose="02010600030101010101" pitchFamily="2" charset="-122"/>
              <a:buChar char="※"/>
              <a:defRPr/>
            </a:pPr>
            <a:r>
              <a:rPr lang="zh-CN" altLang="en-US" sz="2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建立一带一路生态环境监测预警应急系统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ea typeface="黑体" pitchFamily="49" charset="-122"/>
              </a:rPr>
              <a:t>Building monitoring and early warning and emergency system of </a:t>
            </a:r>
            <a:r>
              <a:rPr lang="en-US" altLang="zh-CN" sz="2000" b="1" dirty="0" smtClean="0">
                <a:solidFill>
                  <a:srgbClr val="0000FF"/>
                </a:solidFill>
                <a:ea typeface="黑体" pitchFamily="49" charset="-122"/>
              </a:rPr>
              <a:t>eco-environment </a:t>
            </a:r>
            <a:r>
              <a:rPr lang="en-US" altLang="zh-CN" sz="2000" b="1" dirty="0">
                <a:solidFill>
                  <a:srgbClr val="0000FF"/>
                </a:solidFill>
                <a:ea typeface="黑体" pitchFamily="49" charset="-122"/>
              </a:rPr>
              <a:t>of One Belt One Road</a:t>
            </a:r>
            <a:r>
              <a:rPr lang="en-US" altLang="zh-CN" sz="2000" b="1" dirty="0" smtClean="0">
                <a:solidFill>
                  <a:srgbClr val="0000FF"/>
                </a:solidFill>
                <a:ea typeface="黑体" pitchFamily="49" charset="-122"/>
              </a:rPr>
              <a:t>.</a:t>
            </a:r>
          </a:p>
          <a:p>
            <a:pPr>
              <a:lnSpc>
                <a:spcPts val="2800"/>
              </a:lnSpc>
              <a:buClr>
                <a:srgbClr val="0000FF"/>
              </a:buClr>
              <a:buFont typeface="宋体" panose="02010600030101010101" pitchFamily="2" charset="-122"/>
              <a:buChar char="※"/>
              <a:defRPr/>
            </a:pPr>
            <a:r>
              <a:rPr lang="en-US" altLang="zh-CN" sz="2000" b="1" dirty="0">
                <a:solidFill>
                  <a:srgbClr val="0000FF"/>
                </a:solidFill>
                <a:ea typeface="黑体" pitchFamily="49" charset="-122"/>
              </a:rPr>
              <a:t> </a:t>
            </a:r>
            <a:r>
              <a:rPr lang="zh-CN" altLang="en-US" sz="20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协同推进</a:t>
            </a:r>
            <a:r>
              <a:rPr lang="zh-CN" altLang="en-US" sz="2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跨国</a:t>
            </a:r>
            <a:r>
              <a:rPr lang="zh-CN" altLang="en-US" sz="20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生态</a:t>
            </a:r>
            <a:r>
              <a:rPr lang="zh-CN" altLang="en-US" sz="2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修复工程，加强沙漠化治理技术</a:t>
            </a:r>
            <a:r>
              <a:rPr lang="zh-CN" altLang="en-US" sz="20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合作，加强水资源高效</a:t>
            </a:r>
            <a:r>
              <a:rPr lang="zh-CN" altLang="en-US" sz="20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配置利用和农业节水灌溉技术</a:t>
            </a:r>
            <a:r>
              <a:rPr lang="zh-CN" altLang="en-US" sz="20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合作 </a:t>
            </a:r>
            <a:r>
              <a:rPr lang="en-US" altLang="zh-CN" sz="2000" b="1" dirty="0" smtClean="0">
                <a:solidFill>
                  <a:srgbClr val="0000FF"/>
                </a:solidFill>
                <a:ea typeface="黑体" pitchFamily="49" charset="-122"/>
              </a:rPr>
              <a:t>Collaboration </a:t>
            </a:r>
            <a:r>
              <a:rPr lang="en-US" altLang="zh-CN" sz="2000" b="1" dirty="0">
                <a:solidFill>
                  <a:srgbClr val="0000FF"/>
                </a:solidFill>
                <a:ea typeface="黑体" pitchFamily="49" charset="-122"/>
              </a:rPr>
              <a:t>on transboundary </a:t>
            </a:r>
            <a:r>
              <a:rPr lang="en-US" altLang="zh-CN" sz="2000" b="1" dirty="0" smtClean="0">
                <a:solidFill>
                  <a:srgbClr val="0000FF"/>
                </a:solidFill>
                <a:ea typeface="黑体" pitchFamily="49" charset="-122"/>
              </a:rPr>
              <a:t>pollution &amp; ecological </a:t>
            </a:r>
            <a:r>
              <a:rPr lang="en-US" altLang="zh-CN" sz="2000" b="1" dirty="0">
                <a:solidFill>
                  <a:srgbClr val="0000FF"/>
                </a:solidFill>
                <a:ea typeface="黑体" pitchFamily="49" charset="-122"/>
              </a:rPr>
              <a:t>restoration </a:t>
            </a:r>
            <a:r>
              <a:rPr lang="en-US" altLang="zh-CN" sz="2000" b="1" dirty="0" smtClean="0">
                <a:solidFill>
                  <a:srgbClr val="0000FF"/>
                </a:solidFill>
                <a:ea typeface="黑体" pitchFamily="49" charset="-122"/>
              </a:rPr>
              <a:t>engineers, </a:t>
            </a:r>
            <a:r>
              <a:rPr lang="en-US" altLang="zh-CN" sz="2000" b="1" dirty="0" err="1" smtClean="0">
                <a:solidFill>
                  <a:srgbClr val="0000FF"/>
                </a:solidFill>
                <a:ea typeface="黑体" pitchFamily="49" charset="-122"/>
              </a:rPr>
              <a:t>controling</a:t>
            </a:r>
            <a:r>
              <a:rPr lang="en-US" altLang="zh-CN" sz="2000" b="1" dirty="0" smtClean="0">
                <a:solidFill>
                  <a:srgbClr val="0000FF"/>
                </a:solidFill>
                <a:ea typeface="黑体" pitchFamily="49" charset="-122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ea typeface="黑体" pitchFamily="49" charset="-122"/>
              </a:rPr>
              <a:t>desertification </a:t>
            </a:r>
            <a:r>
              <a:rPr lang="en-US" altLang="zh-CN" sz="2000" b="1" dirty="0" smtClean="0">
                <a:solidFill>
                  <a:srgbClr val="0000FF"/>
                </a:solidFill>
                <a:ea typeface="黑体" pitchFamily="49" charset="-122"/>
              </a:rPr>
              <a:t>technologies</a:t>
            </a:r>
            <a:r>
              <a:rPr lang="zh-CN" altLang="en-US" sz="2000" b="1" dirty="0" smtClean="0">
                <a:solidFill>
                  <a:srgbClr val="0000FF"/>
                </a:solidFill>
                <a:ea typeface="黑体" pitchFamily="49" charset="-122"/>
              </a:rPr>
              <a:t>，</a:t>
            </a:r>
            <a:r>
              <a:rPr lang="en-US" altLang="zh-CN" sz="2000" b="1" dirty="0" smtClean="0">
                <a:solidFill>
                  <a:srgbClr val="0000FF"/>
                </a:solidFill>
                <a:ea typeface="黑体" pitchFamily="49" charset="-122"/>
              </a:rPr>
              <a:t>using </a:t>
            </a:r>
            <a:r>
              <a:rPr lang="en-US" altLang="zh-CN" sz="2000" b="1" dirty="0">
                <a:solidFill>
                  <a:srgbClr val="0000FF"/>
                </a:solidFill>
                <a:ea typeface="黑体" pitchFamily="49" charset="-122"/>
              </a:rPr>
              <a:t>and distribute valued water resource effectively, and cooperate with water-saving irrigation technologies</a:t>
            </a:r>
            <a:r>
              <a:rPr lang="en-US" altLang="zh-CN" sz="2000" b="1" dirty="0" smtClean="0">
                <a:solidFill>
                  <a:srgbClr val="0000FF"/>
                </a:solidFill>
                <a:ea typeface="黑体" pitchFamily="49" charset="-122"/>
              </a:rPr>
              <a:t>.</a:t>
            </a:r>
            <a:endParaRPr lang="en-US" altLang="zh-CN" sz="2000" b="1" dirty="0">
              <a:solidFill>
                <a:srgbClr val="0000FF"/>
              </a:solidFill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961591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5"/>
          <p:cNvSpPr>
            <a:spLocks noChangeArrowheads="1" noChangeShapeType="1" noTextEdit="1"/>
          </p:cNvSpPr>
          <p:nvPr/>
        </p:nvSpPr>
        <p:spPr bwMode="invGray">
          <a:xfrm>
            <a:off x="2555776" y="980728"/>
            <a:ext cx="4536504" cy="677416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0" cap="none" spc="0" normalizeH="0" baseline="0" noProof="0" dirty="0" smtClean="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003366">
                      <a:alpha val="50000"/>
                    </a:srgbClr>
                  </a:outerShdw>
                </a:effectLst>
                <a:uLnTx/>
                <a:uFillTx/>
                <a:latin typeface="Arial"/>
                <a:cs typeface="Arial"/>
              </a:rPr>
              <a:t>Thank You !</a:t>
            </a:r>
            <a:endParaRPr kumimoji="0" lang="zh-CN" altLang="en-US" sz="4400" b="1" i="0" u="none" strike="noStrike" kern="10" cap="none" spc="0" normalizeH="0" baseline="0" noProof="0" dirty="0" smtClean="0">
              <a:ln w="19050">
                <a:solidFill>
                  <a:srgbClr val="FFFF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003366">
                    <a:alpha val="50000"/>
                  </a:srgbClr>
                </a:outerShdw>
              </a:effectLst>
              <a:uLnTx/>
              <a:uFillTx/>
              <a:latin typeface="Arial"/>
              <a:cs typeface="Arial"/>
            </a:endParaRPr>
          </a:p>
        </p:txBody>
      </p:sp>
      <p:pic>
        <p:nvPicPr>
          <p:cNvPr id="4" name="图片 4" descr="http://sucimg.itc.cn/sblog/jhaz1ceCv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5" y="1988840"/>
            <a:ext cx="84724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36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6"/>
          <p:cNvGrpSpPr>
            <a:grpSpLocks/>
          </p:cNvGrpSpPr>
          <p:nvPr/>
        </p:nvGrpSpPr>
        <p:grpSpPr bwMode="auto">
          <a:xfrm>
            <a:off x="755576" y="896219"/>
            <a:ext cx="7920880" cy="1371018"/>
            <a:chOff x="1296" y="1824"/>
            <a:chExt cx="3021" cy="432"/>
          </a:xfrm>
        </p:grpSpPr>
        <p:sp>
          <p:nvSpPr>
            <p:cNvPr id="44" name="AutoShape 4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77AE26"/>
                </a:gs>
                <a:gs pos="50000">
                  <a:srgbClr val="77AE26">
                    <a:gamma/>
                    <a:tint val="21176"/>
                    <a:invGamma/>
                  </a:srgbClr>
                </a:gs>
                <a:gs pos="100000">
                  <a:srgbClr val="77AE26"/>
                </a:gs>
              </a:gsLst>
              <a:lin ang="5400000" scaled="1"/>
            </a:gradFill>
            <a:ln w="127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AutoShape 48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rgbClr val="77AE26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Text Box 49"/>
            <p:cNvSpPr txBox="1">
              <a:spLocks noChangeArrowheads="1"/>
            </p:cNvSpPr>
            <p:nvPr/>
          </p:nvSpPr>
          <p:spPr bwMode="gray">
            <a:xfrm>
              <a:off x="1680" y="1934"/>
              <a:ext cx="2637" cy="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zh-CN" altLang="en-US" sz="2800" b="1" dirty="0" smtClean="0">
                  <a:solidFill>
                    <a:srgbClr val="FF0000"/>
                  </a:solidFill>
                  <a:ea typeface="黑体" pitchFamily="49" charset="-122"/>
                </a:rPr>
                <a:t>       </a:t>
              </a:r>
              <a:r>
                <a:rPr lang="zh-CN" altLang="en-US" sz="2800" b="1" dirty="0">
                  <a:solidFill>
                    <a:srgbClr val="FF0000"/>
                  </a:solidFill>
                  <a:ea typeface="黑体" pitchFamily="49" charset="-122"/>
                </a:rPr>
                <a:t>背景 </a:t>
              </a:r>
              <a:r>
                <a:rPr lang="en-US" altLang="zh-CN" sz="2800" b="1" dirty="0">
                  <a:solidFill>
                    <a:srgbClr val="FF0000"/>
                  </a:solidFill>
                  <a:ea typeface="黑体" pitchFamily="49" charset="-122"/>
                </a:rPr>
                <a:t>Background</a:t>
              </a:r>
              <a:r>
                <a:rPr lang="en-US" altLang="zh-CN" sz="2800" b="1" dirty="0">
                  <a:solidFill>
                    <a:srgbClr val="FF0000"/>
                  </a:solidFill>
                </a:rPr>
                <a:t> </a:t>
              </a:r>
              <a:endParaRPr lang="zh-CN" altLang="en-US" sz="2800" dirty="0"/>
            </a:p>
            <a:p>
              <a:pPr lvl="0" algn="ctr" eaLnBrk="0" hangingPunct="0">
                <a:defRPr/>
              </a:pPr>
              <a:r>
                <a:rPr lang="zh-CN" altLang="en-US" sz="2800" b="1" dirty="0" smtClean="0">
                  <a:solidFill>
                    <a:srgbClr val="FF0000"/>
                  </a:solidFill>
                  <a:ea typeface="黑体" pitchFamily="49" charset="-122"/>
                </a:rPr>
                <a:t> </a:t>
              </a:r>
              <a:endParaRPr lang="en-US" altLang="zh-CN" sz="2800" b="1" dirty="0">
                <a:solidFill>
                  <a:srgbClr val="FF0000"/>
                </a:solidFill>
                <a:ea typeface="黑体" pitchFamily="49" charset="-122"/>
              </a:endParaRPr>
            </a:p>
          </p:txBody>
        </p:sp>
        <p:sp>
          <p:nvSpPr>
            <p:cNvPr id="47" name="Text Box 50"/>
            <p:cNvSpPr txBox="1">
              <a:spLocks noChangeArrowheads="1"/>
            </p:cNvSpPr>
            <p:nvPr/>
          </p:nvSpPr>
          <p:spPr bwMode="gray">
            <a:xfrm>
              <a:off x="1393" y="1947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宋体" pitchFamily="2" charset="-122"/>
                </a:rPr>
                <a:t>1</a:t>
              </a:r>
            </a:p>
          </p:txBody>
        </p:sp>
      </p:grpSp>
      <p:grpSp>
        <p:nvGrpSpPr>
          <p:cNvPr id="48" name="Group 51"/>
          <p:cNvGrpSpPr>
            <a:grpSpLocks/>
          </p:cNvGrpSpPr>
          <p:nvPr/>
        </p:nvGrpSpPr>
        <p:grpSpPr bwMode="auto">
          <a:xfrm>
            <a:off x="755576" y="3400831"/>
            <a:ext cx="7730884" cy="1540337"/>
            <a:chOff x="1296" y="1824"/>
            <a:chExt cx="2976" cy="458"/>
          </a:xfrm>
        </p:grpSpPr>
        <p:sp>
          <p:nvSpPr>
            <p:cNvPr id="49" name="AutoShape 52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3984C9"/>
                </a:gs>
                <a:gs pos="50000">
                  <a:srgbClr val="3984C9">
                    <a:gamma/>
                    <a:tint val="21176"/>
                    <a:invGamma/>
                  </a:srgbClr>
                </a:gs>
                <a:gs pos="100000">
                  <a:srgbClr val="3984C9"/>
                </a:gs>
              </a:gsLst>
              <a:lin ang="5400000" scaled="1"/>
            </a:gradFill>
            <a:ln w="127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AutoShape 5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rgbClr val="3984C9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Text Box 54"/>
            <p:cNvSpPr txBox="1">
              <a:spLocks noChangeArrowheads="1"/>
            </p:cNvSpPr>
            <p:nvPr/>
          </p:nvSpPr>
          <p:spPr bwMode="gray">
            <a:xfrm>
              <a:off x="1680" y="1934"/>
              <a:ext cx="2592" cy="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zh-CN" altLang="en-US" sz="2800" b="1" dirty="0" smtClean="0">
                  <a:solidFill>
                    <a:srgbClr val="FF0000"/>
                  </a:solidFill>
                  <a:ea typeface="黑体" pitchFamily="49" charset="-122"/>
                </a:rPr>
                <a:t>       丝绸之路</a:t>
              </a:r>
              <a:r>
                <a:rPr lang="zh-CN" altLang="en-US" sz="2800" b="1" dirty="0">
                  <a:solidFill>
                    <a:srgbClr val="FF0000"/>
                  </a:solidFill>
                  <a:ea typeface="黑体" pitchFamily="49" charset="-122"/>
                </a:rPr>
                <a:t>国际生态旅游带</a:t>
              </a:r>
              <a:r>
                <a:rPr lang="zh-CN" altLang="en-US" sz="2800" b="1" dirty="0" smtClean="0">
                  <a:solidFill>
                    <a:srgbClr val="FF0000"/>
                  </a:solidFill>
                  <a:ea typeface="黑体" pitchFamily="49" charset="-122"/>
                </a:rPr>
                <a:t>模式</a:t>
              </a:r>
              <a:endParaRPr lang="en-US" altLang="zh-CN" sz="2800" b="1" dirty="0" smtClean="0">
                <a:solidFill>
                  <a:srgbClr val="FF0000"/>
                </a:solidFill>
                <a:ea typeface="黑体" pitchFamily="49" charset="-122"/>
              </a:endParaRPr>
            </a:p>
            <a:p>
              <a:pPr algn="ctr" eaLnBrk="0" hangingPunct="0">
                <a:defRPr/>
              </a:pPr>
              <a:r>
                <a:rPr lang="en-US" altLang="zh-CN" sz="2400" b="1" dirty="0" smtClean="0">
                  <a:solidFill>
                    <a:srgbClr val="FF0000"/>
                  </a:solidFill>
                  <a:ea typeface="黑体" pitchFamily="49" charset="-122"/>
                </a:rPr>
                <a:t>International </a:t>
              </a:r>
              <a:r>
                <a:rPr lang="en-US" altLang="zh-CN" sz="2400" b="1" dirty="0">
                  <a:solidFill>
                    <a:srgbClr val="FF0000"/>
                  </a:solidFill>
                  <a:ea typeface="黑体" pitchFamily="49" charset="-122"/>
                </a:rPr>
                <a:t>E</a:t>
              </a:r>
              <a:r>
                <a:rPr lang="en-US" altLang="zh-CN" sz="2400" b="1" dirty="0" smtClean="0">
                  <a:solidFill>
                    <a:srgbClr val="FF0000"/>
                  </a:solidFill>
                  <a:ea typeface="黑体" pitchFamily="49" charset="-122"/>
                </a:rPr>
                <a:t>co-tourism</a:t>
              </a:r>
              <a:r>
                <a:rPr lang="en-US" altLang="zh-CN" sz="2400" b="1" dirty="0">
                  <a:solidFill>
                    <a:srgbClr val="FF0000"/>
                  </a:solidFill>
                  <a:ea typeface="黑体" pitchFamily="49" charset="-122"/>
                </a:rPr>
                <a:t> </a:t>
              </a:r>
              <a:r>
                <a:rPr lang="en-US" altLang="zh-CN" sz="2400" b="1" dirty="0" smtClean="0">
                  <a:solidFill>
                    <a:srgbClr val="FF0000"/>
                  </a:solidFill>
                  <a:ea typeface="黑体" pitchFamily="49" charset="-122"/>
                </a:rPr>
                <a:t>Belt</a:t>
              </a:r>
              <a:r>
                <a:rPr lang="en-US" altLang="zh-CN" sz="2400" b="1" dirty="0">
                  <a:solidFill>
                    <a:srgbClr val="FF0000"/>
                  </a:solidFill>
                  <a:ea typeface="黑体" pitchFamily="49" charset="-122"/>
                </a:rPr>
                <a:t> along Silk Road</a:t>
              </a:r>
              <a:endParaRPr lang="zh-CN" altLang="en-US" sz="2800" b="1" dirty="0">
                <a:solidFill>
                  <a:srgbClr val="FF0000"/>
                </a:solidFill>
                <a:ea typeface="黑体" pitchFamily="49" charset="-122"/>
              </a:endParaRP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itchFamily="2" charset="-122"/>
              </a:endParaRPr>
            </a:p>
          </p:txBody>
        </p:sp>
        <p:sp>
          <p:nvSpPr>
            <p:cNvPr id="52" name="Text Box 55"/>
            <p:cNvSpPr txBox="1">
              <a:spLocks noChangeArrowheads="1"/>
            </p:cNvSpPr>
            <p:nvPr/>
          </p:nvSpPr>
          <p:spPr bwMode="gray">
            <a:xfrm>
              <a:off x="1439" y="1951"/>
              <a:ext cx="131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kern="0" dirty="0">
                  <a:solidFill>
                    <a:srgbClr val="FFFFFF"/>
                  </a:solidFill>
                  <a:ea typeface="宋体" pitchFamily="2" charset="-122"/>
                </a:rPr>
                <a:t>3</a:t>
              </a:r>
              <a:endPara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itchFamily="2" charset="-122"/>
              </a:endParaRPr>
            </a:p>
          </p:txBody>
        </p:sp>
      </p:grpSp>
      <p:grpSp>
        <p:nvGrpSpPr>
          <p:cNvPr id="53" name="Group 56"/>
          <p:cNvGrpSpPr>
            <a:grpSpLocks/>
          </p:cNvGrpSpPr>
          <p:nvPr/>
        </p:nvGrpSpPr>
        <p:grpSpPr bwMode="auto">
          <a:xfrm>
            <a:off x="827532" y="4759424"/>
            <a:ext cx="7730936" cy="1477888"/>
            <a:chOff x="1268" y="1824"/>
            <a:chExt cx="3004" cy="432"/>
          </a:xfrm>
        </p:grpSpPr>
        <p:sp>
          <p:nvSpPr>
            <p:cNvPr id="54" name="AutoShape 5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6E815B"/>
                </a:gs>
                <a:gs pos="50000">
                  <a:srgbClr val="6E815B">
                    <a:gamma/>
                    <a:tint val="21176"/>
                    <a:invGamma/>
                  </a:srgbClr>
                </a:gs>
                <a:gs pos="100000">
                  <a:srgbClr val="6E815B"/>
                </a:gs>
              </a:gsLst>
              <a:lin ang="5400000" scaled="1"/>
            </a:gradFill>
            <a:ln w="127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AutoShape 58"/>
            <p:cNvSpPr>
              <a:spLocks noChangeArrowheads="1"/>
            </p:cNvSpPr>
            <p:nvPr/>
          </p:nvSpPr>
          <p:spPr bwMode="gray">
            <a:xfrm>
              <a:off x="1268" y="1824"/>
              <a:ext cx="432" cy="432"/>
            </a:xfrm>
            <a:prstGeom prst="diamond">
              <a:avLst/>
            </a:prstGeom>
            <a:solidFill>
              <a:srgbClr val="6E815B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Text Box 59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itchFamily="2" charset="-122"/>
              </a:endParaRPr>
            </a:p>
          </p:txBody>
        </p:sp>
        <p:sp>
          <p:nvSpPr>
            <p:cNvPr id="57" name="Text Box 60"/>
            <p:cNvSpPr txBox="1">
              <a:spLocks noChangeArrowheads="1"/>
            </p:cNvSpPr>
            <p:nvPr/>
          </p:nvSpPr>
          <p:spPr bwMode="gray">
            <a:xfrm>
              <a:off x="1408" y="1932"/>
              <a:ext cx="1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宋体" pitchFamily="2" charset="-122"/>
                </a:rPr>
                <a:t>4</a:t>
              </a:r>
            </a:p>
          </p:txBody>
        </p:sp>
      </p:grpSp>
      <p:sp>
        <p:nvSpPr>
          <p:cNvPr id="64" name="Rectangle 2"/>
          <p:cNvSpPr txBox="1">
            <a:spLocks noChangeArrowheads="1"/>
          </p:cNvSpPr>
          <p:nvPr/>
        </p:nvSpPr>
        <p:spPr bwMode="gray">
          <a:xfrm>
            <a:off x="179512" y="332656"/>
            <a:ext cx="76962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2E6272"/>
                </a:solidFill>
                <a:effectLst/>
                <a:uLnTx/>
                <a:uFillTx/>
                <a:latin typeface="Verdana"/>
                <a:ea typeface="宋体" pitchFamily="2" charset="-122"/>
                <a:cs typeface="+mj-cs"/>
              </a:rPr>
              <a:t>Contents</a:t>
            </a:r>
            <a:endParaRPr kumimoji="0" lang="en-US" altLang="zh-CN" sz="3200" b="1" i="0" u="none" strike="noStrike" kern="0" cap="none" spc="0" normalizeH="0" baseline="0" noProof="0" dirty="0" smtClean="0">
              <a:ln>
                <a:noFill/>
              </a:ln>
              <a:solidFill>
                <a:srgbClr val="3984C9"/>
              </a:solidFill>
              <a:effectLst/>
              <a:uLnTx/>
              <a:uFillTx/>
              <a:latin typeface="Verdana"/>
              <a:ea typeface="宋体" pitchFamily="2" charset="-122"/>
              <a:cs typeface="+mj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49810" y="5232415"/>
            <a:ext cx="6654638" cy="644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ea typeface="黑体" pitchFamily="49" charset="-122"/>
              </a:rPr>
              <a:t>     国际</a:t>
            </a:r>
            <a:r>
              <a:rPr lang="zh-CN" altLang="en-US" sz="2800" b="1" dirty="0">
                <a:solidFill>
                  <a:srgbClr val="FF0000"/>
                </a:solidFill>
                <a:ea typeface="黑体" pitchFamily="49" charset="-122"/>
              </a:rPr>
              <a:t>生态环境合作模式</a:t>
            </a:r>
            <a:r>
              <a:rPr lang="en-US" altLang="zh-CN" sz="2400" b="1" dirty="0">
                <a:solidFill>
                  <a:srgbClr val="FF0000"/>
                </a:solidFill>
                <a:ea typeface="黑体" pitchFamily="49" charset="-122"/>
              </a:rPr>
              <a:t>International ecological environment cooperation</a:t>
            </a:r>
            <a:endParaRPr lang="zh-CN" altLang="en-US" sz="2400" b="1" dirty="0">
              <a:solidFill>
                <a:srgbClr val="FF0000"/>
              </a:solidFill>
              <a:ea typeface="黑体" pitchFamily="49" charset="-122"/>
            </a:endParaRPr>
          </a:p>
        </p:txBody>
      </p:sp>
      <p:grpSp>
        <p:nvGrpSpPr>
          <p:cNvPr id="20" name="Group 46"/>
          <p:cNvGrpSpPr>
            <a:grpSpLocks/>
          </p:cNvGrpSpPr>
          <p:nvPr/>
        </p:nvGrpSpPr>
        <p:grpSpPr bwMode="auto">
          <a:xfrm>
            <a:off x="755576" y="2142492"/>
            <a:ext cx="7920880" cy="1430524"/>
            <a:chOff x="1296" y="1824"/>
            <a:chExt cx="3021" cy="432"/>
          </a:xfrm>
        </p:grpSpPr>
        <p:sp>
          <p:nvSpPr>
            <p:cNvPr id="21" name="AutoShape 4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77AE26"/>
                </a:gs>
                <a:gs pos="50000">
                  <a:srgbClr val="77AE26">
                    <a:gamma/>
                    <a:tint val="21176"/>
                    <a:invGamma/>
                  </a:srgbClr>
                </a:gs>
                <a:gs pos="100000">
                  <a:srgbClr val="77AE26"/>
                </a:gs>
              </a:gsLst>
              <a:lin ang="5400000" scaled="1"/>
            </a:gradFill>
            <a:ln w="127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48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rgbClr val="77AE26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Text Box 49"/>
            <p:cNvSpPr txBox="1">
              <a:spLocks noChangeArrowheads="1"/>
            </p:cNvSpPr>
            <p:nvPr/>
          </p:nvSpPr>
          <p:spPr bwMode="gray">
            <a:xfrm>
              <a:off x="1680" y="1934"/>
              <a:ext cx="2637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lvl="0" algn="ctr" eaLnBrk="0" hangingPunct="0">
                <a:defRPr/>
              </a:pPr>
              <a:r>
                <a:rPr lang="zh-CN" altLang="en-US" sz="2800" b="1" dirty="0" smtClean="0">
                  <a:solidFill>
                    <a:srgbClr val="FF0000"/>
                  </a:solidFill>
                  <a:ea typeface="黑体" pitchFamily="49" charset="-122"/>
                </a:rPr>
                <a:t>生态</a:t>
              </a:r>
              <a:r>
                <a:rPr lang="zh-CN" altLang="en-US" sz="2800" b="1" dirty="0">
                  <a:solidFill>
                    <a:srgbClr val="FF0000"/>
                  </a:solidFill>
                  <a:ea typeface="黑体" pitchFamily="49" charset="-122"/>
                </a:rPr>
                <a:t>文明模式</a:t>
              </a:r>
              <a:r>
                <a:rPr lang="en-US" altLang="zh-CN" sz="2800" b="1" dirty="0">
                  <a:solidFill>
                    <a:srgbClr val="FF0000"/>
                  </a:solidFill>
                  <a:ea typeface="黑体" pitchFamily="49" charset="-122"/>
                </a:rPr>
                <a:t> Eco-Civilization Pattern</a:t>
              </a:r>
              <a:r>
                <a:rPr lang="zh-CN" altLang="en-US" sz="2800" b="1" dirty="0">
                  <a:solidFill>
                    <a:srgbClr val="FF0000"/>
                  </a:solidFill>
                  <a:ea typeface="黑体" pitchFamily="49" charset="-122"/>
                </a:rPr>
                <a:t> </a:t>
              </a:r>
              <a:endParaRPr lang="en-US" altLang="zh-CN" sz="2800" b="1" dirty="0">
                <a:solidFill>
                  <a:srgbClr val="FF0000"/>
                </a:solidFill>
                <a:ea typeface="黑体" pitchFamily="49" charset="-122"/>
              </a:endParaRPr>
            </a:p>
          </p:txBody>
        </p:sp>
        <p:sp>
          <p:nvSpPr>
            <p:cNvPr id="24" name="Text Box 50"/>
            <p:cNvSpPr txBox="1">
              <a:spLocks noChangeArrowheads="1"/>
            </p:cNvSpPr>
            <p:nvPr/>
          </p:nvSpPr>
          <p:spPr bwMode="gray">
            <a:xfrm>
              <a:off x="1439" y="1947"/>
              <a:ext cx="130" cy="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宋体" pitchFamily="2" charset="-122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949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内容占位符 2"/>
          <p:cNvSpPr>
            <a:spLocks noGrp="1"/>
          </p:cNvSpPr>
          <p:nvPr>
            <p:ph idx="1"/>
          </p:nvPr>
        </p:nvSpPr>
        <p:spPr>
          <a:xfrm>
            <a:off x="251520" y="620688"/>
            <a:ext cx="8568952" cy="6192688"/>
          </a:xfrm>
        </p:spPr>
        <p:txBody>
          <a:bodyPr>
            <a:noAutofit/>
          </a:bodyPr>
          <a:lstStyle/>
          <a:p>
            <a:pPr>
              <a:lnSpc>
                <a:spcPts val="2300"/>
              </a:lnSpc>
              <a:spcBef>
                <a:spcPts val="0"/>
              </a:spcBef>
              <a:buClr>
                <a:srgbClr val="0000FF"/>
              </a:buClr>
              <a:buFont typeface="宋体" panose="02010600030101010101" pitchFamily="2" charset="-122"/>
              <a:buChar char="※"/>
            </a:pPr>
            <a:r>
              <a:rPr lang="en-US" altLang="zh-CN" sz="2000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ea typeface="黑体" panose="02010609060101010101" pitchFamily="49" charset="-122"/>
              </a:rPr>
              <a:t>2013</a:t>
            </a:r>
            <a:r>
              <a:rPr lang="zh-CN" altLang="en-US" sz="2000" b="1" dirty="0">
                <a:solidFill>
                  <a:srgbClr val="0000FF"/>
                </a:solidFill>
                <a:ea typeface="黑体" panose="02010609060101010101" pitchFamily="49" charset="-122"/>
              </a:rPr>
              <a:t>年</a:t>
            </a:r>
            <a:r>
              <a:rPr lang="en-US" altLang="zh-CN" sz="2000" b="1" dirty="0">
                <a:solidFill>
                  <a:srgbClr val="0000FF"/>
                </a:solidFill>
                <a:ea typeface="黑体" panose="02010609060101010101" pitchFamily="49" charset="-122"/>
              </a:rPr>
              <a:t>9</a:t>
            </a:r>
            <a:r>
              <a:rPr lang="zh-CN" altLang="en-US" sz="2000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月，习</a:t>
            </a:r>
            <a:r>
              <a:rPr lang="zh-CN" altLang="en-US" sz="2000" b="1" dirty="0">
                <a:solidFill>
                  <a:srgbClr val="0000FF"/>
                </a:solidFill>
                <a:ea typeface="黑体" panose="02010609060101010101" pitchFamily="49" charset="-122"/>
              </a:rPr>
              <a:t>近平</a:t>
            </a:r>
            <a:r>
              <a:rPr lang="zh-CN" altLang="en-US" sz="2000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主席提出共建“丝绸之路经济带”</a:t>
            </a:r>
            <a:r>
              <a:rPr lang="zh-CN" altLang="en-US" sz="2000" b="1" dirty="0">
                <a:solidFill>
                  <a:srgbClr val="0000FF"/>
                </a:solidFill>
                <a:ea typeface="黑体" panose="02010609060101010101" pitchFamily="49" charset="-122"/>
              </a:rPr>
              <a:t>和</a:t>
            </a:r>
            <a:r>
              <a:rPr lang="zh-CN" altLang="zh-CN" sz="2000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“</a:t>
            </a:r>
            <a:r>
              <a:rPr lang="en-US" altLang="zh-CN" sz="2000" b="1" dirty="0">
                <a:solidFill>
                  <a:srgbClr val="0000FF"/>
                </a:solidFill>
                <a:ea typeface="黑体" panose="02010609060101010101" pitchFamily="49" charset="-122"/>
              </a:rPr>
              <a:t>21</a:t>
            </a:r>
            <a:r>
              <a:rPr lang="zh-CN" altLang="zh-CN" sz="2000" b="1" dirty="0">
                <a:solidFill>
                  <a:srgbClr val="0000FF"/>
                </a:solidFill>
                <a:ea typeface="黑体" panose="02010609060101010101" pitchFamily="49" charset="-122"/>
              </a:rPr>
              <a:t>世纪海上丝绸之路”</a:t>
            </a:r>
            <a:r>
              <a:rPr lang="zh-CN" altLang="en-US" sz="2000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的</a:t>
            </a:r>
            <a:r>
              <a:rPr lang="zh-CN" altLang="en-US" sz="2000" b="1" dirty="0">
                <a:solidFill>
                  <a:srgbClr val="0000FF"/>
                </a:solidFill>
                <a:ea typeface="黑体" panose="02010609060101010101" pitchFamily="49" charset="-122"/>
              </a:rPr>
              <a:t>战略</a:t>
            </a:r>
            <a:r>
              <a:rPr lang="zh-CN" altLang="en-US" sz="2000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构想，旨在促进沿线国家加强政策沟通，道路联通，贸易畅通，货币流通和民心</a:t>
            </a:r>
            <a:r>
              <a:rPr lang="zh-CN" altLang="en-US" sz="2000" b="1" dirty="0">
                <a:solidFill>
                  <a:srgbClr val="0000FF"/>
                </a:solidFill>
                <a:ea typeface="黑体" panose="02010609060101010101" pitchFamily="49" charset="-122"/>
              </a:rPr>
              <a:t>相通，</a:t>
            </a:r>
            <a:r>
              <a:rPr lang="zh-CN" altLang="zh-CN" sz="2000" b="1" dirty="0">
                <a:solidFill>
                  <a:srgbClr val="0000FF"/>
                </a:solidFill>
                <a:ea typeface="黑体" panose="02010609060101010101" pitchFamily="49" charset="-122"/>
              </a:rPr>
              <a:t>打造政治互信、经济融合、文化包容的利益共同体、责任共同体和命运共同体。</a:t>
            </a:r>
            <a:r>
              <a:rPr lang="zh-CN" altLang="en-US" sz="2000" b="1" dirty="0">
                <a:solidFill>
                  <a:srgbClr val="0000FF"/>
                </a:solidFill>
                <a:ea typeface="黑体" panose="02010609060101010101" pitchFamily="49" charset="-122"/>
              </a:rPr>
              <a:t>实现沿线国家大合作，大发展，大繁荣。</a:t>
            </a:r>
            <a:r>
              <a:rPr lang="en-US" altLang="zh-CN" sz="2000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Chinese  </a:t>
            </a:r>
            <a:r>
              <a:rPr lang="en-US" altLang="zh-CN" sz="2000" b="1" dirty="0">
                <a:solidFill>
                  <a:srgbClr val="0000FF"/>
                </a:solidFill>
                <a:ea typeface="黑体" panose="02010609060101010101" pitchFamily="49" charset="-122"/>
              </a:rPr>
              <a:t>President Xi Jinping proposed to jointly build Silk Road Economic Belt and 21</a:t>
            </a:r>
            <a:r>
              <a:rPr lang="en-US" altLang="zh-CN" sz="2000" b="1" baseline="30000" dirty="0">
                <a:solidFill>
                  <a:srgbClr val="0000FF"/>
                </a:solidFill>
                <a:ea typeface="黑体" panose="02010609060101010101" pitchFamily="49" charset="-122"/>
              </a:rPr>
              <a:t>st</a:t>
            </a:r>
            <a:r>
              <a:rPr lang="en-US" altLang="zh-CN" sz="2000" b="1" dirty="0">
                <a:solidFill>
                  <a:srgbClr val="0000FF"/>
                </a:solidFill>
                <a:ea typeface="黑体" panose="02010609060101010101" pitchFamily="49" charset="-122"/>
              </a:rPr>
              <a:t>  Marine Time Silk Road in 2013, to strengthen policy communications, roads Unicom, trade flow, currency in circulation, and the people connected, </a:t>
            </a:r>
            <a:r>
              <a:rPr lang="en-US" altLang="zh-CN" sz="2000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Creating </a:t>
            </a:r>
            <a:r>
              <a:rPr lang="en-US" altLang="zh-CN" sz="2000" b="1" dirty="0">
                <a:solidFill>
                  <a:srgbClr val="0000FF"/>
                </a:solidFill>
                <a:ea typeface="黑体" panose="02010609060101010101" pitchFamily="49" charset="-122"/>
              </a:rPr>
              <a:t>political trust, economic integration, cultural inclusion of the interests of the community, the community of responsibility and the fate of the </a:t>
            </a:r>
            <a:r>
              <a:rPr lang="en-US" altLang="zh-CN" sz="2000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community, and </a:t>
            </a:r>
            <a:r>
              <a:rPr lang="en-US" altLang="zh-CN" sz="2000" b="1" dirty="0">
                <a:solidFill>
                  <a:srgbClr val="0000FF"/>
                </a:solidFill>
                <a:ea typeface="黑体" panose="02010609060101010101" pitchFamily="49" charset="-122"/>
              </a:rPr>
              <a:t>promote greater cooperation, development and prosperity among the countries of Asia, Europe and Africa. </a:t>
            </a:r>
          </a:p>
          <a:p>
            <a:pPr>
              <a:lnSpc>
                <a:spcPts val="2300"/>
              </a:lnSpc>
              <a:spcBef>
                <a:spcPts val="0"/>
              </a:spcBef>
              <a:buClr>
                <a:srgbClr val="0000FF"/>
              </a:buClr>
              <a:buFont typeface="宋体" panose="02010600030101010101" pitchFamily="2" charset="-122"/>
              <a:buChar char="※"/>
            </a:pPr>
            <a:r>
              <a:rPr lang="zh-CN" altLang="zh-CN" sz="2000" b="1" dirty="0">
                <a:solidFill>
                  <a:srgbClr val="0000FF"/>
                </a:solidFill>
                <a:ea typeface="黑体" panose="02010609060101010101" pitchFamily="49" charset="-122"/>
              </a:rPr>
              <a:t>“一带一路”</a:t>
            </a:r>
            <a:r>
              <a:rPr lang="zh-CN" altLang="en-US" sz="2000" b="1" dirty="0">
                <a:solidFill>
                  <a:srgbClr val="0000FF"/>
                </a:solidFill>
                <a:ea typeface="黑体" panose="02010609060101010101" pitchFamily="49" charset="-122"/>
              </a:rPr>
              <a:t>沿线地区资源丰富，生态环境</a:t>
            </a:r>
            <a:r>
              <a:rPr lang="zh-CN" altLang="en-US" sz="2000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复杂多样、脆弱敏感，</a:t>
            </a:r>
            <a:r>
              <a:rPr lang="zh-CN" altLang="en-US" sz="2000" b="1" dirty="0">
                <a:solidFill>
                  <a:srgbClr val="0000FF"/>
                </a:solidFill>
                <a:ea typeface="黑体" panose="02010609060101010101" pitchFamily="49" charset="-122"/>
              </a:rPr>
              <a:t>沙尘暴、干旱、水土流失、地震等自然灾害频发，经济发展差距大，陆上丝绸之路高空可能是污染、沙尘传输通道</a:t>
            </a:r>
            <a:r>
              <a:rPr lang="zh-CN" altLang="en-US" sz="2000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。</a:t>
            </a:r>
            <a:r>
              <a:rPr lang="en-US" altLang="zh-CN" sz="2000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Some areas along silk road are with rich resources, complicate</a:t>
            </a:r>
            <a:r>
              <a:rPr lang="zh-CN" altLang="en-US" sz="2000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，</a:t>
            </a:r>
            <a:r>
              <a:rPr lang="en-US" altLang="zh-CN" sz="2000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fragile and sensitive  eco-environment, severe natural disasters of sand-storm, drought, water and soil erosion, earth quake, and sharp regional economic disparities among the countries, which is very likely the spatial transfer route of pollutants and dust.</a:t>
            </a:r>
            <a:endParaRPr lang="en-US" altLang="zh-CN" sz="2000" b="1" dirty="0">
              <a:solidFill>
                <a:srgbClr val="0000FF"/>
              </a:solidFill>
              <a:ea typeface="黑体" panose="02010609060101010101" pitchFamily="49" charset="-122"/>
            </a:endParaRPr>
          </a:p>
          <a:p>
            <a:pPr>
              <a:lnSpc>
                <a:spcPts val="2300"/>
              </a:lnSpc>
              <a:spcBef>
                <a:spcPts val="0"/>
              </a:spcBef>
              <a:buClr>
                <a:srgbClr val="0000FF"/>
              </a:buClr>
              <a:buFont typeface="宋体" panose="02010600030101010101" pitchFamily="2" charset="-122"/>
              <a:buChar char="※"/>
            </a:pPr>
            <a:endParaRPr lang="zh-CN" altLang="zh-CN" sz="2000" b="1" dirty="0">
              <a:latin typeface="黑体" pitchFamily="49" charset="-122"/>
              <a:ea typeface="黑体" pitchFamily="49" charset="-122"/>
            </a:endParaRPr>
          </a:p>
          <a:p>
            <a:pPr marL="0" indent="0">
              <a:lnSpc>
                <a:spcPts val="2300"/>
              </a:lnSpc>
              <a:spcBef>
                <a:spcPts val="0"/>
              </a:spcBef>
              <a:buNone/>
            </a:pP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    </a:t>
            </a:r>
            <a:r>
              <a:rPr lang="en-US" altLang="zh-CN" sz="2000" b="1" dirty="0" smtClean="0">
                <a:latin typeface="黑体" pitchFamily="49" charset="-122"/>
                <a:ea typeface="黑体" pitchFamily="49" charset="-122"/>
              </a:rPr>
              <a:t> </a:t>
            </a:r>
            <a:endParaRPr lang="zh-CN" altLang="zh-CN" sz="2000" b="1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pPr marL="0" indent="0" algn="just">
              <a:lnSpc>
                <a:spcPts val="2300"/>
              </a:lnSpc>
              <a:spcBef>
                <a:spcPts val="0"/>
              </a:spcBef>
              <a:buNone/>
            </a:pPr>
            <a:r>
              <a:rPr lang="zh-CN" altLang="en-US" sz="20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  </a:t>
            </a:r>
            <a:endParaRPr lang="en-US" altLang="zh-CN" sz="2000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pPr marL="0" indent="0" algn="just">
              <a:lnSpc>
                <a:spcPts val="2300"/>
              </a:lnSpc>
              <a:spcBef>
                <a:spcPts val="0"/>
              </a:spcBef>
              <a:buNone/>
            </a:pPr>
            <a:endParaRPr lang="zh-CN" altLang="en-US" sz="2000" dirty="0" smtClean="0">
              <a:solidFill>
                <a:srgbClr val="FF0000"/>
              </a:solidFill>
            </a:endParaRPr>
          </a:p>
          <a:p>
            <a:pPr marL="0" indent="0" algn="just">
              <a:lnSpc>
                <a:spcPts val="2300"/>
              </a:lnSpc>
              <a:spcBef>
                <a:spcPts val="0"/>
              </a:spcBef>
              <a:buNone/>
            </a:pPr>
            <a:endParaRPr lang="zh-CN" altLang="en-US" sz="2000" b="1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323528" y="-171400"/>
            <a:ext cx="85689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   1. </a:t>
            </a:r>
            <a:r>
              <a:rPr lang="zh-CN" altLang="en-US" sz="3200" b="1" dirty="0" smtClean="0">
                <a:solidFill>
                  <a:srgbClr val="FF0000"/>
                </a:solidFill>
                <a:ea typeface="黑体" pitchFamily="49" charset="-122"/>
              </a:rPr>
              <a:t>背景 </a:t>
            </a:r>
            <a:r>
              <a:rPr lang="en-US" altLang="zh-CN" sz="3200" b="1" dirty="0" smtClean="0">
                <a:solidFill>
                  <a:srgbClr val="FF0000"/>
                </a:solidFill>
                <a:ea typeface="黑体" pitchFamily="49" charset="-122"/>
              </a:rPr>
              <a:t>Background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72875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466" y="5229200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FFFFFF"/>
                </a:solidFill>
              </a:rPr>
              <a:t>Land relief :The elevation of most area of the Silk Road is below 3500 meters, which accounts 95.96%. Below 200 meters accounts 31.30%, and below 1000 meters accounts 77.33%. This situation adapted for resource exploitation and economic development at various step.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4654994" y="0"/>
            <a:ext cx="4453510" cy="3429000"/>
            <a:chOff x="4654994" y="0"/>
            <a:chExt cx="4453510" cy="3429000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994" y="332656"/>
              <a:ext cx="4453510" cy="3096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932150" y="0"/>
              <a:ext cx="18991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0000FF"/>
                  </a:solidFill>
                </a:rPr>
                <a:t>地理环境</a:t>
              </a:r>
              <a:endParaRPr lang="zh-CN" altLang="en-US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7" y="116632"/>
            <a:ext cx="4554533" cy="323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9552" y="404664"/>
            <a:ext cx="208823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 smtClean="0">
                <a:solidFill>
                  <a:srgbClr val="0000FF"/>
                </a:solidFill>
              </a:rPr>
              <a:t>复杂多样的土壤带</a:t>
            </a:r>
            <a:endParaRPr lang="zh-CN" altLang="en-US" sz="1700" b="1" dirty="0">
              <a:solidFill>
                <a:srgbClr val="0000FF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723216" y="3450486"/>
            <a:ext cx="4392488" cy="3392483"/>
            <a:chOff x="4716016" y="3450486"/>
            <a:chExt cx="4392488" cy="3392483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3645025"/>
              <a:ext cx="4392488" cy="3197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364088" y="3450486"/>
              <a:ext cx="30963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rgbClr val="0000FF"/>
                  </a:solidFill>
                </a:rPr>
                <a:t>黑炭、沙尘、海盐成带</a:t>
              </a:r>
              <a:endParaRPr lang="zh-CN" altLang="en-US" sz="1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36512" y="3356992"/>
            <a:ext cx="4654993" cy="3496377"/>
            <a:chOff x="1" y="3502401"/>
            <a:chExt cx="4654993" cy="3496377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32" y="3502401"/>
              <a:ext cx="4601962" cy="3496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" y="3717032"/>
              <a:ext cx="14756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rgbClr val="0000FF"/>
                  </a:solidFill>
                </a:rPr>
                <a:t>受西风带控制</a:t>
              </a:r>
              <a:endParaRPr lang="zh-CN" altLang="en-US" sz="1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337946" y="51048"/>
            <a:ext cx="4767582" cy="3810000"/>
            <a:chOff x="3998912" y="-27384"/>
            <a:chExt cx="5181600" cy="3810000"/>
          </a:xfrm>
        </p:grpSpPr>
        <p:pic>
          <p:nvPicPr>
            <p:cNvPr id="20" name="图片 3" descr="http://i2.cdn.turner.com/cnn/2014/images/05/08/air-pollution-infographic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8912" y="-27384"/>
              <a:ext cx="5181600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矩形 20"/>
            <p:cNvSpPr/>
            <p:nvPr/>
          </p:nvSpPr>
          <p:spPr>
            <a:xfrm>
              <a:off x="4427984" y="758280"/>
              <a:ext cx="376976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rgbClr val="0000FF"/>
                  </a:solidFill>
                </a:rPr>
                <a:t>世界卫生组织</a:t>
              </a:r>
              <a:r>
                <a:rPr lang="en-US" altLang="zh-CN" sz="1600" b="1" dirty="0" smtClean="0">
                  <a:solidFill>
                    <a:srgbClr val="0000FF"/>
                  </a:solidFill>
                </a:rPr>
                <a:t>-2014</a:t>
              </a:r>
              <a:r>
                <a:rPr lang="zh-CN" altLang="en-US" sz="1600" b="1" dirty="0" smtClean="0">
                  <a:solidFill>
                    <a:srgbClr val="0000FF"/>
                  </a:solidFill>
                </a:rPr>
                <a:t>年世界</a:t>
              </a:r>
              <a:endParaRPr lang="en-US" altLang="zh-CN" sz="1600" b="1" dirty="0" smtClean="0">
                <a:solidFill>
                  <a:srgbClr val="0000FF"/>
                </a:solidFill>
              </a:endParaRPr>
            </a:p>
            <a:p>
              <a:pPr algn="ctr"/>
              <a:r>
                <a:rPr lang="en-US" altLang="zh-CN" sz="1600" b="1" dirty="0" smtClean="0">
                  <a:solidFill>
                    <a:srgbClr val="0000FF"/>
                  </a:solidFill>
                </a:rPr>
                <a:t>20</a:t>
              </a:r>
              <a:r>
                <a:rPr lang="zh-CN" altLang="en-US" sz="1600" b="1" dirty="0" smtClean="0">
                  <a:solidFill>
                    <a:srgbClr val="0000FF"/>
                  </a:solidFill>
                </a:rPr>
                <a:t>个</a:t>
              </a:r>
              <a:r>
                <a:rPr lang="en-US" altLang="zh-CN" sz="1600" b="1" dirty="0" smtClean="0">
                  <a:solidFill>
                    <a:srgbClr val="0000FF"/>
                  </a:solidFill>
                </a:rPr>
                <a:t>PM2.5</a:t>
              </a:r>
              <a:r>
                <a:rPr lang="zh-CN" altLang="en-US" sz="1600" b="1" dirty="0" smtClean="0">
                  <a:solidFill>
                    <a:srgbClr val="0000FF"/>
                  </a:solidFill>
                </a:rPr>
                <a:t>最严重城市</a:t>
              </a:r>
              <a:endParaRPr lang="zh-CN" altLang="en-US" sz="1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802944" y="3429000"/>
            <a:ext cx="5413064" cy="3456384"/>
            <a:chOff x="3802944" y="3429000"/>
            <a:chExt cx="5413064" cy="3456384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2944" y="3429000"/>
              <a:ext cx="5377568" cy="3456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矩形 23"/>
            <p:cNvSpPr/>
            <p:nvPr/>
          </p:nvSpPr>
          <p:spPr>
            <a:xfrm>
              <a:off x="6516216" y="5506198"/>
              <a:ext cx="269979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0000FF"/>
                  </a:solidFill>
                </a:rPr>
                <a:t>青藏高原冰芯记录伊拉克战争的污染</a:t>
              </a:r>
              <a:endParaRPr lang="zh-CN" altLang="en-US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46016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504056"/>
          </a:xfrm>
        </p:spPr>
        <p:txBody>
          <a:bodyPr/>
          <a:lstStyle/>
          <a:p>
            <a:pPr lvl="0" algn="l" eaLnBrk="0" hangingPunct="0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ea typeface="黑体" pitchFamily="49" charset="-122"/>
              </a:rPr>
              <a:t>2. </a:t>
            </a:r>
            <a:r>
              <a:rPr lang="zh-CN" altLang="en-US" sz="3200" b="1" dirty="0" smtClean="0">
                <a:solidFill>
                  <a:srgbClr val="FF0000"/>
                </a:solidFill>
                <a:ea typeface="黑体" pitchFamily="49" charset="-122"/>
              </a:rPr>
              <a:t>生态</a:t>
            </a:r>
            <a:r>
              <a:rPr lang="zh-CN" altLang="en-US" sz="3200" b="1" dirty="0">
                <a:solidFill>
                  <a:srgbClr val="FF0000"/>
                </a:solidFill>
                <a:ea typeface="黑体" pitchFamily="49" charset="-122"/>
              </a:rPr>
              <a:t>文明模式</a:t>
            </a:r>
            <a:r>
              <a:rPr lang="en-US" altLang="zh-CN" sz="3200" b="1" dirty="0">
                <a:solidFill>
                  <a:srgbClr val="FF0000"/>
                </a:solidFill>
                <a:ea typeface="黑体" pitchFamily="49" charset="-122"/>
              </a:rPr>
              <a:t> Eco-Civilization Pattern</a:t>
            </a:r>
            <a:r>
              <a:rPr lang="zh-CN" altLang="en-US" sz="3200" b="1" dirty="0">
                <a:solidFill>
                  <a:srgbClr val="FF0000"/>
                </a:solidFill>
                <a:ea typeface="黑体" pitchFamily="49" charset="-122"/>
              </a:rPr>
              <a:t> </a:t>
            </a:r>
            <a:endParaRPr lang="en-US" altLang="zh-CN" sz="3200" b="1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108520" y="620688"/>
            <a:ext cx="3744416" cy="4947240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zh-CN" altLang="en-US" sz="1800" b="1" dirty="0" smtClean="0">
                <a:solidFill>
                  <a:srgbClr val="0000FF"/>
                </a:solidFill>
                <a:ea typeface="黑体" pitchFamily="49" charset="-122"/>
              </a:rPr>
              <a:t>人类经过农业文明，工业文明与自然的对立矛盾，正迈向生态文明阶段，即人与自然和谐阶段。其核心思想是尊重自然，顺应自然和保护自然，推动人类可持续发展。</a:t>
            </a:r>
            <a:r>
              <a:rPr lang="zh-CN" altLang="en-US" sz="1800" b="1" dirty="0">
                <a:solidFill>
                  <a:srgbClr val="0000FF"/>
                </a:solidFill>
                <a:ea typeface="黑体" pitchFamily="49" charset="-122"/>
              </a:rPr>
              <a:t>生态文明建设</a:t>
            </a:r>
            <a:r>
              <a:rPr lang="zh-CN" altLang="en-US" sz="1800" b="1" dirty="0" smtClean="0">
                <a:solidFill>
                  <a:srgbClr val="0000FF"/>
                </a:solidFill>
                <a:ea typeface="黑体" pitchFamily="49" charset="-122"/>
              </a:rPr>
              <a:t>模式</a:t>
            </a:r>
            <a:r>
              <a:rPr lang="zh-CN" altLang="en-US" sz="1800" b="1" dirty="0">
                <a:solidFill>
                  <a:srgbClr val="0000FF"/>
                </a:solidFill>
                <a:ea typeface="黑体" pitchFamily="49" charset="-122"/>
              </a:rPr>
              <a:t>是绿色</a:t>
            </a:r>
            <a:r>
              <a:rPr lang="zh-CN" altLang="en-US" sz="1800" b="1" dirty="0" smtClean="0">
                <a:solidFill>
                  <a:srgbClr val="0000FF"/>
                </a:solidFill>
                <a:ea typeface="黑体" pitchFamily="49" charset="-122"/>
              </a:rPr>
              <a:t>崛起战略，是绿色“一带一路”建设和可持续发展的首要战略</a:t>
            </a:r>
            <a:r>
              <a:rPr lang="zh-CN" altLang="en-US" sz="1800" b="1" dirty="0">
                <a:solidFill>
                  <a:srgbClr val="0000FF"/>
                </a:solidFill>
                <a:ea typeface="黑体" pitchFamily="49" charset="-122"/>
              </a:rPr>
              <a:t>模式</a:t>
            </a:r>
            <a:r>
              <a:rPr lang="zh-CN" altLang="en-US" sz="1800" b="1" dirty="0" smtClean="0">
                <a:solidFill>
                  <a:srgbClr val="0000FF"/>
                </a:solidFill>
                <a:ea typeface="黑体" pitchFamily="49" charset="-122"/>
              </a:rPr>
              <a:t>。中国正在实施生态文明建设模式。</a:t>
            </a:r>
            <a:endParaRPr lang="en-US" altLang="zh-CN" sz="1800" b="1" dirty="0" smtClean="0">
              <a:solidFill>
                <a:srgbClr val="0000FF"/>
              </a:solidFill>
              <a:ea typeface="黑体" pitchFamily="49" charset="-122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en-US" altLang="zh-CN" sz="1600" b="1" dirty="0" smtClean="0">
                <a:solidFill>
                  <a:srgbClr val="0000FF"/>
                </a:solidFill>
                <a:ea typeface="黑体" pitchFamily="49" charset="-122"/>
              </a:rPr>
              <a:t>Human-beings created agricultural </a:t>
            </a:r>
            <a:r>
              <a:rPr lang="en-US" altLang="zh-CN" sz="1600" b="1" dirty="0">
                <a:solidFill>
                  <a:srgbClr val="0000FF"/>
                </a:solidFill>
                <a:ea typeface="黑体" pitchFamily="49" charset="-122"/>
              </a:rPr>
              <a:t>civilization and industrial civilization, </a:t>
            </a:r>
            <a:r>
              <a:rPr lang="en-US" altLang="zh-CN" sz="1600" b="1" dirty="0" smtClean="0">
                <a:solidFill>
                  <a:srgbClr val="0000FF"/>
                </a:solidFill>
                <a:ea typeface="黑体" pitchFamily="49" charset="-122"/>
              </a:rPr>
              <a:t>in which man and nature were conflict and contradict. Human is </a:t>
            </a:r>
            <a:r>
              <a:rPr lang="en-US" altLang="zh-CN" sz="1600" b="1" dirty="0">
                <a:solidFill>
                  <a:srgbClr val="0000FF"/>
                </a:solidFill>
                <a:ea typeface="黑体" pitchFamily="49" charset="-122"/>
              </a:rPr>
              <a:t>marching towards </a:t>
            </a:r>
            <a:r>
              <a:rPr lang="en-US" altLang="zh-CN" sz="1600" b="1" dirty="0" smtClean="0">
                <a:solidFill>
                  <a:srgbClr val="0000FF"/>
                </a:solidFill>
                <a:ea typeface="黑体" pitchFamily="49" charset="-122"/>
              </a:rPr>
              <a:t>Eco-Civilization, </a:t>
            </a:r>
            <a:r>
              <a:rPr lang="en-US" altLang="zh-CN" sz="1600" b="1" dirty="0">
                <a:solidFill>
                  <a:srgbClr val="0000FF"/>
                </a:solidFill>
                <a:ea typeface="黑体" pitchFamily="49" charset="-122"/>
              </a:rPr>
              <a:t>which </a:t>
            </a:r>
            <a:r>
              <a:rPr lang="en-US" altLang="zh-CN" sz="1600" b="1" dirty="0" smtClean="0">
                <a:solidFill>
                  <a:srgbClr val="0000FF"/>
                </a:solidFill>
                <a:ea typeface="黑体" pitchFamily="49" charset="-122"/>
              </a:rPr>
              <a:t>establishes </a:t>
            </a:r>
            <a:r>
              <a:rPr lang="en-US" altLang="zh-CN" sz="1600" b="1" dirty="0">
                <a:solidFill>
                  <a:srgbClr val="0000FF"/>
                </a:solidFill>
                <a:ea typeface="黑体" pitchFamily="49" charset="-122"/>
              </a:rPr>
              <a:t>harmonious </a:t>
            </a:r>
            <a:r>
              <a:rPr lang="en-US" altLang="zh-CN" sz="1600" b="1" dirty="0" smtClean="0">
                <a:solidFill>
                  <a:srgbClr val="0000FF"/>
                </a:solidFill>
                <a:ea typeface="黑体" pitchFamily="49" charset="-122"/>
              </a:rPr>
              <a:t>relationship between </a:t>
            </a:r>
            <a:r>
              <a:rPr lang="en-US" altLang="zh-CN" sz="1600" b="1" dirty="0">
                <a:solidFill>
                  <a:srgbClr val="0000FF"/>
                </a:solidFill>
                <a:ea typeface="黑体" pitchFamily="49" charset="-122"/>
              </a:rPr>
              <a:t>human and nature. </a:t>
            </a:r>
            <a:r>
              <a:rPr lang="en-US" altLang="zh-CN" sz="1600" b="1" dirty="0" smtClean="0">
                <a:solidFill>
                  <a:srgbClr val="0000FF"/>
                </a:solidFill>
                <a:ea typeface="黑体" pitchFamily="49" charset="-122"/>
              </a:rPr>
              <a:t>The </a:t>
            </a:r>
            <a:r>
              <a:rPr lang="en-US" altLang="zh-CN" sz="1600" b="1" dirty="0">
                <a:solidFill>
                  <a:srgbClr val="0000FF"/>
                </a:solidFill>
                <a:ea typeface="黑体" pitchFamily="49" charset="-122"/>
              </a:rPr>
              <a:t>core ideology is to </a:t>
            </a:r>
            <a:r>
              <a:rPr lang="en-US" altLang="zh-CN" sz="1600" b="1" dirty="0" smtClean="0">
                <a:solidFill>
                  <a:srgbClr val="0000FF"/>
                </a:solidFill>
                <a:ea typeface="黑体" pitchFamily="49" charset="-122"/>
              </a:rPr>
              <a:t>respect, obey, </a:t>
            </a:r>
            <a:r>
              <a:rPr lang="en-US" altLang="zh-CN" sz="1600" b="1" dirty="0">
                <a:solidFill>
                  <a:srgbClr val="0000FF"/>
                </a:solidFill>
                <a:ea typeface="黑体" pitchFamily="49" charset="-122"/>
              </a:rPr>
              <a:t>and </a:t>
            </a:r>
            <a:r>
              <a:rPr lang="en-US" altLang="zh-CN" sz="1600" b="1" dirty="0" smtClean="0">
                <a:solidFill>
                  <a:srgbClr val="0000FF"/>
                </a:solidFill>
                <a:ea typeface="黑体" pitchFamily="49" charset="-122"/>
              </a:rPr>
              <a:t>protect </a:t>
            </a:r>
            <a:r>
              <a:rPr lang="en-US" altLang="zh-CN" sz="1600" b="1" dirty="0">
                <a:solidFill>
                  <a:srgbClr val="0000FF"/>
                </a:solidFill>
                <a:ea typeface="黑体" pitchFamily="49" charset="-122"/>
              </a:rPr>
              <a:t>nature, </a:t>
            </a:r>
            <a:r>
              <a:rPr lang="en-US" altLang="zh-CN" sz="1600" b="1" dirty="0" smtClean="0">
                <a:solidFill>
                  <a:srgbClr val="0000FF"/>
                </a:solidFill>
                <a:ea typeface="黑体" pitchFamily="49" charset="-122"/>
              </a:rPr>
              <a:t>which is priority to Green “One Road One Belt” and its sustainable </a:t>
            </a:r>
            <a:r>
              <a:rPr lang="en-US" altLang="zh-CN" sz="1600" b="1" dirty="0">
                <a:solidFill>
                  <a:srgbClr val="0000FF"/>
                </a:solidFill>
                <a:ea typeface="黑体" pitchFamily="49" charset="-122"/>
              </a:rPr>
              <a:t>development. </a:t>
            </a:r>
            <a:r>
              <a:rPr lang="en-US" altLang="zh-CN" sz="1600" b="1" dirty="0" smtClean="0">
                <a:solidFill>
                  <a:srgbClr val="0000FF"/>
                </a:solidFill>
                <a:ea typeface="黑体" pitchFamily="49" charset="-122"/>
              </a:rPr>
              <a:t>China is implementing Eco-Civilization Building Strategy.</a:t>
            </a:r>
          </a:p>
          <a:p>
            <a:pPr indent="0" algn="just">
              <a:lnSpc>
                <a:spcPts val="3200"/>
              </a:lnSpc>
              <a:spcAft>
                <a:spcPts val="0"/>
              </a:spcAft>
              <a:buNone/>
            </a:pPr>
            <a:r>
              <a:rPr lang="en-US" altLang="zh-CN" sz="1800" b="1" dirty="0" smtClean="0">
                <a:ea typeface="黑体" pitchFamily="49" charset="-122"/>
              </a:rPr>
              <a:t>         </a:t>
            </a:r>
            <a:endParaRPr lang="en-US" altLang="zh-CN" sz="1800" b="1" dirty="0">
              <a:ea typeface="黑体" pitchFamily="49" charset="-122"/>
            </a:endParaRPr>
          </a:p>
          <a:p>
            <a:pPr indent="0" algn="just">
              <a:lnSpc>
                <a:spcPts val="3200"/>
              </a:lnSpc>
              <a:spcAft>
                <a:spcPts val="0"/>
              </a:spcAft>
              <a:buNone/>
            </a:pPr>
            <a:endParaRPr lang="en-US" altLang="zh-CN" sz="2400" b="1" dirty="0" smtClean="0">
              <a:ea typeface="黑体" pitchFamily="49" charset="-122"/>
            </a:endParaRPr>
          </a:p>
          <a:p>
            <a:pPr marL="685800" algn="just">
              <a:lnSpc>
                <a:spcPts val="3200"/>
              </a:lnSpc>
              <a:spcAft>
                <a:spcPts val="0"/>
              </a:spcAft>
              <a:buFont typeface="Wingdings" panose="05000000000000000000" pitchFamily="2" charset="2"/>
              <a:buChar char="p"/>
            </a:pPr>
            <a:endParaRPr lang="zh-CN" altLang="zh-CN" sz="1800" b="1" dirty="0">
              <a:solidFill>
                <a:srgbClr val="FFFF00"/>
              </a:solidFill>
              <a:ea typeface="黑体" pitchFamily="49" charset="-122"/>
            </a:endParaRPr>
          </a:p>
        </p:txBody>
      </p:sp>
      <p:graphicFrame>
        <p:nvGraphicFramePr>
          <p:cNvPr id="8" name="图示 7"/>
          <p:cNvGraphicFramePr/>
          <p:nvPr>
            <p:extLst>
              <p:ext uri="{D42A27DB-BD31-4B8C-83A1-F6EECF244321}">
                <p14:modId xmlns:p14="http://schemas.microsoft.com/office/powerpoint/2010/main" val="2345143708"/>
              </p:ext>
            </p:extLst>
          </p:nvPr>
        </p:nvGraphicFramePr>
        <p:xfrm>
          <a:off x="2195736" y="476672"/>
          <a:ext cx="8208912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5100350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矩形 7"/>
          <p:cNvSpPr>
            <a:spLocks noChangeArrowheads="1"/>
          </p:cNvSpPr>
          <p:nvPr/>
        </p:nvSpPr>
        <p:spPr bwMode="auto">
          <a:xfrm>
            <a:off x="431675" y="116632"/>
            <a:ext cx="8532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457200" indent="-457200">
              <a:spcBef>
                <a:spcPct val="50000"/>
              </a:spcBef>
              <a:buClr>
                <a:srgbClr val="0000FF"/>
              </a:buClr>
              <a:buFont typeface="宋体" panose="02010600030101010101" pitchFamily="2" charset="-122"/>
              <a:buChar char="※"/>
            </a:pPr>
            <a:r>
              <a:rPr lang="zh-CN" altLang="zh-CN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四循环</a:t>
            </a:r>
            <a:r>
              <a:rPr lang="zh-CN" altLang="zh-CN" sz="24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经济</a:t>
            </a:r>
            <a:r>
              <a:rPr lang="zh-CN" altLang="zh-CN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模式</a:t>
            </a:r>
            <a:r>
              <a:rPr lang="en-US" altLang="zh-CN" sz="24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 F</a:t>
            </a:r>
            <a:r>
              <a:rPr lang="en-US" altLang="zh-CN" sz="2400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our Circular Economy</a:t>
            </a:r>
            <a:endParaRPr lang="zh-CN" altLang="en-US" sz="240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9512" y="503381"/>
            <a:ext cx="8712969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n"/>
              <a:defRPr/>
            </a:pPr>
            <a:r>
              <a:rPr lang="en-US" altLang="zh-CN" sz="17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“</a:t>
            </a:r>
            <a:r>
              <a:rPr lang="zh-CN" altLang="en-US" sz="17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一带一路</a:t>
            </a:r>
            <a:r>
              <a:rPr lang="en-US" altLang="zh-CN" sz="17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”</a:t>
            </a:r>
            <a:r>
              <a:rPr lang="zh-CN" altLang="en-US" sz="17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沿线</a:t>
            </a:r>
            <a:r>
              <a:rPr lang="zh-CN" altLang="en-US" sz="17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与中国类似的国家要在在“</a:t>
            </a:r>
            <a:r>
              <a:rPr lang="en-US" altLang="zh-CN" sz="17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3R</a:t>
            </a:r>
            <a:r>
              <a:rPr lang="zh-CN" altLang="en-US" sz="17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”原则下，</a:t>
            </a:r>
            <a:r>
              <a:rPr lang="zh-CN" altLang="zh-CN" sz="17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推进</a:t>
            </a:r>
            <a:r>
              <a:rPr lang="zh-CN" altLang="en-US" sz="17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企业循环、产业循环、区域循环、社会</a:t>
            </a:r>
            <a:r>
              <a:rPr lang="zh-CN" altLang="en-US" sz="17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循环的四循环经济，</a:t>
            </a:r>
            <a:r>
              <a:rPr lang="zh-CN" altLang="en-US" sz="17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实现生产</a:t>
            </a:r>
            <a:r>
              <a:rPr lang="en-US" altLang="zh-CN" sz="17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—</a:t>
            </a:r>
            <a:r>
              <a:rPr lang="zh-CN" altLang="en-US" sz="17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流通</a:t>
            </a:r>
            <a:r>
              <a:rPr lang="en-US" altLang="zh-CN" sz="17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—</a:t>
            </a:r>
            <a:r>
              <a:rPr lang="zh-CN" altLang="en-US" sz="17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消费领域大循环经济。在沿线国家建立大循环经济</a:t>
            </a:r>
            <a:r>
              <a:rPr lang="zh-CN" altLang="en-US" sz="17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体系和循环经济园区</a:t>
            </a:r>
            <a:r>
              <a:rPr lang="zh-CN" altLang="zh-CN" sz="17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，</a:t>
            </a:r>
            <a:r>
              <a:rPr lang="zh-CN" altLang="en-US" sz="17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促进</a:t>
            </a:r>
            <a:r>
              <a:rPr lang="zh-CN" altLang="en-US" sz="17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绿色发展、循环发展、低碳发展</a:t>
            </a:r>
            <a:r>
              <a:rPr lang="zh-CN" altLang="en-US" sz="17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。</a:t>
            </a:r>
            <a:r>
              <a:rPr lang="en-US" altLang="zh-CN" sz="1700" b="1" dirty="0">
                <a:solidFill>
                  <a:srgbClr val="0000FF"/>
                </a:solidFill>
                <a:ea typeface="黑体" panose="02010609060101010101" pitchFamily="49" charset="-122"/>
              </a:rPr>
              <a:t> </a:t>
            </a:r>
            <a:r>
              <a:rPr lang="en-US" altLang="zh-CN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It is vital for the Countries, like China, </a:t>
            </a:r>
            <a:r>
              <a:rPr lang="en-US" altLang="zh-CN" b="1" dirty="0">
                <a:solidFill>
                  <a:srgbClr val="0000FF"/>
                </a:solidFill>
                <a:ea typeface="黑体" panose="02010609060101010101" pitchFamily="49" charset="-122"/>
              </a:rPr>
              <a:t>along silk </a:t>
            </a:r>
            <a:r>
              <a:rPr lang="en-US" altLang="zh-CN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road,  to develop four sorts of circular economy, which are enterprise circular economy, industries circular </a:t>
            </a:r>
            <a:r>
              <a:rPr lang="en-US" altLang="zh-CN" b="1" dirty="0">
                <a:solidFill>
                  <a:srgbClr val="0000FF"/>
                </a:solidFill>
                <a:ea typeface="黑体" panose="02010609060101010101" pitchFamily="49" charset="-122"/>
              </a:rPr>
              <a:t>economy</a:t>
            </a:r>
            <a:r>
              <a:rPr lang="en-US" altLang="zh-CN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, regional </a:t>
            </a:r>
            <a:r>
              <a:rPr lang="en-US" altLang="zh-CN" b="1" dirty="0">
                <a:solidFill>
                  <a:srgbClr val="0000FF"/>
                </a:solidFill>
                <a:ea typeface="黑体" panose="02010609060101010101" pitchFamily="49" charset="-122"/>
              </a:rPr>
              <a:t>circular </a:t>
            </a:r>
            <a:r>
              <a:rPr lang="en-US" altLang="zh-CN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economy and social circular </a:t>
            </a:r>
            <a:r>
              <a:rPr lang="en-US" altLang="zh-CN" b="1" dirty="0">
                <a:solidFill>
                  <a:srgbClr val="0000FF"/>
                </a:solidFill>
                <a:ea typeface="黑体" panose="02010609060101010101" pitchFamily="49" charset="-122"/>
              </a:rPr>
              <a:t>economy</a:t>
            </a:r>
            <a:r>
              <a:rPr lang="en-US" altLang="zh-CN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, formulating grade </a:t>
            </a:r>
            <a:r>
              <a:rPr lang="en-US" altLang="zh-CN" b="1" dirty="0">
                <a:solidFill>
                  <a:srgbClr val="0000FF"/>
                </a:solidFill>
                <a:ea typeface="黑体" panose="02010609060101010101" pitchFamily="49" charset="-122"/>
              </a:rPr>
              <a:t>circular </a:t>
            </a:r>
            <a:r>
              <a:rPr lang="en-US" altLang="zh-CN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economic system through whole process of production, circulation and consumption, promoting green, circular and low-carbon development, at principle of Reduce, Reuse, Re-cycling . </a:t>
            </a:r>
            <a:endParaRPr lang="zh-CN" altLang="zh-CN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99592" y="2699628"/>
            <a:ext cx="7344816" cy="4041740"/>
            <a:chOff x="899592" y="2699628"/>
            <a:chExt cx="7344816" cy="4041740"/>
          </a:xfrm>
        </p:grpSpPr>
        <p:grpSp>
          <p:nvGrpSpPr>
            <p:cNvPr id="7" name="组合 6"/>
            <p:cNvGrpSpPr/>
            <p:nvPr/>
          </p:nvGrpSpPr>
          <p:grpSpPr>
            <a:xfrm>
              <a:off x="899592" y="2699628"/>
              <a:ext cx="7344816" cy="4041740"/>
              <a:chOff x="899592" y="2771636"/>
              <a:chExt cx="7344816" cy="4041740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899592" y="3172404"/>
                <a:ext cx="7344816" cy="3640972"/>
                <a:chOff x="827584" y="2880321"/>
                <a:chExt cx="7344816" cy="3933055"/>
              </a:xfrm>
            </p:grpSpPr>
            <p:grpSp>
              <p:nvGrpSpPr>
                <p:cNvPr id="3" name="组合 2"/>
                <p:cNvGrpSpPr/>
                <p:nvPr/>
              </p:nvGrpSpPr>
              <p:grpSpPr>
                <a:xfrm>
                  <a:off x="827584" y="2880321"/>
                  <a:ext cx="7344816" cy="3933055"/>
                  <a:chOff x="827584" y="2880321"/>
                  <a:chExt cx="7344816" cy="3933055"/>
                </a:xfrm>
              </p:grpSpPr>
              <p:grpSp>
                <p:nvGrpSpPr>
                  <p:cNvPr id="4" name="Group 2"/>
                  <p:cNvGrpSpPr>
                    <a:grpSpLocks/>
                  </p:cNvGrpSpPr>
                  <p:nvPr/>
                </p:nvGrpSpPr>
                <p:grpSpPr bwMode="auto">
                  <a:xfrm>
                    <a:off x="827584" y="2880321"/>
                    <a:ext cx="7344816" cy="3933055"/>
                    <a:chOff x="1889" y="5691"/>
                    <a:chExt cx="8280" cy="7256"/>
                  </a:xfrm>
                </p:grpSpPr>
                <p:sp>
                  <p:nvSpPr>
                    <p:cNvPr id="32773" name="Text Box 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89" y="5691"/>
                      <a:ext cx="8280" cy="725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FF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zh-CN" sz="1200" b="1">
                        <a:solidFill>
                          <a:srgbClr val="0000FF"/>
                        </a:solidFill>
                      </a:endParaRPr>
                    </a:p>
                  </p:txBody>
                </p:sp>
                <p:sp>
                  <p:nvSpPr>
                    <p:cNvPr id="32774" name="Text Box 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257" y="11997"/>
                      <a:ext cx="1610" cy="764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1" dirty="0">
                          <a:latin typeface="Calibri" pitchFamily="34" charset="0"/>
                        </a:rPr>
                        <a:t>绿色</a:t>
                      </a:r>
                      <a:r>
                        <a:rPr lang="zh-CN" altLang="en-US" sz="1200" b="1" dirty="0" smtClean="0">
                          <a:latin typeface="Calibri" pitchFamily="34" charset="0"/>
                        </a:rPr>
                        <a:t>消费</a:t>
                      </a:r>
                      <a:endParaRPr lang="en-US" altLang="zh-CN" sz="1200" b="1" dirty="0" smtClean="0">
                        <a:latin typeface="Calibri" pitchFamily="34" charset="0"/>
                      </a:endParaRPr>
                    </a:p>
                    <a:p>
                      <a:pPr algn="ctr" eaLnBrk="1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200" b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green consumption</a:t>
                      </a:r>
                      <a:endParaRPr lang="zh-CN" altLang="zh-CN" sz="1200" b="1" dirty="0"/>
                    </a:p>
                  </p:txBody>
                </p:sp>
                <p:sp>
                  <p:nvSpPr>
                    <p:cNvPr id="32775" name="Text Box 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375" y="11966"/>
                      <a:ext cx="1278" cy="919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1" dirty="0">
                          <a:latin typeface="Calibri" pitchFamily="34" charset="0"/>
                        </a:rPr>
                        <a:t>生态</a:t>
                      </a:r>
                      <a:r>
                        <a:rPr lang="zh-CN" altLang="en-US" sz="1200" b="1" dirty="0" smtClean="0">
                          <a:latin typeface="Calibri" pitchFamily="34" charset="0"/>
                        </a:rPr>
                        <a:t>文化</a:t>
                      </a:r>
                      <a:endParaRPr lang="en-US" altLang="zh-CN" sz="1200" b="1" dirty="0" smtClean="0">
                        <a:latin typeface="Calibri" pitchFamily="34" charset="0"/>
                      </a:endParaRPr>
                    </a:p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e</a:t>
                      </a:r>
                      <a:r>
                        <a:rPr lang="en-US" altLang="zh-CN" sz="1200" b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co-culture</a:t>
                      </a:r>
                      <a:endParaRPr lang="zh-CN" altLang="zh-CN" sz="1200" b="1" dirty="0">
                        <a:solidFill>
                          <a:srgbClr val="0000FF"/>
                        </a:solidFill>
                      </a:endParaRPr>
                    </a:p>
                  </p:txBody>
                </p:sp>
                <p:sp>
                  <p:nvSpPr>
                    <p:cNvPr id="32776" name="Text Box 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896" y="11960"/>
                      <a:ext cx="1379" cy="950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1" dirty="0" smtClean="0">
                          <a:latin typeface="Calibri" pitchFamily="34" charset="0"/>
                        </a:rPr>
                        <a:t>循环社会</a:t>
                      </a:r>
                      <a:endParaRPr lang="en-US" altLang="zh-CN" sz="1200" b="1" dirty="0" smtClean="0">
                        <a:latin typeface="Calibri" pitchFamily="34" charset="0"/>
                      </a:endParaRPr>
                    </a:p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200" b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Circular society</a:t>
                      </a:r>
                      <a:endParaRPr lang="zh-CN" altLang="zh-CN" sz="1200" b="1" dirty="0">
                        <a:solidFill>
                          <a:srgbClr val="0000FF"/>
                        </a:solidFill>
                      </a:endParaRPr>
                    </a:p>
                  </p:txBody>
                </p:sp>
                <p:sp>
                  <p:nvSpPr>
                    <p:cNvPr id="32777" name="Line 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42" y="8700"/>
                      <a:ext cx="0" cy="29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778" name="Line 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996" y="8685"/>
                      <a:ext cx="0" cy="29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779" name="Line 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862" y="8091"/>
                      <a:ext cx="0" cy="29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780" name="Line 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42" y="8238"/>
                      <a:ext cx="405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781" name="Line 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42" y="8247"/>
                      <a:ext cx="0" cy="1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782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996" y="8247"/>
                      <a:ext cx="0" cy="1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783" name="Line 1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9085" y="6860"/>
                      <a:ext cx="0" cy="35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784" name="Line 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29" y="7563"/>
                      <a:ext cx="0" cy="32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785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02" y="7563"/>
                      <a:ext cx="0" cy="3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786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135" y="8409"/>
                      <a:ext cx="1813" cy="387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tIns="0" bIns="0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ts val="300"/>
                        </a:spcBef>
                        <a:buFontTx/>
                        <a:buNone/>
                      </a:pPr>
                      <a:r>
                        <a:rPr lang="zh-CN" altLang="en-US" sz="1200" b="1" dirty="0" smtClean="0">
                          <a:latin typeface="Calibri" pitchFamily="34" charset="0"/>
                        </a:rPr>
                        <a:t>物质流 </a:t>
                      </a:r>
                      <a:r>
                        <a:rPr lang="en-US" altLang="zh-CN" sz="1200" b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material flow</a:t>
                      </a:r>
                      <a:endParaRPr lang="zh-CN" altLang="zh-CN" sz="1200" b="1" dirty="0"/>
                    </a:p>
                  </p:txBody>
                </p:sp>
                <p:sp>
                  <p:nvSpPr>
                    <p:cNvPr id="32787" name="Text Box 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920" y="8389"/>
                      <a:ext cx="2161" cy="407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tIns="0" bIns="0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ts val="300"/>
                        </a:spcBef>
                        <a:buFontTx/>
                        <a:buNone/>
                      </a:pPr>
                      <a:r>
                        <a:rPr lang="zh-CN" altLang="en-US" sz="1200" b="1" dirty="0" smtClean="0">
                          <a:latin typeface="Calibri" pitchFamily="34" charset="0"/>
                        </a:rPr>
                        <a:t>信息流 </a:t>
                      </a:r>
                      <a:r>
                        <a:rPr lang="en-US" altLang="zh-CN" sz="1200" b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information flow</a:t>
                      </a:r>
                      <a:endParaRPr lang="zh-CN" altLang="zh-CN" sz="1200" b="1" dirty="0">
                        <a:solidFill>
                          <a:srgbClr val="0000FF"/>
                        </a:solidFill>
                      </a:endParaRPr>
                    </a:p>
                  </p:txBody>
                </p:sp>
                <p:sp>
                  <p:nvSpPr>
                    <p:cNvPr id="32788" name="Text Box 1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162" y="7190"/>
                      <a:ext cx="2014" cy="494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1" dirty="0" smtClean="0">
                          <a:latin typeface="Calibri" pitchFamily="34" charset="0"/>
                        </a:rPr>
                        <a:t>生态农业 </a:t>
                      </a:r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eco-agriculture</a:t>
                      </a:r>
                      <a:endParaRPr lang="zh-CN" altLang="en-US" sz="1200" b="1" dirty="0">
                        <a:solidFill>
                          <a:srgbClr val="0000FF"/>
                        </a:solidFill>
                        <a:latin typeface="Calibri" pitchFamily="34" charset="0"/>
                      </a:endParaRP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zh-CN" sz="1200" b="1" dirty="0"/>
                    </a:p>
                  </p:txBody>
                </p:sp>
                <p:sp>
                  <p:nvSpPr>
                    <p:cNvPr id="32789" name="Text Box 1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82" y="6586"/>
                      <a:ext cx="2338" cy="494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生态工业 </a:t>
                      </a:r>
                      <a:r>
                        <a:rPr lang="en-US" altLang="zh-CN" sz="1200" b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eco-industry</a:t>
                      </a:r>
                      <a:endParaRPr lang="zh-CN" altLang="zh-CN" sz="1200" b="1" dirty="0"/>
                    </a:p>
                  </p:txBody>
                </p:sp>
                <p:sp>
                  <p:nvSpPr>
                    <p:cNvPr id="32790" name="Text Box 2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745" y="7122"/>
                      <a:ext cx="2336" cy="494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1" dirty="0">
                          <a:latin typeface="Calibri" pitchFamily="34" charset="0"/>
                        </a:rPr>
                        <a:t>生态型</a:t>
                      </a:r>
                      <a:r>
                        <a:rPr lang="zh-CN" altLang="en-US" sz="1200" b="1" dirty="0" smtClean="0">
                          <a:latin typeface="Calibri" pitchFamily="34" charset="0"/>
                        </a:rPr>
                        <a:t>第三产业 </a:t>
                      </a:r>
                      <a:r>
                        <a:rPr lang="en-US" altLang="zh-CN" sz="1200" b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eco-tertiary</a:t>
                      </a:r>
                      <a:endParaRPr lang="zh-CN" altLang="en-US" sz="1200" b="1" dirty="0">
                        <a:solidFill>
                          <a:srgbClr val="0000FF"/>
                        </a:solidFill>
                        <a:latin typeface="Times New Roman" pitchFamily="18" charset="0"/>
                      </a:endParaRP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zh-CN" sz="1200" b="1" dirty="0"/>
                    </a:p>
                  </p:txBody>
                </p:sp>
                <p:sp>
                  <p:nvSpPr>
                    <p:cNvPr id="32791" name="Line 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338" y="7418"/>
                      <a:ext cx="1396" cy="1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triangle" w="med" len="med"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792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45" y="7620"/>
                      <a:ext cx="1706" cy="494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1">
                          <a:latin typeface="Calibri" pitchFamily="34" charset="0"/>
                        </a:rPr>
                        <a:t>产业集聚</a:t>
                      </a:r>
                      <a:endParaRPr lang="zh-CN" altLang="zh-CN" sz="1200" b="1"/>
                    </a:p>
                  </p:txBody>
                </p:sp>
                <p:sp>
                  <p:nvSpPr>
                    <p:cNvPr id="32793" name="Line 2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7920" y="6865"/>
                      <a:ext cx="1164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794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29" y="6860"/>
                      <a:ext cx="85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795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29" y="7905"/>
                      <a:ext cx="133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796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7745" y="7905"/>
                      <a:ext cx="1338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797" name="Text Box 2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29" y="8402"/>
                      <a:ext cx="1696" cy="380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tIns="0" bIns="0"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ts val="300"/>
                        </a:spcBef>
                        <a:buFontTx/>
                        <a:buNone/>
                      </a:pPr>
                      <a:r>
                        <a:rPr lang="zh-CN" altLang="en-US" sz="1200" b="1" dirty="0">
                          <a:latin typeface="Calibri" pitchFamily="34" charset="0"/>
                        </a:rPr>
                        <a:t>能量</a:t>
                      </a:r>
                      <a:r>
                        <a:rPr lang="zh-CN" altLang="en-US" sz="1200" b="1" dirty="0" smtClean="0">
                          <a:latin typeface="Calibri" pitchFamily="34" charset="0"/>
                        </a:rPr>
                        <a:t>流 </a:t>
                      </a:r>
                      <a:r>
                        <a:rPr lang="en-US" altLang="zh-CN" sz="1200" b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energy flow</a:t>
                      </a:r>
                      <a:endParaRPr lang="zh-CN" altLang="zh-CN" sz="1200" b="1" dirty="0"/>
                    </a:p>
                  </p:txBody>
                </p:sp>
                <p:sp>
                  <p:nvSpPr>
                    <p:cNvPr id="32798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862" y="8796"/>
                      <a:ext cx="0" cy="3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799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942" y="8997"/>
                      <a:ext cx="405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00" name="Text Box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64" y="9083"/>
                      <a:ext cx="2920" cy="497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1" dirty="0" smtClean="0">
                          <a:latin typeface="Calibri" pitchFamily="34" charset="0"/>
                        </a:rPr>
                        <a:t>循环产业园区 </a:t>
                      </a:r>
                      <a:r>
                        <a:rPr lang="en-US" altLang="zh-CN" sz="1200" b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circular industrial park</a:t>
                      </a:r>
                      <a:endParaRPr lang="zh-CN" altLang="zh-CN" sz="1200" b="1" dirty="0"/>
                    </a:p>
                  </p:txBody>
                </p:sp>
                <p:sp>
                  <p:nvSpPr>
                    <p:cNvPr id="32801" name="AutoShape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37" y="10658"/>
                      <a:ext cx="360" cy="296"/>
                    </a:xfrm>
                    <a:prstGeom prst="rightArrow">
                      <a:avLst>
                        <a:gd name="adj1" fmla="val 50000"/>
                        <a:gd name="adj2" fmla="val 30405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50000"/>
                        </a:spcBef>
                        <a:buFontTx/>
                        <a:buNone/>
                      </a:pPr>
                      <a:endParaRPr lang="zh-CN" altLang="en-US" sz="1200" b="1"/>
                    </a:p>
                  </p:txBody>
                </p:sp>
                <p:sp>
                  <p:nvSpPr>
                    <p:cNvPr id="32802" name="AutoShape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18" y="12333"/>
                      <a:ext cx="360" cy="296"/>
                    </a:xfrm>
                    <a:prstGeom prst="rightArrow">
                      <a:avLst>
                        <a:gd name="adj1" fmla="val 50000"/>
                        <a:gd name="adj2" fmla="val 30405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50000"/>
                        </a:spcBef>
                        <a:buFontTx/>
                        <a:buNone/>
                      </a:pPr>
                      <a:endParaRPr lang="zh-CN" altLang="en-US" sz="1200" b="1"/>
                    </a:p>
                  </p:txBody>
                </p:sp>
                <p:sp>
                  <p:nvSpPr>
                    <p:cNvPr id="32803" name="AutoShap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02" y="7388"/>
                      <a:ext cx="360" cy="296"/>
                    </a:xfrm>
                    <a:prstGeom prst="rightArrow">
                      <a:avLst>
                        <a:gd name="adj1" fmla="val 50000"/>
                        <a:gd name="adj2" fmla="val 30405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50000"/>
                        </a:spcBef>
                        <a:buFontTx/>
                        <a:buNone/>
                      </a:pPr>
                      <a:endParaRPr lang="zh-CN" altLang="en-US" sz="1200" b="1"/>
                    </a:p>
                  </p:txBody>
                </p:sp>
                <p:sp>
                  <p:nvSpPr>
                    <p:cNvPr id="32804" name="AutoShape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37" y="6039"/>
                      <a:ext cx="360" cy="296"/>
                    </a:xfrm>
                    <a:prstGeom prst="rightArrow">
                      <a:avLst>
                        <a:gd name="adj1" fmla="val 50000"/>
                        <a:gd name="adj2" fmla="val 30405"/>
                      </a:avLst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50000"/>
                        </a:spcBef>
                        <a:buFontTx/>
                        <a:buNone/>
                      </a:pPr>
                      <a:endParaRPr lang="zh-CN" altLang="en-US" sz="1200" b="1"/>
                    </a:p>
                  </p:txBody>
                </p:sp>
                <p:sp>
                  <p:nvSpPr>
                    <p:cNvPr id="32805" name="AutoShape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25" y="5737"/>
                      <a:ext cx="2156" cy="1136"/>
                    </a:xfrm>
                    <a:prstGeom prst="bevel">
                      <a:avLst>
                        <a:gd name="adj" fmla="val 12500"/>
                      </a:avLst>
                    </a:prstGeom>
                    <a:solidFill>
                      <a:srgbClr val="00FF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1" dirty="0" smtClean="0">
                          <a:latin typeface="Calibri" pitchFamily="34" charset="0"/>
                        </a:rPr>
                        <a:t>企业循环 </a:t>
                      </a:r>
                      <a:endParaRPr lang="en-US" altLang="zh-CN" sz="1200" b="1" dirty="0" smtClean="0">
                        <a:latin typeface="Calibri" pitchFamily="34" charset="0"/>
                      </a:endParaRPr>
                    </a:p>
                    <a:p>
                      <a:pPr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200" b="1" dirty="0" smtClean="0">
                          <a:solidFill>
                            <a:srgbClr val="0000FF"/>
                          </a:solidFill>
                          <a:ea typeface="黑体" panose="02010609060101010101" pitchFamily="49" charset="-122"/>
                        </a:rPr>
                        <a:t>Enterprise circulation</a:t>
                      </a:r>
                      <a:endParaRPr lang="en-US" altLang="zh-CN" sz="1200" b="1" dirty="0" smtClean="0">
                        <a:latin typeface="Calibri" pitchFamily="34" charset="0"/>
                      </a:endParaRPr>
                    </a:p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zh-CN" sz="1200" b="1" dirty="0"/>
                    </a:p>
                  </p:txBody>
                </p:sp>
                <p:sp>
                  <p:nvSpPr>
                    <p:cNvPr id="32806" name="AutoShap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24" y="7190"/>
                      <a:ext cx="2121" cy="1107"/>
                    </a:xfrm>
                    <a:prstGeom prst="bevel">
                      <a:avLst>
                        <a:gd name="adj" fmla="val 12500"/>
                      </a:avLst>
                    </a:prstGeom>
                    <a:solidFill>
                      <a:srgbClr val="00FF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200" b="1" dirty="0" smtClean="0">
                          <a:latin typeface="Calibri" pitchFamily="34" charset="0"/>
                        </a:rPr>
                        <a:t>产业循环 </a:t>
                      </a:r>
                      <a:endParaRPr lang="en-US" altLang="zh-CN" sz="1200" b="1" dirty="0" smtClean="0">
                        <a:latin typeface="Calibri" pitchFamily="34" charset="0"/>
                      </a:endParaRPr>
                    </a:p>
                    <a:p>
                      <a:pPr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200" b="1" dirty="0" smtClean="0">
                          <a:latin typeface="Calibri" pitchFamily="34" charset="0"/>
                        </a:rPr>
                        <a:t>I</a:t>
                      </a:r>
                      <a:r>
                        <a:rPr lang="en-US" altLang="zh-CN" sz="1200" b="1" dirty="0" smtClean="0">
                          <a:solidFill>
                            <a:srgbClr val="0000FF"/>
                          </a:solidFill>
                          <a:ea typeface="黑体" panose="02010609060101010101" pitchFamily="49" charset="-122"/>
                        </a:rPr>
                        <a:t>ndustry circulation</a:t>
                      </a:r>
                      <a:endParaRPr lang="en-US" altLang="zh-CN" sz="1200" b="1" dirty="0">
                        <a:latin typeface="Calibri" pitchFamily="34" charset="0"/>
                      </a:endParaRPr>
                    </a:p>
                    <a:p>
                      <a:pPr algn="ctr">
                        <a:spcBef>
                          <a:spcPct val="0"/>
                        </a:spcBef>
                        <a:buNone/>
                      </a:pPr>
                      <a:endParaRPr lang="zh-CN" altLang="zh-CN" sz="1200" b="1" dirty="0"/>
                    </a:p>
                  </p:txBody>
                </p:sp>
                <p:sp>
                  <p:nvSpPr>
                    <p:cNvPr id="32807" name="AutoShape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70" y="10289"/>
                      <a:ext cx="2075" cy="1174"/>
                    </a:xfrm>
                    <a:prstGeom prst="bevel">
                      <a:avLst>
                        <a:gd name="adj" fmla="val 12500"/>
                      </a:avLst>
                    </a:prstGeom>
                    <a:solidFill>
                      <a:srgbClr val="00FF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1" dirty="0" smtClean="0">
                          <a:latin typeface="Calibri" pitchFamily="34" charset="0"/>
                        </a:rPr>
                        <a:t>区域循环</a:t>
                      </a:r>
                      <a:endParaRPr lang="en-US" altLang="zh-CN" sz="1200" b="1" dirty="0" smtClean="0">
                        <a:latin typeface="Calibri" pitchFamily="34" charset="0"/>
                      </a:endParaRPr>
                    </a:p>
                    <a:p>
                      <a:pPr algn="ctr">
                        <a:spcBef>
                          <a:spcPct val="0"/>
                        </a:spcBef>
                        <a:buNone/>
                      </a:pPr>
                      <a:r>
                        <a:rPr lang="en-US" altLang="zh-CN" sz="1200" b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Regional </a:t>
                      </a:r>
                      <a:r>
                        <a:rPr lang="en-US" altLang="zh-CN" sz="1200" b="1" dirty="0">
                          <a:solidFill>
                            <a:srgbClr val="0000FF"/>
                          </a:solidFill>
                          <a:ea typeface="黑体" panose="02010609060101010101" pitchFamily="49" charset="-122"/>
                        </a:rPr>
                        <a:t>circulation</a:t>
                      </a:r>
                      <a:endParaRPr lang="en-US" altLang="zh-CN" sz="1200" b="1" dirty="0">
                        <a:latin typeface="Calibri" pitchFamily="34" charset="0"/>
                      </a:endParaRPr>
                    </a:p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zh-CN" altLang="zh-CN" sz="1200" b="1" dirty="0">
                        <a:solidFill>
                          <a:srgbClr val="0000FF"/>
                        </a:solidFill>
                      </a:endParaRPr>
                    </a:p>
                  </p:txBody>
                </p:sp>
                <p:sp>
                  <p:nvSpPr>
                    <p:cNvPr id="32808" name="AutoShap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70" y="11899"/>
                      <a:ext cx="2111" cy="1025"/>
                    </a:xfrm>
                    <a:prstGeom prst="bevel">
                      <a:avLst>
                        <a:gd name="adj" fmla="val 12500"/>
                      </a:avLst>
                    </a:prstGeom>
                    <a:solidFill>
                      <a:srgbClr val="00FF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1" dirty="0" smtClean="0">
                          <a:latin typeface="Calibri" pitchFamily="34" charset="0"/>
                        </a:rPr>
                        <a:t>社会循环</a:t>
                      </a:r>
                      <a:endParaRPr lang="en-US" altLang="zh-CN" sz="1200" b="1" dirty="0">
                        <a:latin typeface="Calibri" pitchFamily="34" charset="0"/>
                      </a:endParaRP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zh-CN" sz="1200" b="1" dirty="0" smtClean="0">
                          <a:solidFill>
                            <a:srgbClr val="0000FF"/>
                          </a:solidFill>
                          <a:ea typeface="黑体" panose="02010609060101010101" pitchFamily="49" charset="-122"/>
                        </a:rPr>
                        <a:t>   Circular </a:t>
                      </a:r>
                      <a:r>
                        <a:rPr lang="en-US" altLang="zh-CN" sz="1200" b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Society</a:t>
                      </a:r>
                      <a:endParaRPr lang="zh-CN" altLang="zh-CN" sz="1200" b="1" dirty="0">
                        <a:solidFill>
                          <a:srgbClr val="0000FF"/>
                        </a:solidFill>
                      </a:endParaRPr>
                    </a:p>
                  </p:txBody>
                </p:sp>
                <p:sp>
                  <p:nvSpPr>
                    <p:cNvPr id="32809" name="Line 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21" y="6685"/>
                      <a:ext cx="5" cy="5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10" name="Line 4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21" y="8187"/>
                      <a:ext cx="3" cy="210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11" name="Line 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21" y="11358"/>
                      <a:ext cx="0" cy="44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12" name="Rectangle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97" y="5818"/>
                      <a:ext cx="1986" cy="497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1" dirty="0">
                          <a:latin typeface="Calibri" pitchFamily="34" charset="0"/>
                        </a:rPr>
                        <a:t>生态</a:t>
                      </a:r>
                      <a:r>
                        <a:rPr lang="zh-CN" altLang="en-US" sz="1200" b="1" dirty="0" smtClean="0">
                          <a:latin typeface="Calibri" pitchFamily="34" charset="0"/>
                        </a:rPr>
                        <a:t>设计 </a:t>
                      </a:r>
                      <a:r>
                        <a:rPr lang="en-US" altLang="zh-CN" sz="1200" b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eco-design</a:t>
                      </a:r>
                      <a:endParaRPr lang="zh-CN" altLang="zh-CN" sz="1200" b="1" dirty="0">
                        <a:solidFill>
                          <a:srgbClr val="0000FF"/>
                        </a:solidFill>
                      </a:endParaRPr>
                    </a:p>
                  </p:txBody>
                </p:sp>
                <p:sp>
                  <p:nvSpPr>
                    <p:cNvPr id="32813" name="Line 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660" y="6315"/>
                      <a:ext cx="0" cy="35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14" name="Rectangle 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64" y="9818"/>
                      <a:ext cx="2920" cy="39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1">
                          <a:latin typeface="Calibri" pitchFamily="34" charset="0"/>
                        </a:rPr>
                        <a:t>交通线、市场网络、循环产业链</a:t>
                      </a:r>
                      <a:endParaRPr lang="zh-CN" altLang="zh-CN" sz="1200" b="1"/>
                    </a:p>
                  </p:txBody>
                </p:sp>
                <p:sp>
                  <p:nvSpPr>
                    <p:cNvPr id="32815" name="Rectangle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25" y="10290"/>
                      <a:ext cx="919" cy="914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1" dirty="0" smtClean="0">
                          <a:latin typeface="Calibri" pitchFamily="34" charset="0"/>
                        </a:rPr>
                        <a:t>农村</a:t>
                      </a:r>
                      <a:r>
                        <a:rPr lang="en-US" altLang="zh-CN" sz="1200" b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village</a:t>
                      </a:r>
                      <a:endParaRPr lang="zh-CN" altLang="zh-CN" sz="1200" b="1" dirty="0"/>
                    </a:p>
                  </p:txBody>
                </p:sp>
                <p:sp>
                  <p:nvSpPr>
                    <p:cNvPr id="32816" name="Rectangle 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11" y="10523"/>
                      <a:ext cx="1024" cy="497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1" dirty="0" smtClean="0">
                          <a:latin typeface="Calibri" pitchFamily="34" charset="0"/>
                        </a:rPr>
                        <a:t>乡镇</a:t>
                      </a:r>
                      <a:r>
                        <a:rPr lang="en-US" altLang="zh-CN" sz="1200" b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town</a:t>
                      </a:r>
                      <a:endParaRPr lang="zh-CN" altLang="zh-CN" sz="1200" b="1" dirty="0">
                        <a:solidFill>
                          <a:srgbClr val="0000FF"/>
                        </a:solidFill>
                      </a:endParaRPr>
                    </a:p>
                  </p:txBody>
                </p:sp>
                <p:sp>
                  <p:nvSpPr>
                    <p:cNvPr id="32817" name="Rectangle 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880" y="10517"/>
                      <a:ext cx="990" cy="497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1" dirty="0" smtClean="0">
                          <a:latin typeface="Calibri" pitchFamily="34" charset="0"/>
                        </a:rPr>
                        <a:t>乡镇 </a:t>
                      </a:r>
                      <a:r>
                        <a:rPr lang="en-US" altLang="zh-CN" sz="1200" b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town</a:t>
                      </a:r>
                      <a:endParaRPr lang="zh-CN" altLang="zh-CN" sz="1200" b="1" dirty="0"/>
                    </a:p>
                  </p:txBody>
                </p:sp>
                <p:sp>
                  <p:nvSpPr>
                    <p:cNvPr id="32818" name="Rectangle 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02" y="10517"/>
                      <a:ext cx="1067" cy="497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1" dirty="0" smtClean="0">
                          <a:latin typeface="Calibri" pitchFamily="34" charset="0"/>
                        </a:rPr>
                        <a:t>农村 </a:t>
                      </a:r>
                      <a:r>
                        <a:rPr lang="en-US" altLang="zh-CN" sz="1200" b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village</a:t>
                      </a:r>
                      <a:endParaRPr lang="zh-CN" altLang="zh-CN" sz="1200" b="1" dirty="0"/>
                    </a:p>
                  </p:txBody>
                </p:sp>
                <p:sp>
                  <p:nvSpPr>
                    <p:cNvPr id="32819" name="Rectangle 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894" y="11463"/>
                      <a:ext cx="2295" cy="39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1">
                          <a:latin typeface="Calibri" pitchFamily="34" charset="0"/>
                        </a:rPr>
                        <a:t>经济、社会、生态环境</a:t>
                      </a:r>
                      <a:endParaRPr lang="zh-CN" altLang="zh-CN" sz="1200" b="1"/>
                    </a:p>
                  </p:txBody>
                </p:sp>
                <p:sp>
                  <p:nvSpPr>
                    <p:cNvPr id="32820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63" y="10517"/>
                      <a:ext cx="971" cy="497"/>
                    </a:xfrm>
                    <a:prstGeom prst="rect">
                      <a:avLst/>
                    </a:prstGeom>
                    <a:solidFill>
                      <a:srgbClr val="00FF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zh-CN" altLang="en-US" sz="1200" b="1" dirty="0" smtClean="0">
                          <a:latin typeface="Calibri" pitchFamily="34" charset="0"/>
                        </a:rPr>
                        <a:t>城市</a:t>
                      </a:r>
                      <a:r>
                        <a:rPr lang="en-US" altLang="zh-CN" sz="1200" b="1" dirty="0" smtClean="0">
                          <a:solidFill>
                            <a:srgbClr val="0000FF"/>
                          </a:solidFill>
                          <a:latin typeface="Calibri" pitchFamily="34" charset="0"/>
                        </a:rPr>
                        <a:t>city</a:t>
                      </a:r>
                      <a:endParaRPr lang="zh-CN" altLang="zh-CN" sz="1200" b="1" dirty="0"/>
                    </a:p>
                  </p:txBody>
                </p:sp>
                <p:sp>
                  <p:nvSpPr>
                    <p:cNvPr id="32821" name="Line 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24" y="6864"/>
                      <a:ext cx="0" cy="35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22" name="Line 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98" y="10059"/>
                      <a:ext cx="26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23" name="Line 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98" y="10059"/>
                      <a:ext cx="0" cy="15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24" name="Line 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98" y="11601"/>
                      <a:ext cx="589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25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189" y="11601"/>
                      <a:ext cx="762" cy="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26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951" y="10024"/>
                      <a:ext cx="0" cy="15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27" name="Line 5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8489" y="10017"/>
                      <a:ext cx="462" cy="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28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077" y="10839"/>
                      <a:ext cx="22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triangle" w="med" len="med"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29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879" y="10816"/>
                      <a:ext cx="235" cy="2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triangle" w="med" len="med"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30" name="Line 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435" y="10804"/>
                      <a:ext cx="325" cy="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triangle" w="med" len="med"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31" name="Line 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686" y="10839"/>
                      <a:ext cx="21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triangle" w="med" len="med"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32" name="Line 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869" y="9594"/>
                      <a:ext cx="0" cy="22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33" name="Line 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653" y="12530"/>
                      <a:ext cx="255" cy="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834" name="Line 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867" y="12373"/>
                      <a:ext cx="541" cy="1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triangle" w="med" len="med"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70" name="Text 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63654" y="2945208"/>
                    <a:ext cx="1868586" cy="267768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zh-CN" altLang="en-US" sz="1200" b="1" dirty="0">
                        <a:latin typeface="Calibri" pitchFamily="34" charset="0"/>
                      </a:rPr>
                      <a:t>清洁</a:t>
                    </a:r>
                    <a:r>
                      <a:rPr lang="zh-CN" altLang="en-US" sz="1200" b="1" dirty="0" smtClean="0">
                        <a:latin typeface="Calibri" pitchFamily="34" charset="0"/>
                      </a:rPr>
                      <a:t>生产</a:t>
                    </a:r>
                    <a:r>
                      <a:rPr lang="en-US" altLang="zh-CN" sz="1200" b="1" dirty="0" smtClean="0">
                        <a:solidFill>
                          <a:srgbClr val="0000FF"/>
                        </a:solidFill>
                        <a:latin typeface="Calibri" pitchFamily="34" charset="0"/>
                      </a:rPr>
                      <a:t>clean production</a:t>
                    </a:r>
                    <a:endParaRPr lang="zh-CN" altLang="zh-CN" sz="1200" b="1" dirty="0"/>
                  </a:p>
                </p:txBody>
              </p:sp>
            </p:grpSp>
            <p:sp>
              <p:nvSpPr>
                <p:cNvPr id="71" name="Line 58"/>
                <p:cNvSpPr>
                  <a:spLocks noChangeShapeType="1"/>
                </p:cNvSpPr>
                <p:nvPr/>
              </p:nvSpPr>
              <p:spPr bwMode="auto">
                <a:xfrm>
                  <a:off x="4633050" y="3105923"/>
                  <a:ext cx="269254" cy="1058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6" name="矩形 5"/>
              <p:cNvSpPr/>
              <p:nvPr/>
            </p:nvSpPr>
            <p:spPr>
              <a:xfrm>
                <a:off x="1691680" y="2771636"/>
                <a:ext cx="589009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buClr>
                    <a:srgbClr val="0000FF"/>
                  </a:buClr>
                </a:pPr>
                <a:r>
                  <a:rPr lang="zh-CN" altLang="zh-CN" b="1" dirty="0">
                    <a:solidFill>
                      <a:srgbClr val="FF0000"/>
                    </a:solidFill>
                    <a:latin typeface="黑体" pitchFamily="49" charset="-122"/>
                    <a:ea typeface="黑体" pitchFamily="49" charset="-122"/>
                  </a:rPr>
                  <a:t>四循环经济</a:t>
                </a:r>
                <a:r>
                  <a:rPr lang="zh-CN" altLang="zh-CN" b="1" dirty="0" smtClean="0">
                    <a:solidFill>
                      <a:srgbClr val="FF0000"/>
                    </a:solidFill>
                    <a:latin typeface="黑体" pitchFamily="49" charset="-122"/>
                    <a:ea typeface="黑体" pitchFamily="49" charset="-122"/>
                  </a:rPr>
                  <a:t>模式</a:t>
                </a:r>
                <a:r>
                  <a:rPr lang="zh-CN" altLang="en-US" b="1" dirty="0" smtClean="0">
                    <a:solidFill>
                      <a:srgbClr val="FF0000"/>
                    </a:solidFill>
                    <a:latin typeface="黑体" pitchFamily="49" charset="-122"/>
                    <a:ea typeface="黑体" pitchFamily="49" charset="-122"/>
                  </a:rPr>
                  <a:t>框图</a:t>
                </a:r>
                <a:r>
                  <a:rPr lang="en-US" altLang="zh-CN" b="1" dirty="0" smtClean="0">
                    <a:solidFill>
                      <a:srgbClr val="FF0000"/>
                    </a:solidFill>
                    <a:latin typeface="黑体" pitchFamily="49" charset="-122"/>
                    <a:ea typeface="黑体" pitchFamily="49" charset="-122"/>
                  </a:rPr>
                  <a:t>  </a:t>
                </a:r>
                <a:r>
                  <a:rPr lang="en-US" altLang="zh-CN" b="1" dirty="0">
                    <a:solidFill>
                      <a:srgbClr val="FF0000"/>
                    </a:solidFill>
                    <a:ea typeface="黑体" panose="02010609060101010101" pitchFamily="49" charset="-122"/>
                  </a:rPr>
                  <a:t>Diagram of Four Circular Economy</a:t>
                </a:r>
                <a:endParaRPr lang="zh-CN" altLang="en-US" dirty="0">
                  <a:solidFill>
                    <a:srgbClr val="FF000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sp>
          <p:nvSpPr>
            <p:cNvPr id="76" name="Line 58"/>
            <p:cNvSpPr>
              <a:spLocks noChangeShapeType="1"/>
            </p:cNvSpPr>
            <p:nvPr/>
          </p:nvSpPr>
          <p:spPr bwMode="auto">
            <a:xfrm>
              <a:off x="6030938" y="4571326"/>
              <a:ext cx="269254" cy="980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7" name="Line 58"/>
            <p:cNvSpPr>
              <a:spLocks noChangeShapeType="1"/>
            </p:cNvSpPr>
            <p:nvPr/>
          </p:nvSpPr>
          <p:spPr bwMode="auto">
            <a:xfrm>
              <a:off x="4427984" y="4571326"/>
              <a:ext cx="17861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662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4"/>
          <p:cNvSpPr txBox="1">
            <a:spLocks noChangeArrowheads="1"/>
          </p:cNvSpPr>
          <p:nvPr/>
        </p:nvSpPr>
        <p:spPr bwMode="auto">
          <a:xfrm>
            <a:off x="683568" y="476250"/>
            <a:ext cx="79937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zh-CN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生态</a:t>
            </a:r>
            <a:r>
              <a:rPr lang="zh-CN" altLang="zh-CN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城</a:t>
            </a:r>
            <a:r>
              <a:rPr lang="zh-CN" altLang="zh-CN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模式</a:t>
            </a:r>
            <a:r>
              <a:rPr lang="en-US" altLang="zh-CN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en-US" altLang="zh-CN" b="1" dirty="0" smtClean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Six eco-city Diagram</a:t>
            </a:r>
            <a:endParaRPr lang="zh-CN" altLang="en-US" b="1" dirty="0">
              <a:solidFill>
                <a:srgbClr val="0000FF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58371" name="组合 259"/>
          <p:cNvGrpSpPr>
            <a:grpSpLocks/>
          </p:cNvGrpSpPr>
          <p:nvPr/>
        </p:nvGrpSpPr>
        <p:grpSpPr bwMode="auto">
          <a:xfrm>
            <a:off x="323850" y="1061025"/>
            <a:ext cx="8569325" cy="5032271"/>
            <a:chOff x="395288" y="1270000"/>
            <a:chExt cx="8569325" cy="4535842"/>
          </a:xfrm>
        </p:grpSpPr>
        <p:grpSp>
          <p:nvGrpSpPr>
            <p:cNvPr id="58372" name="组合 61"/>
            <p:cNvGrpSpPr>
              <a:grpSpLocks/>
            </p:cNvGrpSpPr>
            <p:nvPr/>
          </p:nvGrpSpPr>
          <p:grpSpPr bwMode="auto">
            <a:xfrm>
              <a:off x="1492250" y="1808163"/>
              <a:ext cx="4249738" cy="2628900"/>
              <a:chOff x="1492250" y="1808163"/>
              <a:chExt cx="4249738" cy="2628900"/>
            </a:xfrm>
          </p:grpSpPr>
          <p:sp>
            <p:nvSpPr>
              <p:cNvPr id="58428" name="未知"/>
              <p:cNvSpPr>
                <a:spLocks/>
              </p:cNvSpPr>
              <p:nvPr/>
            </p:nvSpPr>
            <p:spPr bwMode="auto">
              <a:xfrm>
                <a:off x="1492250" y="3500438"/>
                <a:ext cx="4249738" cy="936625"/>
              </a:xfrm>
              <a:custGeom>
                <a:avLst/>
                <a:gdLst>
                  <a:gd name="T0" fmla="*/ 2147483646 w 2677"/>
                  <a:gd name="T1" fmla="*/ 0 h 590"/>
                  <a:gd name="T2" fmla="*/ 2147483646 w 2677"/>
                  <a:gd name="T3" fmla="*/ 2147483646 h 590"/>
                  <a:gd name="T4" fmla="*/ 2147483646 w 2677"/>
                  <a:gd name="T5" fmla="*/ 2147483646 h 590"/>
                  <a:gd name="T6" fmla="*/ 2147483646 w 2677"/>
                  <a:gd name="T7" fmla="*/ 2147483646 h 590"/>
                  <a:gd name="T8" fmla="*/ 2147483646 w 2677"/>
                  <a:gd name="T9" fmla="*/ 2147483646 h 590"/>
                  <a:gd name="T10" fmla="*/ 2147483646 w 2677"/>
                  <a:gd name="T11" fmla="*/ 2147483646 h 590"/>
                  <a:gd name="T12" fmla="*/ 2147483646 w 2677"/>
                  <a:gd name="T13" fmla="*/ 2147483646 h 590"/>
                  <a:gd name="T14" fmla="*/ 0 w 2677"/>
                  <a:gd name="T15" fmla="*/ 2147483646 h 590"/>
                  <a:gd name="T16" fmla="*/ 2147483646 w 2677"/>
                  <a:gd name="T17" fmla="*/ 0 h 5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77"/>
                  <a:gd name="T28" fmla="*/ 0 h 590"/>
                  <a:gd name="T29" fmla="*/ 2677 w 2677"/>
                  <a:gd name="T30" fmla="*/ 590 h 5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77" h="590">
                    <a:moveTo>
                      <a:pt x="227" y="0"/>
                    </a:moveTo>
                    <a:lnTo>
                      <a:pt x="635" y="272"/>
                    </a:lnTo>
                    <a:lnTo>
                      <a:pt x="1951" y="272"/>
                    </a:lnTo>
                    <a:lnTo>
                      <a:pt x="2359" y="23"/>
                    </a:lnTo>
                    <a:lnTo>
                      <a:pt x="2677" y="363"/>
                    </a:lnTo>
                    <a:lnTo>
                      <a:pt x="2110" y="590"/>
                    </a:lnTo>
                    <a:lnTo>
                      <a:pt x="477" y="590"/>
                    </a:lnTo>
                    <a:lnTo>
                      <a:pt x="0" y="250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rgbClr val="66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429" name="未知"/>
              <p:cNvSpPr>
                <a:spLocks/>
              </p:cNvSpPr>
              <p:nvPr/>
            </p:nvSpPr>
            <p:spPr bwMode="auto">
              <a:xfrm>
                <a:off x="1852613" y="3211513"/>
                <a:ext cx="3348037" cy="720725"/>
              </a:xfrm>
              <a:custGeom>
                <a:avLst/>
                <a:gdLst>
                  <a:gd name="T0" fmla="*/ 2147483646 w 2109"/>
                  <a:gd name="T1" fmla="*/ 0 h 454"/>
                  <a:gd name="T2" fmla="*/ 2147483646 w 2109"/>
                  <a:gd name="T3" fmla="*/ 2147483646 h 454"/>
                  <a:gd name="T4" fmla="*/ 2147483646 w 2109"/>
                  <a:gd name="T5" fmla="*/ 2147483646 h 454"/>
                  <a:gd name="T6" fmla="*/ 2147483646 w 2109"/>
                  <a:gd name="T7" fmla="*/ 0 h 454"/>
                  <a:gd name="T8" fmla="*/ 2147483646 w 2109"/>
                  <a:gd name="T9" fmla="*/ 2147483646 h 454"/>
                  <a:gd name="T10" fmla="*/ 2147483646 w 2109"/>
                  <a:gd name="T11" fmla="*/ 2147483646 h 454"/>
                  <a:gd name="T12" fmla="*/ 2147483646 w 2109"/>
                  <a:gd name="T13" fmla="*/ 2147483646 h 454"/>
                  <a:gd name="T14" fmla="*/ 0 w 2109"/>
                  <a:gd name="T15" fmla="*/ 2147483646 h 454"/>
                  <a:gd name="T16" fmla="*/ 2147483646 w 2109"/>
                  <a:gd name="T17" fmla="*/ 0 h 4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09"/>
                  <a:gd name="T28" fmla="*/ 0 h 454"/>
                  <a:gd name="T29" fmla="*/ 2109 w 2109"/>
                  <a:gd name="T30" fmla="*/ 454 h 4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09" h="454">
                    <a:moveTo>
                      <a:pt x="204" y="0"/>
                    </a:moveTo>
                    <a:lnTo>
                      <a:pt x="522" y="181"/>
                    </a:lnTo>
                    <a:lnTo>
                      <a:pt x="1565" y="181"/>
                    </a:lnTo>
                    <a:lnTo>
                      <a:pt x="1883" y="0"/>
                    </a:lnTo>
                    <a:lnTo>
                      <a:pt x="2109" y="227"/>
                    </a:lnTo>
                    <a:lnTo>
                      <a:pt x="1724" y="454"/>
                    </a:lnTo>
                    <a:lnTo>
                      <a:pt x="386" y="454"/>
                    </a:lnTo>
                    <a:lnTo>
                      <a:pt x="0" y="204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66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430" name="未知"/>
              <p:cNvSpPr>
                <a:spLocks/>
              </p:cNvSpPr>
              <p:nvPr/>
            </p:nvSpPr>
            <p:spPr bwMode="auto">
              <a:xfrm>
                <a:off x="2141538" y="2852738"/>
                <a:ext cx="2700337" cy="684212"/>
              </a:xfrm>
              <a:custGeom>
                <a:avLst/>
                <a:gdLst>
                  <a:gd name="T0" fmla="*/ 2147483646 w 1701"/>
                  <a:gd name="T1" fmla="*/ 2147483646 h 431"/>
                  <a:gd name="T2" fmla="*/ 2147483646 w 1701"/>
                  <a:gd name="T3" fmla="*/ 2147483646 h 431"/>
                  <a:gd name="T4" fmla="*/ 2147483646 w 1701"/>
                  <a:gd name="T5" fmla="*/ 2147483646 h 431"/>
                  <a:gd name="T6" fmla="*/ 2147483646 w 1701"/>
                  <a:gd name="T7" fmla="*/ 0 h 431"/>
                  <a:gd name="T8" fmla="*/ 2147483646 w 1701"/>
                  <a:gd name="T9" fmla="*/ 2147483646 h 431"/>
                  <a:gd name="T10" fmla="*/ 2147483646 w 1701"/>
                  <a:gd name="T11" fmla="*/ 2147483646 h 431"/>
                  <a:gd name="T12" fmla="*/ 2147483646 w 1701"/>
                  <a:gd name="T13" fmla="*/ 2147483646 h 431"/>
                  <a:gd name="T14" fmla="*/ 0 w 1701"/>
                  <a:gd name="T15" fmla="*/ 2147483646 h 431"/>
                  <a:gd name="T16" fmla="*/ 2147483646 w 1701"/>
                  <a:gd name="T17" fmla="*/ 2147483646 h 4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01"/>
                  <a:gd name="T28" fmla="*/ 0 h 431"/>
                  <a:gd name="T29" fmla="*/ 1701 w 1701"/>
                  <a:gd name="T30" fmla="*/ 431 h 4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01" h="431">
                    <a:moveTo>
                      <a:pt x="226" y="23"/>
                    </a:moveTo>
                    <a:lnTo>
                      <a:pt x="476" y="136"/>
                    </a:lnTo>
                    <a:lnTo>
                      <a:pt x="1224" y="114"/>
                    </a:lnTo>
                    <a:lnTo>
                      <a:pt x="1496" y="0"/>
                    </a:lnTo>
                    <a:lnTo>
                      <a:pt x="1701" y="227"/>
                    </a:lnTo>
                    <a:lnTo>
                      <a:pt x="1383" y="431"/>
                    </a:lnTo>
                    <a:lnTo>
                      <a:pt x="340" y="408"/>
                    </a:lnTo>
                    <a:lnTo>
                      <a:pt x="0" y="227"/>
                    </a:lnTo>
                    <a:lnTo>
                      <a:pt x="226" y="23"/>
                    </a:lnTo>
                    <a:close/>
                  </a:path>
                </a:pathLst>
              </a:custGeom>
              <a:solidFill>
                <a:srgbClr val="66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431" name="未知"/>
              <p:cNvSpPr>
                <a:spLocks/>
              </p:cNvSpPr>
              <p:nvPr/>
            </p:nvSpPr>
            <p:spPr bwMode="auto">
              <a:xfrm>
                <a:off x="2465388" y="1808163"/>
                <a:ext cx="2087562" cy="1260475"/>
              </a:xfrm>
              <a:custGeom>
                <a:avLst/>
                <a:gdLst>
                  <a:gd name="T0" fmla="*/ 2147483646 w 1315"/>
                  <a:gd name="T1" fmla="*/ 0 h 794"/>
                  <a:gd name="T2" fmla="*/ 0 w 1315"/>
                  <a:gd name="T3" fmla="*/ 2147483646 h 794"/>
                  <a:gd name="T4" fmla="*/ 2147483646 w 1315"/>
                  <a:gd name="T5" fmla="*/ 2147483646 h 794"/>
                  <a:gd name="T6" fmla="*/ 2147483646 w 1315"/>
                  <a:gd name="T7" fmla="*/ 2147483646 h 794"/>
                  <a:gd name="T8" fmla="*/ 2147483646 w 1315"/>
                  <a:gd name="T9" fmla="*/ 2147483646 h 794"/>
                  <a:gd name="T10" fmla="*/ 2147483646 w 1315"/>
                  <a:gd name="T11" fmla="*/ 0 h 7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15"/>
                  <a:gd name="T19" fmla="*/ 0 h 794"/>
                  <a:gd name="T20" fmla="*/ 1315 w 1315"/>
                  <a:gd name="T21" fmla="*/ 794 h 79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15" h="794">
                    <a:moveTo>
                      <a:pt x="635" y="0"/>
                    </a:moveTo>
                    <a:lnTo>
                      <a:pt x="0" y="681"/>
                    </a:lnTo>
                    <a:lnTo>
                      <a:pt x="272" y="794"/>
                    </a:lnTo>
                    <a:lnTo>
                      <a:pt x="1043" y="771"/>
                    </a:lnTo>
                    <a:lnTo>
                      <a:pt x="1315" y="658"/>
                    </a:lnTo>
                    <a:lnTo>
                      <a:pt x="635" y="0"/>
                    </a:lnTo>
                    <a:close/>
                  </a:path>
                </a:pathLst>
              </a:custGeom>
              <a:solidFill>
                <a:srgbClr val="66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58373" name="组合 60"/>
            <p:cNvGrpSpPr>
              <a:grpSpLocks/>
            </p:cNvGrpSpPr>
            <p:nvPr/>
          </p:nvGrpSpPr>
          <p:grpSpPr bwMode="auto">
            <a:xfrm>
              <a:off x="395288" y="1270000"/>
              <a:ext cx="8569325" cy="4535842"/>
              <a:chOff x="395288" y="1270000"/>
              <a:chExt cx="8569325" cy="4535842"/>
            </a:xfrm>
          </p:grpSpPr>
          <p:sp>
            <p:nvSpPr>
              <p:cNvPr id="58374" name="未知"/>
              <p:cNvSpPr>
                <a:spLocks/>
              </p:cNvSpPr>
              <p:nvPr/>
            </p:nvSpPr>
            <p:spPr bwMode="auto">
              <a:xfrm>
                <a:off x="952500" y="3932238"/>
                <a:ext cx="5256213" cy="1081087"/>
              </a:xfrm>
              <a:custGeom>
                <a:avLst/>
                <a:gdLst>
                  <a:gd name="T0" fmla="*/ 2147483646 w 3311"/>
                  <a:gd name="T1" fmla="*/ 0 h 681"/>
                  <a:gd name="T2" fmla="*/ 2147483646 w 3311"/>
                  <a:gd name="T3" fmla="*/ 2147483646 h 681"/>
                  <a:gd name="T4" fmla="*/ 2147483646 w 3311"/>
                  <a:gd name="T5" fmla="*/ 2147483646 h 681"/>
                  <a:gd name="T6" fmla="*/ 2147483646 w 3311"/>
                  <a:gd name="T7" fmla="*/ 2147483646 h 681"/>
                  <a:gd name="T8" fmla="*/ 2147483646 w 3311"/>
                  <a:gd name="T9" fmla="*/ 2147483646 h 681"/>
                  <a:gd name="T10" fmla="*/ 2147483646 w 3311"/>
                  <a:gd name="T11" fmla="*/ 2147483646 h 681"/>
                  <a:gd name="T12" fmla="*/ 2147483646 w 3311"/>
                  <a:gd name="T13" fmla="*/ 2147483646 h 681"/>
                  <a:gd name="T14" fmla="*/ 0 w 3311"/>
                  <a:gd name="T15" fmla="*/ 2147483646 h 681"/>
                  <a:gd name="T16" fmla="*/ 2147483646 w 3311"/>
                  <a:gd name="T17" fmla="*/ 0 h 6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11"/>
                  <a:gd name="T28" fmla="*/ 0 h 681"/>
                  <a:gd name="T29" fmla="*/ 3311 w 3311"/>
                  <a:gd name="T30" fmla="*/ 681 h 68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11" h="681">
                    <a:moveTo>
                      <a:pt x="340" y="0"/>
                    </a:moveTo>
                    <a:lnTo>
                      <a:pt x="817" y="318"/>
                    </a:lnTo>
                    <a:lnTo>
                      <a:pt x="2450" y="318"/>
                    </a:lnTo>
                    <a:lnTo>
                      <a:pt x="3017" y="91"/>
                    </a:lnTo>
                    <a:lnTo>
                      <a:pt x="3311" y="386"/>
                    </a:lnTo>
                    <a:lnTo>
                      <a:pt x="2608" y="658"/>
                    </a:lnTo>
                    <a:lnTo>
                      <a:pt x="658" y="681"/>
                    </a:lnTo>
                    <a:lnTo>
                      <a:pt x="0" y="341"/>
                    </a:lnTo>
                    <a:lnTo>
                      <a:pt x="340" y="0"/>
                    </a:lnTo>
                    <a:close/>
                  </a:path>
                </a:pathLst>
              </a:custGeom>
              <a:solidFill>
                <a:srgbClr val="66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375" name="Text Box 29"/>
              <p:cNvSpPr>
                <a:spLocks noChangeArrowheads="1"/>
              </p:cNvSpPr>
              <p:nvPr/>
            </p:nvSpPr>
            <p:spPr bwMode="auto">
              <a:xfrm>
                <a:off x="1950618" y="3069878"/>
                <a:ext cx="2260772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zh-CN" altLang="en-US" sz="1600" b="1" i="1" dirty="0">
                    <a:solidFill>
                      <a:srgbClr val="FF0000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Calibri" pitchFamily="34" charset="0"/>
                  </a:rPr>
                  <a:t>绿色之</a:t>
                </a:r>
                <a:r>
                  <a:rPr lang="zh-CN" altLang="en-US" sz="1600" b="1" i="1" dirty="0" smtClean="0">
                    <a:solidFill>
                      <a:srgbClr val="FF0000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Calibri" pitchFamily="34" charset="0"/>
                  </a:rPr>
                  <a:t>城  </a:t>
                </a:r>
                <a:r>
                  <a:rPr lang="en-US" altLang="zh-CN" sz="1600" b="1" i="1" dirty="0" smtClean="0">
                    <a:solidFill>
                      <a:srgbClr val="FF0000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Calibri" pitchFamily="34" charset="0"/>
                  </a:rPr>
                  <a:t>green city</a:t>
                </a:r>
                <a:endParaRPr lang="zh-CN" altLang="en-US" sz="1600" b="1" i="1" dirty="0">
                  <a:solidFill>
                    <a:srgbClr val="FF000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58376" name="Text Box 30"/>
              <p:cNvSpPr>
                <a:spLocks noChangeArrowheads="1"/>
              </p:cNvSpPr>
              <p:nvPr/>
            </p:nvSpPr>
            <p:spPr bwMode="auto">
              <a:xfrm>
                <a:off x="2465991" y="3573463"/>
                <a:ext cx="2177447" cy="338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zh-CN" altLang="en-US" sz="1600" b="1" i="1" dirty="0">
                    <a:solidFill>
                      <a:srgbClr val="FF0000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Calibri" pitchFamily="34" charset="0"/>
                  </a:rPr>
                  <a:t>循环之</a:t>
                </a:r>
                <a:r>
                  <a:rPr lang="zh-CN" altLang="en-US" sz="1600" b="1" i="1" dirty="0" smtClean="0">
                    <a:solidFill>
                      <a:srgbClr val="FF0000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Calibri" pitchFamily="34" charset="0"/>
                  </a:rPr>
                  <a:t>城  </a:t>
                </a:r>
                <a:r>
                  <a:rPr lang="en-US" altLang="zh-CN" sz="1600" b="1" i="1" dirty="0" smtClean="0">
                    <a:solidFill>
                      <a:srgbClr val="FF0000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Calibri" pitchFamily="34" charset="0"/>
                  </a:rPr>
                  <a:t>circular city</a:t>
                </a:r>
                <a:endParaRPr lang="zh-CN" altLang="en-US" sz="1600" b="1" i="1" dirty="0">
                  <a:solidFill>
                    <a:srgbClr val="FF000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58377" name="Text Box 56"/>
              <p:cNvSpPr>
                <a:spLocks noChangeArrowheads="1"/>
              </p:cNvSpPr>
              <p:nvPr/>
            </p:nvSpPr>
            <p:spPr bwMode="auto">
              <a:xfrm>
                <a:off x="2223891" y="4005263"/>
                <a:ext cx="2563563" cy="338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zh-CN" altLang="en-US" sz="1600" b="1" i="1" dirty="0">
                    <a:solidFill>
                      <a:srgbClr val="FF0000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Calibri" pitchFamily="34" charset="0"/>
                  </a:rPr>
                  <a:t>便捷之</a:t>
                </a:r>
                <a:r>
                  <a:rPr lang="zh-CN" altLang="en-US" sz="1600" b="1" i="1" dirty="0" smtClean="0">
                    <a:solidFill>
                      <a:srgbClr val="FF0000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Calibri" pitchFamily="34" charset="0"/>
                  </a:rPr>
                  <a:t>城  </a:t>
                </a:r>
                <a:r>
                  <a:rPr lang="en-US" altLang="zh-CN" sz="1600" b="1" i="1" dirty="0" smtClean="0">
                    <a:solidFill>
                      <a:srgbClr val="FF0000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Calibri" pitchFamily="34" charset="0"/>
                  </a:rPr>
                  <a:t>convenient city</a:t>
                </a:r>
                <a:endParaRPr lang="zh-CN" altLang="en-US" sz="1600" b="1" i="1" dirty="0">
                  <a:solidFill>
                    <a:srgbClr val="FF000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58378" name="Text Box 57"/>
              <p:cNvSpPr>
                <a:spLocks noChangeArrowheads="1"/>
              </p:cNvSpPr>
              <p:nvPr/>
            </p:nvSpPr>
            <p:spPr bwMode="auto">
              <a:xfrm>
                <a:off x="2267174" y="4508500"/>
                <a:ext cx="2523204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zh-CN" altLang="en-US" sz="1600" b="1" i="1" dirty="0">
                    <a:solidFill>
                      <a:srgbClr val="FF0000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Calibri" pitchFamily="34" charset="0"/>
                  </a:rPr>
                  <a:t>安全之</a:t>
                </a:r>
                <a:r>
                  <a:rPr lang="zh-CN" altLang="en-US" sz="1600" b="1" i="1" dirty="0" smtClean="0">
                    <a:solidFill>
                      <a:srgbClr val="FF0000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Calibri" pitchFamily="34" charset="0"/>
                  </a:rPr>
                  <a:t>城  </a:t>
                </a:r>
                <a:r>
                  <a:rPr lang="en-US" altLang="zh-CN" sz="1600" b="1" i="1" dirty="0" smtClean="0">
                    <a:solidFill>
                      <a:srgbClr val="FF0000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Calibri" pitchFamily="34" charset="0"/>
                  </a:rPr>
                  <a:t>safe city</a:t>
                </a:r>
                <a:endParaRPr lang="zh-CN" altLang="en-US" sz="1600" b="1" i="1" dirty="0">
                  <a:solidFill>
                    <a:srgbClr val="FF0000"/>
                  </a:solidFill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endParaRPr>
              </a:p>
            </p:txBody>
          </p:sp>
          <p:sp>
            <p:nvSpPr>
              <p:cNvPr id="58379" name="Text Box 17"/>
              <p:cNvSpPr txBox="1">
                <a:spLocks noChangeArrowheads="1"/>
              </p:cNvSpPr>
              <p:nvPr/>
            </p:nvSpPr>
            <p:spPr bwMode="auto">
              <a:xfrm>
                <a:off x="3320260" y="5373688"/>
                <a:ext cx="2187274" cy="400060"/>
              </a:xfrm>
              <a:prstGeom prst="rect">
                <a:avLst/>
              </a:prstGeom>
              <a:noFill/>
              <a:ln w="19050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zh-CN" altLang="en-US" sz="2000" b="1" dirty="0" smtClean="0">
                    <a:solidFill>
                      <a:srgbClr val="0000FF"/>
                    </a:solidFill>
                    <a:ea typeface="黑体" pitchFamily="49" charset="-122"/>
                  </a:rPr>
                  <a:t>生态镇 </a:t>
                </a:r>
                <a:r>
                  <a:rPr lang="en-US" altLang="zh-CN" sz="2000" b="1" dirty="0" smtClean="0">
                    <a:solidFill>
                      <a:srgbClr val="0000FF"/>
                    </a:solidFill>
                    <a:ea typeface="黑体" pitchFamily="49" charset="-122"/>
                  </a:rPr>
                  <a:t>eco-town</a:t>
                </a:r>
                <a:endParaRPr lang="zh-CN" altLang="en-US" sz="2000" b="1" dirty="0">
                  <a:solidFill>
                    <a:srgbClr val="0000FF"/>
                  </a:solidFill>
                  <a:ea typeface="黑体" pitchFamily="49" charset="-122"/>
                </a:endParaRPr>
              </a:p>
            </p:txBody>
          </p:sp>
          <p:grpSp>
            <p:nvGrpSpPr>
              <p:cNvPr id="58380" name="Group 55"/>
              <p:cNvGrpSpPr>
                <a:grpSpLocks/>
              </p:cNvGrpSpPr>
              <p:nvPr/>
            </p:nvGrpSpPr>
            <p:grpSpPr bwMode="auto">
              <a:xfrm>
                <a:off x="1978978" y="2481263"/>
                <a:ext cx="2531110" cy="558800"/>
                <a:chOff x="-846" y="0"/>
                <a:chExt cx="3986" cy="880"/>
              </a:xfrm>
            </p:grpSpPr>
            <p:sp>
              <p:nvSpPr>
                <p:cNvPr id="58426" name="任意多边形 324"/>
                <p:cNvSpPr>
                  <a:spLocks/>
                </p:cNvSpPr>
                <p:nvPr/>
              </p:nvSpPr>
              <p:spPr bwMode="auto">
                <a:xfrm>
                  <a:off x="0" y="0"/>
                  <a:ext cx="3140" cy="88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1600"/>
                    <a:gd name="T28" fmla="*/ 0 h 21600"/>
                    <a:gd name="T29" fmla="*/ 21600 w 21600"/>
                    <a:gd name="T30" fmla="*/ 21600 h 2160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1600" h="21600">
                      <a:moveTo>
                        <a:pt x="0" y="15120"/>
                      </a:moveTo>
                      <a:lnTo>
                        <a:pt x="4643" y="21600"/>
                      </a:lnTo>
                      <a:lnTo>
                        <a:pt x="17465" y="21231"/>
                      </a:lnTo>
                      <a:lnTo>
                        <a:pt x="21600" y="14383"/>
                      </a:lnTo>
                      <a:lnTo>
                        <a:pt x="18071" y="1423"/>
                      </a:lnTo>
                      <a:lnTo>
                        <a:pt x="14941" y="4320"/>
                      </a:lnTo>
                      <a:lnTo>
                        <a:pt x="6762" y="4663"/>
                      </a:lnTo>
                      <a:lnTo>
                        <a:pt x="3432" y="0"/>
                      </a:lnTo>
                      <a:lnTo>
                        <a:pt x="0" y="15120"/>
                      </a:lnTo>
                      <a:close/>
                    </a:path>
                  </a:pathLst>
                </a:custGeom>
                <a:solidFill>
                  <a:srgbClr val="66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8427" name="Text Box 27"/>
                <p:cNvSpPr>
                  <a:spLocks noChangeArrowheads="1"/>
                </p:cNvSpPr>
                <p:nvPr/>
              </p:nvSpPr>
              <p:spPr bwMode="auto">
                <a:xfrm>
                  <a:off x="-846" y="281"/>
                  <a:ext cx="3860" cy="5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zh-CN" altLang="en-US" sz="1600" b="1" i="1" dirty="0">
                      <a:solidFill>
                        <a:srgbClr val="FF0000"/>
                      </a:solidFill>
                      <a:latin typeface="Arial Unicode MS" panose="020B0604020202020204" pitchFamily="34" charset="-122"/>
                      <a:ea typeface="Arial Unicode MS" panose="020B0604020202020204" pitchFamily="34" charset="-122"/>
                      <a:cs typeface="Arial Unicode MS" panose="020B0604020202020204" pitchFamily="34" charset="-122"/>
                      <a:sym typeface="Calibri" pitchFamily="34" charset="0"/>
                    </a:rPr>
                    <a:t>创新之</a:t>
                  </a:r>
                  <a:r>
                    <a:rPr lang="zh-CN" altLang="en-US" sz="1600" b="1" i="1" dirty="0" smtClean="0">
                      <a:solidFill>
                        <a:srgbClr val="FF0000"/>
                      </a:solidFill>
                      <a:latin typeface="Arial Unicode MS" panose="020B0604020202020204" pitchFamily="34" charset="-122"/>
                      <a:ea typeface="Arial Unicode MS" panose="020B0604020202020204" pitchFamily="34" charset="-122"/>
                      <a:cs typeface="Arial Unicode MS" panose="020B0604020202020204" pitchFamily="34" charset="-122"/>
                      <a:sym typeface="Calibri" pitchFamily="34" charset="0"/>
                    </a:rPr>
                    <a:t>城  </a:t>
                  </a:r>
                  <a:r>
                    <a:rPr lang="en-US" altLang="zh-CN" sz="1600" b="1" i="1" dirty="0" smtClean="0">
                      <a:solidFill>
                        <a:srgbClr val="FF0000"/>
                      </a:solidFill>
                      <a:latin typeface="Arial Unicode MS" panose="020B0604020202020204" pitchFamily="34" charset="-122"/>
                      <a:ea typeface="Arial Unicode MS" panose="020B0604020202020204" pitchFamily="34" charset="-122"/>
                      <a:cs typeface="Arial Unicode MS" panose="020B0604020202020204" pitchFamily="34" charset="-122"/>
                      <a:sym typeface="Calibri" pitchFamily="34" charset="0"/>
                    </a:rPr>
                    <a:t>innovation city   </a:t>
                  </a:r>
                  <a:endParaRPr lang="zh-CN" altLang="en-US" sz="1600" b="1" i="1" dirty="0">
                    <a:solidFill>
                      <a:srgbClr val="FF0000"/>
                    </a:solidFill>
                    <a:latin typeface="Arial Unicode MS" panose="020B0604020202020204" pitchFamily="34" charset="-122"/>
                    <a:ea typeface="Arial Unicode MS" panose="020B0604020202020204" pitchFamily="34" charset="-122"/>
                    <a:cs typeface="Arial Unicode MS" panose="020B0604020202020204" pitchFamily="34" charset="-122"/>
                    <a:sym typeface="Calibri" pitchFamily="34" charset="0"/>
                  </a:endParaRPr>
                </a:p>
              </p:txBody>
            </p:sp>
          </p:grpSp>
          <p:grpSp>
            <p:nvGrpSpPr>
              <p:cNvPr id="58381" name="组合 59"/>
              <p:cNvGrpSpPr>
                <a:grpSpLocks/>
              </p:cNvGrpSpPr>
              <p:nvPr/>
            </p:nvGrpSpPr>
            <p:grpSpPr bwMode="auto">
              <a:xfrm>
                <a:off x="395288" y="1270000"/>
                <a:ext cx="8569325" cy="4535842"/>
                <a:chOff x="395288" y="1270000"/>
                <a:chExt cx="8569325" cy="4535842"/>
              </a:xfrm>
            </p:grpSpPr>
            <p:sp>
              <p:nvSpPr>
                <p:cNvPr id="58383" name="Rectangle 16"/>
                <p:cNvSpPr>
                  <a:spLocks noChangeArrowheads="1"/>
                </p:cNvSpPr>
                <p:nvPr/>
              </p:nvSpPr>
              <p:spPr bwMode="auto">
                <a:xfrm>
                  <a:off x="684213" y="1270000"/>
                  <a:ext cx="8064500" cy="4032250"/>
                </a:xfrm>
                <a:prstGeom prst="rect">
                  <a:avLst/>
                </a:prstGeom>
                <a:noFill/>
                <a:ln w="19050">
                  <a:solidFill>
                    <a:srgbClr val="0000FF"/>
                  </a:solidFill>
                  <a:prstDash val="lgDash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endParaRPr lang="zh-CN" altLang="en-US" sz="2000">
                    <a:latin typeface="Times New Roman" pitchFamily="18" charset="0"/>
                  </a:endParaRPr>
                </a:p>
              </p:txBody>
            </p:sp>
            <p:sp>
              <p:nvSpPr>
                <p:cNvPr id="58384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682998" y="5405782"/>
                  <a:ext cx="2376561" cy="400060"/>
                </a:xfrm>
                <a:prstGeom prst="rect">
                  <a:avLst/>
                </a:prstGeom>
                <a:noFill/>
                <a:ln w="19050">
                  <a:solidFill>
                    <a:schemeClr val="folHlink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zh-CN" altLang="en-US" sz="2000" b="1" dirty="0" smtClean="0">
                      <a:solidFill>
                        <a:srgbClr val="0000FF"/>
                      </a:solidFill>
                      <a:ea typeface="黑体" pitchFamily="49" charset="-122"/>
                    </a:rPr>
                    <a:t>生态城市 </a:t>
                  </a:r>
                  <a:r>
                    <a:rPr lang="en-US" altLang="zh-CN" sz="2000" b="1" dirty="0" smtClean="0">
                      <a:solidFill>
                        <a:srgbClr val="0000FF"/>
                      </a:solidFill>
                      <a:ea typeface="黑体" pitchFamily="49" charset="-122"/>
                    </a:rPr>
                    <a:t>eco-city</a:t>
                  </a:r>
                  <a:endParaRPr lang="zh-CN" altLang="en-US" sz="2000" b="1" dirty="0">
                    <a:solidFill>
                      <a:srgbClr val="0000FF"/>
                    </a:solidFill>
                    <a:ea typeface="黑体" pitchFamily="49" charset="-122"/>
                  </a:endParaRPr>
                </a:p>
              </p:txBody>
            </p:sp>
            <p:sp>
              <p:nvSpPr>
                <p:cNvPr id="5838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5741988" y="5373688"/>
                  <a:ext cx="3114675" cy="400060"/>
                </a:xfrm>
                <a:prstGeom prst="rect">
                  <a:avLst/>
                </a:prstGeom>
                <a:noFill/>
                <a:ln w="19050">
                  <a:solidFill>
                    <a:schemeClr val="folHlink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zh-CN" altLang="en-US" sz="2000" b="1" dirty="0">
                      <a:solidFill>
                        <a:srgbClr val="0000FF"/>
                      </a:solidFill>
                      <a:ea typeface="黑体" pitchFamily="49" charset="-122"/>
                    </a:rPr>
                    <a:t>生态</a:t>
                  </a:r>
                  <a:r>
                    <a:rPr lang="zh-CN" altLang="en-US" sz="2000" b="1" dirty="0" smtClean="0">
                      <a:solidFill>
                        <a:srgbClr val="0000FF"/>
                      </a:solidFill>
                      <a:ea typeface="黑体" pitchFamily="49" charset="-122"/>
                    </a:rPr>
                    <a:t>社区</a:t>
                  </a:r>
                  <a:r>
                    <a:rPr lang="en-US" altLang="zh-CN" sz="2000" b="1" dirty="0" smtClean="0">
                      <a:solidFill>
                        <a:srgbClr val="0000FF"/>
                      </a:solidFill>
                      <a:ea typeface="黑体" pitchFamily="49" charset="-122"/>
                    </a:rPr>
                    <a:t>eco-community</a:t>
                  </a:r>
                  <a:endParaRPr lang="zh-CN" altLang="en-US" sz="2000" b="1" dirty="0">
                    <a:solidFill>
                      <a:srgbClr val="0000FF"/>
                    </a:solidFill>
                    <a:ea typeface="黑体" pitchFamily="49" charset="-122"/>
                  </a:endParaRPr>
                </a:p>
              </p:txBody>
            </p:sp>
            <p:sp>
              <p:nvSpPr>
                <p:cNvPr id="58386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3059263" y="5573713"/>
                  <a:ext cx="252412" cy="16132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8387" name="Line 21"/>
                <p:cNvSpPr>
                  <a:spLocks noChangeShapeType="1"/>
                </p:cNvSpPr>
                <p:nvPr/>
              </p:nvSpPr>
              <p:spPr bwMode="auto">
                <a:xfrm>
                  <a:off x="5507534" y="5574098"/>
                  <a:ext cx="216126" cy="7551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58388" name="组合 58"/>
                <p:cNvGrpSpPr>
                  <a:grpSpLocks/>
                </p:cNvGrpSpPr>
                <p:nvPr/>
              </p:nvGrpSpPr>
              <p:grpSpPr bwMode="auto">
                <a:xfrm>
                  <a:off x="395288" y="1339850"/>
                  <a:ext cx="8569325" cy="4321175"/>
                  <a:chOff x="395288" y="1339850"/>
                  <a:chExt cx="8569325" cy="4321175"/>
                </a:xfrm>
              </p:grpSpPr>
              <p:sp>
                <p:nvSpPr>
                  <p:cNvPr id="58389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76825" y="3860800"/>
                    <a:ext cx="3527425" cy="416122"/>
                  </a:xfrm>
                  <a:prstGeom prst="rect">
                    <a:avLst/>
                  </a:prstGeom>
                  <a:noFill/>
                  <a:ln w="9525">
                    <a:solidFill>
                      <a:srgbClr val="FF0066"/>
                    </a:solidFill>
                    <a:prstDash val="dash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zh-CN" altLang="en-US" sz="1200" b="1" dirty="0">
                        <a:latin typeface="黑体" pitchFamily="49" charset="-122"/>
                        <a:ea typeface="黑体" pitchFamily="49" charset="-122"/>
                      </a:rPr>
                      <a:t>便捷之城-核心是公共交通主导的立体型交通导向城市布局</a:t>
                    </a:r>
                  </a:p>
                </p:txBody>
              </p:sp>
              <p:sp>
                <p:nvSpPr>
                  <p:cNvPr id="58390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29411" y="4884785"/>
                    <a:ext cx="3546475" cy="416122"/>
                  </a:xfrm>
                  <a:prstGeom prst="rect">
                    <a:avLst/>
                  </a:prstGeom>
                  <a:noFill/>
                  <a:ln w="9525">
                    <a:solidFill>
                      <a:srgbClr val="FF0066"/>
                    </a:solidFill>
                    <a:prstDash val="dash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algn="ctr"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zh-CN" altLang="en-US" sz="1200" b="1" dirty="0">
                        <a:latin typeface="黑体" pitchFamily="49" charset="-122"/>
                        <a:ea typeface="黑体" pitchFamily="49" charset="-122"/>
                      </a:rPr>
                      <a:t>安全之城-最基本要求，核心城市社会秩序良好，基础设施完善，综合防灾水平高</a:t>
                    </a:r>
                    <a:endParaRPr lang="zh-CN" altLang="en-US" sz="2000" b="1" dirty="0">
                      <a:latin typeface="黑体" pitchFamily="49" charset="-122"/>
                      <a:ea typeface="黑体" pitchFamily="49" charset="-122"/>
                    </a:endParaRPr>
                  </a:p>
                </p:txBody>
              </p:sp>
              <p:sp>
                <p:nvSpPr>
                  <p:cNvPr id="58391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76825" y="3251200"/>
                    <a:ext cx="3527425" cy="466725"/>
                  </a:xfrm>
                  <a:prstGeom prst="rect">
                    <a:avLst/>
                  </a:prstGeom>
                  <a:noFill/>
                  <a:ln w="9525">
                    <a:solidFill>
                      <a:srgbClr val="FF0066"/>
                    </a:solidFill>
                    <a:prstDash val="dash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zh-CN" altLang="en-US" sz="1200" b="1" dirty="0">
                        <a:latin typeface="黑体" pitchFamily="49" charset="-122"/>
                        <a:ea typeface="黑体" pitchFamily="49" charset="-122"/>
                      </a:rPr>
                      <a:t>循环之城-生态工业循环产业链为核心，现代生态农业和生态型服务业为辅助的循环经济体系 </a:t>
                    </a:r>
                  </a:p>
                </p:txBody>
              </p:sp>
              <p:sp>
                <p:nvSpPr>
                  <p:cNvPr id="58392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76825" y="2613025"/>
                    <a:ext cx="3527425" cy="527050"/>
                  </a:xfrm>
                  <a:prstGeom prst="rect">
                    <a:avLst/>
                  </a:prstGeom>
                  <a:noFill/>
                  <a:ln w="9525">
                    <a:solidFill>
                      <a:srgbClr val="FF0066"/>
                    </a:solidFill>
                    <a:prstDash val="dash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zh-CN" altLang="en-US" sz="1400" b="1">
                        <a:latin typeface="黑体" pitchFamily="49" charset="-122"/>
                        <a:ea typeface="黑体" pitchFamily="49" charset="-122"/>
                      </a:rPr>
                      <a:t>绿色之城-核心是城市生态景观和环境优美的人居环境，宜于居住和创业</a:t>
                    </a:r>
                  </a:p>
                </p:txBody>
              </p:sp>
              <p:sp>
                <p:nvSpPr>
                  <p:cNvPr id="58393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76825" y="1339850"/>
                    <a:ext cx="3527425" cy="527050"/>
                  </a:xfrm>
                  <a:prstGeom prst="rect">
                    <a:avLst/>
                  </a:prstGeom>
                  <a:noFill/>
                  <a:ln w="9525">
                    <a:solidFill>
                      <a:srgbClr val="FF0066"/>
                    </a:solidFill>
                    <a:prstDash val="dash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zh-CN" altLang="en-US" sz="1400" b="1">
                        <a:latin typeface="黑体" pitchFamily="49" charset="-122"/>
                        <a:ea typeface="黑体" pitchFamily="49" charset="-122"/>
                      </a:rPr>
                      <a:t>和谐之城-最高层次要求，核心是高水准的生态文化与高度社会文明</a:t>
                    </a:r>
                  </a:p>
                </p:txBody>
              </p:sp>
              <p:grpSp>
                <p:nvGrpSpPr>
                  <p:cNvPr id="58394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395288" y="3141663"/>
                    <a:ext cx="8569325" cy="2519362"/>
                    <a:chOff x="0" y="0"/>
                    <a:chExt cx="5398" cy="1587"/>
                  </a:xfrm>
                </p:grpSpPr>
                <p:sp>
                  <p:nvSpPr>
                    <p:cNvPr id="58420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0" y="0"/>
                      <a:ext cx="182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33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8421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62" y="45"/>
                      <a:ext cx="136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3300"/>
                      </a:solidFill>
                      <a:round/>
                      <a:headEnd type="triangle" w="med" len="med"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8422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0" y="0"/>
                      <a:ext cx="0" cy="158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8423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98" y="45"/>
                      <a:ext cx="0" cy="149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8424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0" y="1587"/>
                      <a:ext cx="182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8425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30" y="1532"/>
                      <a:ext cx="68" cy="1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33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grpSp>
                <p:nvGrpSpPr>
                  <p:cNvPr id="58395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900113" y="1808163"/>
                    <a:ext cx="5310187" cy="3170237"/>
                    <a:chOff x="0" y="0"/>
                    <a:chExt cx="8364" cy="4992"/>
                  </a:xfrm>
                </p:grpSpPr>
                <p:grpSp>
                  <p:nvGrpSpPr>
                    <p:cNvPr id="58397" name="Group 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0"/>
                      <a:ext cx="8365" cy="4992"/>
                      <a:chOff x="0" y="0"/>
                      <a:chExt cx="3346" cy="1997"/>
                    </a:xfrm>
                  </p:grpSpPr>
                  <p:cxnSp>
                    <p:nvCxnSpPr>
                      <p:cNvPr id="58401" name="AutoShape 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1623" y="0"/>
                        <a:ext cx="1008" cy="1974"/>
                      </a:xfrm>
                      <a:prstGeom prst="straightConnector1">
                        <a:avLst/>
                      </a:prstGeom>
                      <a:noFill/>
                      <a:ln w="38100">
                        <a:solidFill>
                          <a:srgbClr val="34A443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8402" name="AutoShape 1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46" y="1996"/>
                        <a:ext cx="1971" cy="1"/>
                      </a:xfrm>
                      <a:prstGeom prst="straightConnector1">
                        <a:avLst/>
                      </a:prstGeom>
                      <a:noFill/>
                      <a:ln w="38100">
                        <a:solidFill>
                          <a:srgbClr val="34A443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8403" name="AutoShape 1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836" y="1657"/>
                        <a:ext cx="1615" cy="1"/>
                      </a:xfrm>
                      <a:prstGeom prst="straightConnector1">
                        <a:avLst/>
                      </a:prstGeom>
                      <a:noFill/>
                      <a:ln w="38100">
                        <a:solidFill>
                          <a:srgbClr val="34A443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8404" name="AutoShape 12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977" y="1337"/>
                        <a:ext cx="1342" cy="0"/>
                      </a:xfrm>
                      <a:prstGeom prst="straightConnector1">
                        <a:avLst/>
                      </a:prstGeom>
                      <a:noFill/>
                      <a:ln w="38100">
                        <a:solidFill>
                          <a:srgbClr val="34A443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8405" name="AutoShape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1142" y="1061"/>
                        <a:ext cx="978" cy="0"/>
                      </a:xfrm>
                      <a:prstGeom prst="straightConnector1">
                        <a:avLst/>
                      </a:prstGeom>
                      <a:noFill/>
                      <a:ln w="38100">
                        <a:solidFill>
                          <a:srgbClr val="34A443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8406" name="AutoShape 14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1277" y="764"/>
                        <a:ext cx="737" cy="15"/>
                      </a:xfrm>
                      <a:prstGeom prst="straightConnector1">
                        <a:avLst/>
                      </a:prstGeom>
                      <a:noFill/>
                      <a:ln w="38100">
                        <a:solidFill>
                          <a:srgbClr val="34A443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8407" name="AutoShape 15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977" y="664"/>
                        <a:ext cx="298" cy="115"/>
                      </a:xfrm>
                      <a:prstGeom prst="straightConnector1">
                        <a:avLst/>
                      </a:prstGeom>
                      <a:noFill/>
                      <a:ln w="38100">
                        <a:solidFill>
                          <a:srgbClr val="34A443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8408" name="AutoShape 1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2012" y="664"/>
                        <a:ext cx="248" cy="100"/>
                      </a:xfrm>
                      <a:prstGeom prst="straightConnector1">
                        <a:avLst/>
                      </a:prstGeom>
                      <a:noFill/>
                      <a:ln w="38100">
                        <a:solidFill>
                          <a:srgbClr val="34A443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8409" name="AutoShape 1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2120" y="870"/>
                        <a:ext cx="372" cy="191"/>
                      </a:xfrm>
                      <a:prstGeom prst="straightConnector1">
                        <a:avLst/>
                      </a:prstGeom>
                      <a:noFill/>
                      <a:ln w="38100">
                        <a:solidFill>
                          <a:srgbClr val="34A443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8410" name="AutoShape 1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1623" y="0"/>
                        <a:ext cx="1689" cy="1701"/>
                      </a:xfrm>
                      <a:prstGeom prst="straightConnector1">
                        <a:avLst/>
                      </a:prstGeom>
                      <a:noFill/>
                      <a:ln w="38100">
                        <a:solidFill>
                          <a:srgbClr val="34A443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8411" name="AutoShape 2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2319" y="1100"/>
                        <a:ext cx="422" cy="237"/>
                      </a:xfrm>
                      <a:prstGeom prst="straightConnector1">
                        <a:avLst/>
                      </a:prstGeom>
                      <a:noFill/>
                      <a:ln w="38100">
                        <a:solidFill>
                          <a:srgbClr val="34A443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8412" name="AutoShape 2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2492" y="1428"/>
                        <a:ext cx="547" cy="229"/>
                      </a:xfrm>
                      <a:prstGeom prst="straightConnector1">
                        <a:avLst/>
                      </a:prstGeom>
                      <a:noFill/>
                      <a:ln w="38100">
                        <a:solidFill>
                          <a:srgbClr val="34A443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8413" name="AutoShape 22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2617" y="1742"/>
                        <a:ext cx="729" cy="254"/>
                      </a:xfrm>
                      <a:prstGeom prst="straightConnector1">
                        <a:avLst/>
                      </a:prstGeom>
                      <a:noFill/>
                      <a:ln w="38100">
                        <a:solidFill>
                          <a:srgbClr val="34A443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8414" name="AutoShape 2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803" y="870"/>
                        <a:ext cx="339" cy="191"/>
                      </a:xfrm>
                      <a:prstGeom prst="straightConnector1">
                        <a:avLst/>
                      </a:prstGeom>
                      <a:noFill/>
                      <a:ln w="38100">
                        <a:solidFill>
                          <a:srgbClr val="34A443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8415" name="AutoShape 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>
                        <a:off x="0" y="0"/>
                        <a:ext cx="1623" cy="1701"/>
                      </a:xfrm>
                      <a:prstGeom prst="straightConnector1">
                        <a:avLst/>
                      </a:prstGeom>
                      <a:noFill/>
                      <a:ln w="38100">
                        <a:solidFill>
                          <a:srgbClr val="34A443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8416" name="AutoShape 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>
                        <a:off x="681" y="0"/>
                        <a:ext cx="942" cy="1974"/>
                      </a:xfrm>
                      <a:prstGeom prst="straightConnector1">
                        <a:avLst/>
                      </a:prstGeom>
                      <a:noFill/>
                      <a:ln w="38100">
                        <a:solidFill>
                          <a:srgbClr val="34A443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8417" name="AutoShape 24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24" y="1703"/>
                        <a:ext cx="622" cy="293"/>
                      </a:xfrm>
                      <a:prstGeom prst="straightConnector1">
                        <a:avLst/>
                      </a:prstGeom>
                      <a:noFill/>
                      <a:ln w="38100">
                        <a:solidFill>
                          <a:srgbClr val="34A443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8418" name="AutoShape 25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 flipV="1">
                        <a:off x="364" y="1337"/>
                        <a:ext cx="472" cy="320"/>
                      </a:xfrm>
                      <a:prstGeom prst="straightConnector1">
                        <a:avLst/>
                      </a:prstGeom>
                      <a:noFill/>
                      <a:ln w="38100">
                        <a:solidFill>
                          <a:srgbClr val="34A443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58419" name="AutoShape 2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 flipV="1">
                        <a:off x="604" y="1061"/>
                        <a:ext cx="373" cy="276"/>
                      </a:xfrm>
                      <a:prstGeom prst="straightConnector1">
                        <a:avLst/>
                      </a:prstGeom>
                      <a:noFill/>
                      <a:ln w="38100">
                        <a:solidFill>
                          <a:srgbClr val="34A443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sp>
                  <p:nvSpPr>
                    <p:cNvPr id="58398" name="Line 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88" y="1061"/>
                      <a:ext cx="314" cy="93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CC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8399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31" y="1152"/>
                      <a:ext cx="484" cy="6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CC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8400" name="Line 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472" y="1215"/>
                      <a:ext cx="1179" cy="1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CC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58396" name="Text 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95875" y="1917700"/>
                    <a:ext cx="3527425" cy="739775"/>
                  </a:xfrm>
                  <a:prstGeom prst="rect">
                    <a:avLst/>
                  </a:prstGeom>
                  <a:noFill/>
                  <a:ln w="9525">
                    <a:solidFill>
                      <a:srgbClr val="FF0066"/>
                    </a:solidFill>
                    <a:prstDash val="dash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ea typeface="宋体" charset="-122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zh-CN" altLang="en-US" sz="1400" b="1" dirty="0">
                        <a:latin typeface="黑体" pitchFamily="49" charset="-122"/>
                        <a:ea typeface="黑体" pitchFamily="49" charset="-122"/>
                        <a:sym typeface="Arial" charset="0"/>
                      </a:rPr>
                      <a:t>创新之城：生态城市高级要求，科技和人才高度集聚，高科技产业发达，建设创新型城市。</a:t>
                    </a:r>
                  </a:p>
                </p:txBody>
              </p:sp>
            </p:grpSp>
          </p:grpSp>
          <p:sp>
            <p:nvSpPr>
              <p:cNvPr id="58382" name="Text Box 27"/>
              <p:cNvSpPr>
                <a:spLocks noChangeArrowheads="1"/>
              </p:cNvSpPr>
              <p:nvPr/>
            </p:nvSpPr>
            <p:spPr bwMode="auto">
              <a:xfrm>
                <a:off x="2771230" y="2146300"/>
                <a:ext cx="1431959" cy="4157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>
                  <a:lnSpc>
                    <a:spcPts val="1200"/>
                  </a:lnSpc>
                  <a:spcBef>
                    <a:spcPts val="0"/>
                  </a:spcBef>
                  <a:buFontTx/>
                  <a:buNone/>
                </a:pPr>
                <a:r>
                  <a:rPr lang="zh-CN" altLang="en-US" sz="1600" b="1" i="1" dirty="0">
                    <a:solidFill>
                      <a:srgbClr val="FF0000"/>
                    </a:solidFill>
                    <a:latin typeface="Calibri" pitchFamily="34" charset="0"/>
                    <a:sym typeface="Calibri" pitchFamily="34" charset="0"/>
                  </a:rPr>
                  <a:t>和谐之</a:t>
                </a:r>
                <a:r>
                  <a:rPr lang="zh-CN" altLang="en-US" sz="1600" b="1" i="1" dirty="0" smtClean="0">
                    <a:solidFill>
                      <a:srgbClr val="FF0000"/>
                    </a:solidFill>
                    <a:latin typeface="Calibri" pitchFamily="34" charset="0"/>
                    <a:sym typeface="Calibri" pitchFamily="34" charset="0"/>
                  </a:rPr>
                  <a:t>城  </a:t>
                </a:r>
                <a:endParaRPr lang="en-US" altLang="zh-CN" sz="1600" b="1" i="1" dirty="0" smtClean="0">
                  <a:solidFill>
                    <a:srgbClr val="FF0000"/>
                  </a:solidFill>
                  <a:latin typeface="Calibri" pitchFamily="34" charset="0"/>
                  <a:sym typeface="Calibri" pitchFamily="34" charset="0"/>
                </a:endParaRPr>
              </a:p>
              <a:p>
                <a:pPr algn="ctr" eaLnBrk="1" hangingPunct="1">
                  <a:lnSpc>
                    <a:spcPts val="1200"/>
                  </a:lnSpc>
                  <a:spcBef>
                    <a:spcPts val="0"/>
                  </a:spcBef>
                  <a:buFontTx/>
                  <a:buNone/>
                </a:pPr>
                <a:r>
                  <a:rPr lang="en-US" altLang="zh-CN" sz="1600" b="1" i="1" dirty="0" smtClean="0">
                    <a:solidFill>
                      <a:srgbClr val="FF0000"/>
                    </a:solidFill>
                    <a:latin typeface="Calibri" pitchFamily="34" charset="0"/>
                    <a:sym typeface="Calibri" pitchFamily="34" charset="0"/>
                  </a:rPr>
                  <a:t>harmony city</a:t>
                </a:r>
                <a:endParaRPr lang="zh-CN" altLang="en-US" sz="1600" b="1" i="1" dirty="0">
                  <a:solidFill>
                    <a:srgbClr val="FF0000"/>
                  </a:solidFill>
                  <a:latin typeface="Calibri" pitchFamily="34" charset="0"/>
                  <a:sym typeface="Calibr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813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5" name="图片 17" descr="图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3" y="2060848"/>
            <a:ext cx="331161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79388" y="142875"/>
            <a:ext cx="8964612" cy="69383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None/>
            </a:pPr>
            <a:r>
              <a:rPr lang="en-US" altLang="zh-CN" sz="2800" b="1" dirty="0">
                <a:solidFill>
                  <a:srgbClr val="FF0000"/>
                </a:solidFill>
                <a:ea typeface="黑体" pitchFamily="49" charset="-122"/>
              </a:rPr>
              <a:t>3</a:t>
            </a:r>
            <a:r>
              <a:rPr lang="en-US" altLang="zh-CN" sz="2800" b="1" dirty="0" smtClean="0">
                <a:solidFill>
                  <a:srgbClr val="FF0000"/>
                </a:solidFill>
                <a:ea typeface="黑体" pitchFamily="49" charset="-122"/>
              </a:rPr>
              <a:t>. </a:t>
            </a:r>
            <a:r>
              <a:rPr lang="zh-CN" altLang="en-US" sz="2800" b="1" dirty="0" smtClean="0">
                <a:solidFill>
                  <a:srgbClr val="FF0000"/>
                </a:solidFill>
                <a:ea typeface="黑体" pitchFamily="49" charset="-122"/>
              </a:rPr>
              <a:t>丝绸之路国际生态旅游带模式 </a:t>
            </a:r>
            <a:r>
              <a:rPr lang="en-US" altLang="zh-CN" sz="2800" b="1" dirty="0" smtClean="0">
                <a:solidFill>
                  <a:srgbClr val="FF0000"/>
                </a:solidFill>
                <a:ea typeface="黑体" pitchFamily="49" charset="-122"/>
              </a:rPr>
              <a:t>Mode of international tourism economic belt along </a:t>
            </a:r>
            <a:r>
              <a:rPr lang="en-US" altLang="zh-CN" sz="2800" b="1" dirty="0">
                <a:solidFill>
                  <a:srgbClr val="FF0000"/>
                </a:solidFill>
                <a:ea typeface="黑体" pitchFamily="49" charset="-122"/>
              </a:rPr>
              <a:t>Silk </a:t>
            </a:r>
            <a:r>
              <a:rPr lang="en-US" altLang="zh-CN" sz="2800" b="1" dirty="0" smtClean="0">
                <a:solidFill>
                  <a:srgbClr val="FF0000"/>
                </a:solidFill>
                <a:ea typeface="黑体" pitchFamily="49" charset="-122"/>
              </a:rPr>
              <a:t>Road</a:t>
            </a:r>
          </a:p>
          <a:p>
            <a:pPr>
              <a:spcBef>
                <a:spcPts val="0"/>
              </a:spcBef>
              <a:buClr>
                <a:srgbClr val="0000FF"/>
              </a:buClr>
              <a:buFont typeface="宋体" panose="02010600030101010101" pitchFamily="2" charset="-122"/>
              <a:buChar char="※"/>
            </a:pPr>
            <a:r>
              <a:rPr lang="zh-CN" altLang="en-US" sz="1800" b="1" dirty="0">
                <a:solidFill>
                  <a:srgbClr val="0000FF"/>
                </a:solidFill>
                <a:ea typeface="黑体" pitchFamily="49" charset="-122"/>
              </a:rPr>
              <a:t>一带</a:t>
            </a:r>
            <a:r>
              <a:rPr lang="zh-CN" altLang="en-US" sz="1800" b="1" dirty="0" smtClean="0">
                <a:solidFill>
                  <a:srgbClr val="0000FF"/>
                </a:solidFill>
                <a:ea typeface="黑体" pitchFamily="49" charset="-122"/>
              </a:rPr>
              <a:t>一路沿线是世界旅游资源最丰富区域，旅游增长最快区域，未来市场潜力最大区域。</a:t>
            </a:r>
            <a:r>
              <a:rPr lang="en-US" altLang="zh-CN" sz="1800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Regions along </a:t>
            </a:r>
            <a:r>
              <a:rPr lang="en-US" altLang="zh-CN" sz="1800" b="1" dirty="0">
                <a:solidFill>
                  <a:srgbClr val="0000FF"/>
                </a:solidFill>
                <a:ea typeface="黑体" panose="02010609060101010101" pitchFamily="49" charset="-122"/>
              </a:rPr>
              <a:t>silk </a:t>
            </a:r>
            <a:r>
              <a:rPr lang="en-US" altLang="zh-CN" sz="1800" b="1" dirty="0" smtClean="0">
                <a:solidFill>
                  <a:srgbClr val="0000FF"/>
                </a:solidFill>
                <a:ea typeface="黑体" panose="02010609060101010101" pitchFamily="49" charset="-122"/>
              </a:rPr>
              <a:t>road are with the advantages of the richest tourism resources, fastest growth of tourism industry and highest potentiality of the world, in the future.</a:t>
            </a:r>
            <a:endParaRPr lang="zh-CN" altLang="en-US" sz="1800" b="1" dirty="0" smtClean="0">
              <a:solidFill>
                <a:srgbClr val="0000FF"/>
              </a:solidFill>
              <a:ea typeface="黑体" pitchFamily="49" charset="-122"/>
            </a:endParaRPr>
          </a:p>
          <a:p>
            <a:pPr>
              <a:lnSpc>
                <a:spcPct val="80000"/>
              </a:lnSpc>
              <a:spcBef>
                <a:spcPts val="1200"/>
              </a:spcBef>
              <a:buFontTx/>
              <a:buNone/>
            </a:pPr>
            <a:endParaRPr lang="zh-CN" altLang="en-US" sz="2800" b="1" dirty="0" smtClean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03515"/>
            <a:ext cx="3187824" cy="231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C:\Documents and Settings\Administrator\桌面\新建文件夹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903516"/>
            <a:ext cx="3528392" cy="238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251520" y="4355812"/>
            <a:ext cx="878497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  <a:buFont typeface="宋体" panose="02010600030101010101" pitchFamily="2" charset="-122"/>
              <a:buChar char="※"/>
            </a:pPr>
            <a:r>
              <a:rPr lang="zh-CN" altLang="en-US" b="1" dirty="0" smtClean="0">
                <a:solidFill>
                  <a:srgbClr val="0000FF"/>
                </a:solidFill>
                <a:ea typeface="黑体" pitchFamily="49" charset="-122"/>
              </a:rPr>
              <a:t>携手共建丝绸之路国际旅游带是建设绿色一带一路的优先战略 </a:t>
            </a:r>
            <a:r>
              <a:rPr lang="en-US" altLang="zh-CN" b="1" dirty="0" smtClean="0">
                <a:solidFill>
                  <a:srgbClr val="0000FF"/>
                </a:solidFill>
                <a:ea typeface="黑体" pitchFamily="49" charset="-122"/>
              </a:rPr>
              <a:t>Building </a:t>
            </a:r>
            <a:r>
              <a:rPr lang="en-US" altLang="zh-CN" b="1" kern="0" dirty="0">
                <a:solidFill>
                  <a:srgbClr val="0000FF"/>
                </a:solidFill>
                <a:ea typeface="黑体" pitchFamily="49" charset="-122"/>
              </a:rPr>
              <a:t>international tourism </a:t>
            </a:r>
            <a:r>
              <a:rPr lang="en-US" altLang="zh-CN" b="1" kern="0" dirty="0" smtClean="0">
                <a:solidFill>
                  <a:srgbClr val="0000FF"/>
                </a:solidFill>
                <a:ea typeface="黑体" pitchFamily="49" charset="-122"/>
              </a:rPr>
              <a:t>belts along Silk </a:t>
            </a:r>
            <a:r>
              <a:rPr lang="en-US" altLang="zh-CN" b="1" kern="0" dirty="0">
                <a:solidFill>
                  <a:srgbClr val="0000FF"/>
                </a:solidFill>
                <a:ea typeface="黑体" pitchFamily="49" charset="-122"/>
              </a:rPr>
              <a:t>Road </a:t>
            </a:r>
            <a:r>
              <a:rPr lang="en-US" altLang="zh-CN" b="1" kern="0" dirty="0" smtClean="0">
                <a:solidFill>
                  <a:srgbClr val="0000FF"/>
                </a:solidFill>
                <a:ea typeface="黑体" pitchFamily="49" charset="-122"/>
              </a:rPr>
              <a:t>is the </a:t>
            </a:r>
            <a:r>
              <a:rPr lang="en-US" altLang="zh-CN" b="1" kern="0" dirty="0">
                <a:solidFill>
                  <a:srgbClr val="0000FF"/>
                </a:solidFill>
                <a:ea typeface="黑体" pitchFamily="49" charset="-122"/>
              </a:rPr>
              <a:t>priority </a:t>
            </a:r>
            <a:r>
              <a:rPr lang="en-US" altLang="zh-CN" b="1" kern="0" dirty="0" smtClean="0">
                <a:solidFill>
                  <a:srgbClr val="0000FF"/>
                </a:solidFill>
                <a:ea typeface="黑体" pitchFamily="49" charset="-122"/>
              </a:rPr>
              <a:t>strategy to Greening One Road One Belt.</a:t>
            </a:r>
            <a:endParaRPr lang="en-US" altLang="zh-CN" b="1" kern="0" dirty="0">
              <a:solidFill>
                <a:srgbClr val="0000FF"/>
              </a:solidFill>
              <a:ea typeface="黑体" pitchFamily="49" charset="-122"/>
            </a:endParaRPr>
          </a:p>
          <a:p>
            <a:pPr marL="285750" indent="-285750">
              <a:spcBef>
                <a:spcPts val="0"/>
              </a:spcBef>
              <a:buClr>
                <a:srgbClr val="0000FF"/>
              </a:buClr>
              <a:buFont typeface="Wingdings" panose="05000000000000000000" pitchFamily="2" charset="2"/>
              <a:buChar char="n"/>
            </a:pPr>
            <a:r>
              <a:rPr lang="zh-CN" altLang="en-US" b="1" dirty="0" smtClean="0">
                <a:solidFill>
                  <a:srgbClr val="0000FF"/>
                </a:solidFill>
                <a:ea typeface="黑体" pitchFamily="49" charset="-122"/>
              </a:rPr>
              <a:t>建设</a:t>
            </a:r>
            <a:r>
              <a:rPr lang="zh-CN" altLang="en-US" b="1" dirty="0">
                <a:solidFill>
                  <a:srgbClr val="0000FF"/>
                </a:solidFill>
                <a:ea typeface="黑体" pitchFamily="49" charset="-122"/>
              </a:rPr>
              <a:t>丝绸之路国际无障碍旅游区和国际旅游</a:t>
            </a:r>
            <a:r>
              <a:rPr lang="zh-CN" altLang="en-US" b="1" dirty="0" smtClean="0">
                <a:solidFill>
                  <a:srgbClr val="0000FF"/>
                </a:solidFill>
                <a:ea typeface="黑体" pitchFamily="49" charset="-122"/>
              </a:rPr>
              <a:t>经济特区 </a:t>
            </a:r>
            <a:r>
              <a:rPr lang="en-US" altLang="zh-CN" b="1" dirty="0" smtClean="0">
                <a:solidFill>
                  <a:srgbClr val="0000FF"/>
                </a:solidFill>
                <a:ea typeface="黑体" pitchFamily="49" charset="-122"/>
              </a:rPr>
              <a:t>Establishing the </a:t>
            </a:r>
            <a:r>
              <a:rPr lang="en-US" altLang="zh-CN" b="1" kern="0" dirty="0">
                <a:solidFill>
                  <a:srgbClr val="0000FF"/>
                </a:solidFill>
                <a:ea typeface="黑体" pitchFamily="49" charset="-122"/>
              </a:rPr>
              <a:t>Building </a:t>
            </a:r>
            <a:r>
              <a:rPr lang="en-US" altLang="zh-CN" b="1" kern="0" dirty="0" smtClean="0">
                <a:solidFill>
                  <a:srgbClr val="0000FF"/>
                </a:solidFill>
                <a:ea typeface="黑体" pitchFamily="49" charset="-122"/>
              </a:rPr>
              <a:t>international </a:t>
            </a:r>
            <a:r>
              <a:rPr lang="en-US" altLang="zh-CN" b="1" kern="0" dirty="0">
                <a:solidFill>
                  <a:srgbClr val="0000FF"/>
                </a:solidFill>
                <a:ea typeface="黑体" pitchFamily="49" charset="-122"/>
              </a:rPr>
              <a:t>barrier-free tourism zone and special tourism economic zone </a:t>
            </a:r>
            <a:r>
              <a:rPr lang="en-US" altLang="zh-CN" b="1" kern="0" dirty="0" smtClean="0">
                <a:solidFill>
                  <a:srgbClr val="0000FF"/>
                </a:solidFill>
                <a:ea typeface="黑体" pitchFamily="49" charset="-122"/>
              </a:rPr>
              <a:t>along </a:t>
            </a:r>
            <a:r>
              <a:rPr lang="en-US" altLang="zh-CN" b="1" kern="0" dirty="0">
                <a:solidFill>
                  <a:srgbClr val="0000FF"/>
                </a:solidFill>
                <a:ea typeface="黑体" pitchFamily="49" charset="-122"/>
              </a:rPr>
              <a:t>Silk </a:t>
            </a:r>
            <a:r>
              <a:rPr lang="en-US" altLang="zh-CN" b="1" kern="0" dirty="0" smtClean="0">
                <a:solidFill>
                  <a:srgbClr val="0000FF"/>
                </a:solidFill>
                <a:ea typeface="黑体" pitchFamily="49" charset="-122"/>
              </a:rPr>
              <a:t>Road to </a:t>
            </a:r>
            <a:r>
              <a:rPr lang="en-US" altLang="zh-CN" b="1" kern="0" dirty="0">
                <a:solidFill>
                  <a:srgbClr val="0000FF"/>
                </a:solidFill>
                <a:ea typeface="黑体" pitchFamily="49" charset="-122"/>
              </a:rPr>
              <a:t>push the development of the Silk Road regional economic </a:t>
            </a:r>
            <a:r>
              <a:rPr lang="en-US" altLang="zh-CN" b="1" kern="0" dirty="0" smtClean="0">
                <a:solidFill>
                  <a:srgbClr val="0000FF"/>
                </a:solidFill>
                <a:ea typeface="黑体" pitchFamily="49" charset="-122"/>
              </a:rPr>
              <a:t>integration.</a:t>
            </a:r>
            <a:r>
              <a:rPr lang="en-US" altLang="zh-CN" b="1" dirty="0" smtClean="0">
                <a:solidFill>
                  <a:srgbClr val="0000FF"/>
                </a:solidFill>
                <a:ea typeface="黑体" pitchFamily="49" charset="-122"/>
              </a:rPr>
              <a:t> </a:t>
            </a:r>
          </a:p>
          <a:p>
            <a:pPr marL="285750" indent="-285750">
              <a:buClr>
                <a:srgbClr val="0000FF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srgbClr val="0000FF"/>
                </a:solidFill>
                <a:ea typeface="黑体" pitchFamily="49" charset="-122"/>
              </a:rPr>
              <a:t>重点突破</a:t>
            </a:r>
            <a:r>
              <a:rPr lang="zh-CN" altLang="zh-CN" b="1" dirty="0">
                <a:solidFill>
                  <a:srgbClr val="0000FF"/>
                </a:solidFill>
                <a:ea typeface="黑体" pitchFamily="49" charset="-122"/>
              </a:rPr>
              <a:t>跨国互联互通</a:t>
            </a:r>
            <a:r>
              <a:rPr lang="zh-CN" altLang="en-US" b="1" dirty="0">
                <a:solidFill>
                  <a:srgbClr val="0000FF"/>
                </a:solidFill>
                <a:ea typeface="黑体" pitchFamily="49" charset="-122"/>
              </a:rPr>
              <a:t>瓶颈</a:t>
            </a:r>
            <a:r>
              <a:rPr lang="en-US" altLang="zh-CN" b="1" dirty="0">
                <a:solidFill>
                  <a:srgbClr val="0000FF"/>
                </a:solidFill>
                <a:ea typeface="黑体" pitchFamily="49" charset="-122"/>
              </a:rPr>
              <a:t>, </a:t>
            </a:r>
            <a:r>
              <a:rPr lang="zh-CN" altLang="en-US" b="1" dirty="0">
                <a:solidFill>
                  <a:srgbClr val="0000FF"/>
                </a:solidFill>
                <a:ea typeface="黑体" pitchFamily="49" charset="-122"/>
              </a:rPr>
              <a:t>建设高效快捷国际旅游交通网络</a:t>
            </a:r>
            <a:r>
              <a:rPr lang="en-US" altLang="zh-CN" b="1" dirty="0">
                <a:solidFill>
                  <a:srgbClr val="0000FF"/>
                </a:solidFill>
                <a:ea typeface="黑体" pitchFamily="49" charset="-122"/>
              </a:rPr>
              <a:t>  Break through traffic </a:t>
            </a:r>
            <a:r>
              <a:rPr lang="en-US" altLang="zh-CN" b="1" kern="0" dirty="0">
                <a:solidFill>
                  <a:srgbClr val="0000FF"/>
                </a:solidFill>
                <a:ea typeface="黑体" pitchFamily="49" charset="-122"/>
                <a:hlinkClick r:id="rId5"/>
              </a:rPr>
              <a:t>bottleneck and construct High Speed Train, airlines, express way communication network </a:t>
            </a:r>
            <a:r>
              <a:rPr lang="en-US" altLang="zh-CN" b="1" kern="0" dirty="0">
                <a:solidFill>
                  <a:srgbClr val="0000FF"/>
                </a:solidFill>
                <a:ea typeface="黑体" pitchFamily="49" charset="-122"/>
              </a:rPr>
              <a:t>.</a:t>
            </a:r>
          </a:p>
          <a:p>
            <a:pPr marL="285750" indent="-285750">
              <a:spcBef>
                <a:spcPts val="0"/>
              </a:spcBef>
              <a:buClr>
                <a:srgbClr val="0000FF"/>
              </a:buClr>
              <a:buFont typeface="Wingdings" panose="05000000000000000000" pitchFamily="2" charset="2"/>
              <a:buChar char="n"/>
            </a:pPr>
            <a:endParaRPr lang="zh-CN" altLang="en-US" b="1" dirty="0">
              <a:solidFill>
                <a:srgbClr val="0000FF"/>
              </a:solidFill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579396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9388" y="692696"/>
            <a:ext cx="8821737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 hangingPunct="0">
              <a:spcBef>
                <a:spcPts val="1200"/>
              </a:spcBef>
              <a:spcAft>
                <a:spcPct val="0"/>
              </a:spcAft>
              <a:buFont typeface="Wingdings" pitchFamily="2" charset="2"/>
              <a:buChar char="n"/>
              <a:defRPr/>
            </a:pPr>
            <a:r>
              <a:rPr lang="zh-CN" altLang="en-US" sz="2000" b="1" dirty="0" smtClean="0">
                <a:solidFill>
                  <a:srgbClr val="0000FF"/>
                </a:solidFill>
                <a:ea typeface="黑体" pitchFamily="49" charset="-122"/>
              </a:rPr>
              <a:t>建设</a:t>
            </a:r>
            <a:r>
              <a:rPr lang="zh-CN" altLang="en-US" sz="2000" b="1" dirty="0">
                <a:solidFill>
                  <a:srgbClr val="0000FF"/>
                </a:solidFill>
                <a:ea typeface="黑体" pitchFamily="49" charset="-122"/>
              </a:rPr>
              <a:t>丝绸之路国际旅游联盟和丝绸之路著名城市旅游网络 </a:t>
            </a:r>
            <a:r>
              <a:rPr lang="en-US" altLang="zh-CN" sz="2000" b="1" kern="0" dirty="0">
                <a:solidFill>
                  <a:srgbClr val="0000FF"/>
                </a:solidFill>
                <a:ea typeface="黑体" pitchFamily="49" charset="-122"/>
              </a:rPr>
              <a:t>Building international tourism union and urban tourism network along the Silk Road.</a:t>
            </a:r>
            <a:endParaRPr lang="en-US" altLang="zh-CN" sz="2000" b="1" dirty="0">
              <a:solidFill>
                <a:srgbClr val="0000FF"/>
              </a:solidFill>
              <a:ea typeface="黑体" pitchFamily="49" charset="-122"/>
            </a:endParaRPr>
          </a:p>
          <a:p>
            <a:pPr marL="342900" indent="-342900" fontAlgn="base" hangingPunct="0">
              <a:spcBef>
                <a:spcPts val="1200"/>
              </a:spcBef>
              <a:spcAft>
                <a:spcPct val="0"/>
              </a:spcAft>
              <a:buFont typeface="Wingdings" pitchFamily="2" charset="2"/>
              <a:buChar char="n"/>
              <a:defRPr/>
            </a:pPr>
            <a:endParaRPr lang="en-US" altLang="zh-CN" sz="1900" b="1" kern="0" dirty="0">
              <a:solidFill>
                <a:srgbClr val="0000FF"/>
              </a:solidFill>
              <a:ea typeface="黑体" pitchFamily="49" charset="-122"/>
            </a:endParaRPr>
          </a:p>
          <a:p>
            <a:pPr fontAlgn="base" hangingPunct="0">
              <a:spcBef>
                <a:spcPts val="1200"/>
              </a:spcBef>
              <a:spcAft>
                <a:spcPct val="0"/>
              </a:spcAft>
              <a:defRPr/>
            </a:pPr>
            <a:endParaRPr lang="en-US" altLang="zh-CN" sz="1900" b="1" kern="0" dirty="0">
              <a:solidFill>
                <a:srgbClr val="0000FF"/>
              </a:solidFill>
              <a:ea typeface="黑体" pitchFamily="49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905CB7-0C68-41F4-B7A0-5D824767D89A}" type="slidenum">
              <a:rPr lang="zh-CN" altLang="zh-CN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838132" y="1412777"/>
            <a:ext cx="4319237" cy="4536503"/>
            <a:chOff x="4838132" y="1412777"/>
            <a:chExt cx="4319237" cy="3672407"/>
          </a:xfrm>
        </p:grpSpPr>
        <p:pic>
          <p:nvPicPr>
            <p:cNvPr id="7" name="图片 5" descr="E:\工作\2014\丝绸之路\交通论文\铁路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8132" y="1412777"/>
              <a:ext cx="4319237" cy="3672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5652120" y="1520788"/>
              <a:ext cx="26661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600" b="1" dirty="0">
                  <a:solidFill>
                    <a:srgbClr val="0000FF"/>
                  </a:solidFill>
                  <a:ea typeface="黑体" pitchFamily="49" charset="-122"/>
                </a:rPr>
                <a:t>丝绸之路著名城市旅游</a:t>
              </a:r>
              <a:r>
                <a:rPr lang="zh-CN" altLang="en-US" sz="1600" b="1" dirty="0" smtClean="0">
                  <a:solidFill>
                    <a:srgbClr val="0000FF"/>
                  </a:solidFill>
                  <a:ea typeface="黑体" pitchFamily="49" charset="-122"/>
                </a:rPr>
                <a:t>网络</a:t>
              </a:r>
              <a:endParaRPr lang="en-US" altLang="zh-CN" sz="1600" b="1" dirty="0" smtClean="0">
                <a:solidFill>
                  <a:srgbClr val="0000FF"/>
                </a:solidFill>
                <a:ea typeface="黑体" pitchFamily="49" charset="-122"/>
              </a:endParaRPr>
            </a:p>
            <a:p>
              <a:r>
                <a:rPr lang="en-US" altLang="zh-CN" sz="1600" b="1" kern="0" dirty="0" smtClean="0">
                  <a:solidFill>
                    <a:srgbClr val="0000FF"/>
                  </a:solidFill>
                  <a:ea typeface="黑体" pitchFamily="49" charset="-122"/>
                </a:rPr>
                <a:t>    Urban </a:t>
              </a:r>
              <a:r>
                <a:rPr lang="en-US" altLang="zh-CN" sz="1600" b="1" kern="0" dirty="0">
                  <a:solidFill>
                    <a:srgbClr val="0000FF"/>
                  </a:solidFill>
                  <a:ea typeface="黑体" pitchFamily="49" charset="-122"/>
                </a:rPr>
                <a:t>tourism network</a:t>
              </a:r>
              <a:endParaRPr lang="zh-CN" altLang="en-US" sz="1600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07505" y="1501077"/>
            <a:ext cx="4617825" cy="4516378"/>
            <a:chOff x="107505" y="1357061"/>
            <a:chExt cx="4617825" cy="365611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5" y="1556792"/>
              <a:ext cx="4617825" cy="3456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7"/>
            <p:cNvSpPr/>
            <p:nvPr/>
          </p:nvSpPr>
          <p:spPr>
            <a:xfrm>
              <a:off x="611560" y="1357061"/>
              <a:ext cx="3744416" cy="4606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zh-CN" altLang="en-US" sz="1600" b="1" dirty="0" smtClean="0">
                  <a:solidFill>
                    <a:srgbClr val="0000FF"/>
                  </a:solidFill>
                  <a:ea typeface="黑体" pitchFamily="49" charset="-122"/>
                </a:rPr>
                <a:t>丝绸之路国际旅游带</a:t>
              </a:r>
              <a:endParaRPr lang="en-US" altLang="zh-CN" sz="1600" b="1" dirty="0" smtClean="0">
                <a:solidFill>
                  <a:srgbClr val="0000FF"/>
                </a:solidFill>
                <a:ea typeface="黑体" pitchFamily="49" charset="-122"/>
              </a:endParaRPr>
            </a:p>
            <a:p>
              <a:pPr algn="ctr">
                <a:lnSpc>
                  <a:spcPts val="1400"/>
                </a:lnSpc>
              </a:pPr>
              <a:r>
                <a:rPr lang="en-US" altLang="zh-CN" sz="1600" b="1" kern="0" dirty="0" smtClean="0">
                  <a:solidFill>
                    <a:srgbClr val="0000FF"/>
                  </a:solidFill>
                  <a:ea typeface="黑体" pitchFamily="49" charset="-122"/>
                </a:rPr>
                <a:t> </a:t>
              </a:r>
              <a:r>
                <a:rPr lang="en-US" altLang="zh-CN" sz="1600" b="1" kern="0" dirty="0">
                  <a:solidFill>
                    <a:srgbClr val="0000FF"/>
                  </a:solidFill>
                  <a:ea typeface="黑体" pitchFamily="49" charset="-122"/>
                </a:rPr>
                <a:t>international tourism</a:t>
              </a:r>
              <a:r>
                <a:rPr lang="en-US" altLang="zh-CN" sz="1600" b="1" kern="0" dirty="0" smtClean="0">
                  <a:solidFill>
                    <a:srgbClr val="0000FF"/>
                  </a:solidFill>
                  <a:ea typeface="黑体" pitchFamily="49" charset="-122"/>
                </a:rPr>
                <a:t> belt </a:t>
              </a:r>
              <a:r>
                <a:rPr lang="en-US" altLang="zh-CN" sz="1600" b="1" kern="0" dirty="0">
                  <a:solidFill>
                    <a:srgbClr val="0000FF"/>
                  </a:solidFill>
                  <a:ea typeface="黑体" pitchFamily="49" charset="-122"/>
                </a:rPr>
                <a:t>along </a:t>
              </a:r>
              <a:r>
                <a:rPr lang="en-US" altLang="zh-CN" sz="1600" b="1" kern="0" dirty="0" smtClean="0">
                  <a:solidFill>
                    <a:srgbClr val="0000FF"/>
                  </a:solidFill>
                  <a:ea typeface="黑体" pitchFamily="49" charset="-122"/>
                </a:rPr>
                <a:t>Silk </a:t>
              </a:r>
              <a:r>
                <a:rPr lang="en-US" altLang="zh-CN" sz="1600" b="1" kern="0" dirty="0">
                  <a:solidFill>
                    <a:srgbClr val="0000FF"/>
                  </a:solidFill>
                  <a:ea typeface="黑体" pitchFamily="49" charset="-122"/>
                </a:rPr>
                <a:t>Road</a:t>
              </a:r>
              <a:r>
                <a:rPr lang="en-US" altLang="zh-CN" sz="1600" b="1" kern="0" dirty="0" smtClean="0">
                  <a:solidFill>
                    <a:srgbClr val="0000FF"/>
                  </a:solidFill>
                  <a:ea typeface="黑体" pitchFamily="49" charset="-122"/>
                </a:rPr>
                <a:t> </a:t>
              </a:r>
              <a:endParaRPr lang="zh-CN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3867242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1434</Words>
  <Application>Microsoft Office PowerPoint</Application>
  <PresentationFormat>全屏显示(4:3)</PresentationFormat>
  <Paragraphs>137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1" baseType="lpstr">
      <vt:lpstr>Arial Unicode MS</vt:lpstr>
      <vt:lpstr>黑体</vt:lpstr>
      <vt:lpstr>楷体_GB2312</vt:lpstr>
      <vt:lpstr>宋体</vt:lpstr>
      <vt:lpstr>Arial</vt:lpstr>
      <vt:lpstr>Calibri</vt:lpstr>
      <vt:lpstr>Times New Roman</vt:lpstr>
      <vt:lpstr>Verdana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2. 生态文明模式 Eco-Civilization Pattern </vt:lpstr>
      <vt:lpstr>PowerPoint 演示文稿</vt:lpstr>
      <vt:lpstr>PowerPoint 演示文稿</vt:lpstr>
      <vt:lpstr>PowerPoint 演示文稿</vt:lpstr>
      <vt:lpstr>PowerPoint 演示文稿</vt:lpstr>
      <vt:lpstr>4. 国际生态环境合作模式 International ecological environment protection cooperation 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李孔争</cp:lastModifiedBy>
  <cp:revision>76</cp:revision>
  <dcterms:created xsi:type="dcterms:W3CDTF">2013-05-08T06:12:06Z</dcterms:created>
  <dcterms:modified xsi:type="dcterms:W3CDTF">2015-11-10T12:09:59Z</dcterms:modified>
</cp:coreProperties>
</file>