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16" r:id="rId2"/>
    <p:sldId id="303" r:id="rId3"/>
    <p:sldId id="349" r:id="rId4"/>
    <p:sldId id="348" r:id="rId5"/>
    <p:sldId id="364" r:id="rId6"/>
    <p:sldId id="344" r:id="rId7"/>
    <p:sldId id="323" r:id="rId8"/>
    <p:sldId id="345" r:id="rId9"/>
    <p:sldId id="328" r:id="rId10"/>
    <p:sldId id="336" r:id="rId11"/>
    <p:sldId id="350" r:id="rId12"/>
    <p:sldId id="351" r:id="rId13"/>
    <p:sldId id="340" r:id="rId14"/>
    <p:sldId id="341" r:id="rId15"/>
    <p:sldId id="363" r:id="rId16"/>
    <p:sldId id="274" r:id="rId17"/>
    <p:sldId id="362" r:id="rId18"/>
  </p:sldIdLst>
  <p:sldSz cx="9144000" cy="6858000" type="screen4x3"/>
  <p:notesSz cx="6858000" cy="9144000"/>
  <p:defaultTextStyle>
    <a:defPPr marR="0" algn="l" rtl="0">
      <a:spcBef>
        <a:spcPts val="0"/>
      </a:spcBef>
      <a:spcAft>
        <a:spcPts val="0"/>
      </a:spcAft>
    </a:defPPr>
    <a:lvl1pPr marR="0" algn="l" rtl="0">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6" autoAdjust="0"/>
    <p:restoredTop sz="88071" autoAdjust="0"/>
  </p:normalViewPr>
  <p:slideViewPr>
    <p:cSldViewPr snapToGrid="0" snapToObjects="1">
      <p:cViewPr varScale="1">
        <p:scale>
          <a:sx n="63" d="100"/>
          <a:sy n="63" d="100"/>
        </p:scale>
        <p:origin x="-7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22269;&#21512;&#20250;2015&#24180;11&#26376;\pi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altLang="zh-CN" sz="1400" b="0" i="0" u="none" strike="noStrike" baseline="0" dirty="0" smtClean="0">
                <a:effectLst/>
              </a:rPr>
              <a:t>China Direct </a:t>
            </a:r>
            <a:r>
              <a:rPr lang="en-US" altLang="zh-CN" sz="1400" b="0" i="0" u="none" strike="noStrike" baseline="0" dirty="0">
                <a:effectLst/>
              </a:rPr>
              <a:t>cost associated with inactivity</a:t>
            </a:r>
            <a:r>
              <a:rPr lang="zh-CN" altLang="en-US" sz="1400" b="0" i="0" u="none" strike="noStrike" baseline="0" dirty="0" smtClean="0">
                <a:effectLst/>
              </a:rPr>
              <a:t>（</a:t>
            </a:r>
            <a:r>
              <a:rPr lang="en-US" altLang="zh-CN" sz="1400" b="0" i="0" u="none" strike="noStrike" baseline="0" dirty="0" smtClean="0">
                <a:effectLst/>
              </a:rPr>
              <a:t>Billion US</a:t>
            </a:r>
            <a:r>
              <a:rPr lang="en-US" altLang="zh-CN" sz="1400" b="0" i="0" u="none" strike="noStrike" baseline="0" dirty="0">
                <a:effectLst/>
              </a:rPr>
              <a:t>$)</a:t>
            </a:r>
            <a:r>
              <a:rPr lang="en-US" altLang="zh-CN" sz="1400" b="0" i="0" u="none" strike="noStrike" baseline="0" dirty="0"/>
              <a:t> </a:t>
            </a:r>
            <a:endParaRPr lang="zh-CN" altLang="en-US" sz="1400" dirty="0"/>
          </a:p>
        </c:rich>
      </c:tx>
      <c:layout>
        <c:manualLayout>
          <c:xMode val="edge"/>
          <c:yMode val="edge"/>
          <c:x val="0.120576334208224"/>
          <c:y val="7.8703703703703706E-2"/>
        </c:manualLayout>
      </c:layout>
      <c:overlay val="0"/>
      <c:spPr>
        <a:noFill/>
        <a:ln>
          <a:noFill/>
        </a:ln>
        <a:effectLst/>
      </c:spPr>
    </c:title>
    <c:autoTitleDeleted val="0"/>
    <c:plotArea>
      <c:layout/>
      <c:barChart>
        <c:barDir val="col"/>
        <c:grouping val="stacked"/>
        <c:varyColors val="0"/>
        <c:ser>
          <c:idx val="0"/>
          <c:order val="0"/>
          <c:spPr>
            <a:solidFill>
              <a:schemeClr val="accent1"/>
            </a:solidFill>
            <a:ln>
              <a:noFill/>
            </a:ln>
            <a:effectLst/>
            <a:sp3d/>
          </c:spPr>
          <c:invertIfNegative val="0"/>
          <c:dLbls>
            <c:dLbl>
              <c:idx val="1"/>
              <c:numFmt formatCode="General" sourceLinked="0"/>
              <c:spPr>
                <a:noFill/>
                <a:ln>
                  <a:noFill/>
                </a:ln>
                <a:effectLst/>
              </c:spPr>
              <c:txPr>
                <a:bodyPr/>
                <a:lstStyle/>
                <a:p>
                  <a:pPr>
                    <a:defRPr sz="1800"/>
                  </a:pPr>
                  <a:endParaRPr lang="zh-CN"/>
                </a:p>
              </c:txPr>
              <c:dLblPos val="ctr"/>
              <c:showLegendKey val="0"/>
              <c:showVal val="1"/>
              <c:showCatName val="0"/>
              <c:showSerName val="0"/>
              <c:showPercent val="0"/>
              <c:showBubbleSize val="0"/>
            </c:dLbl>
            <c:spPr>
              <a:noFill/>
              <a:ln>
                <a:noFill/>
              </a:ln>
              <a:effectLst/>
            </c:spPr>
            <c:txPr>
              <a:bodyPr rot="0" spcFirstLastPara="1" vertOverflow="ellipsis" horzOverflow="overflow"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Sheet3!$A$2:$A$3</c:f>
              <c:numCache>
                <c:formatCode>General</c:formatCode>
                <c:ptCount val="2"/>
                <c:pt idx="0">
                  <c:v>2008</c:v>
                </c:pt>
                <c:pt idx="1">
                  <c:v>2030</c:v>
                </c:pt>
              </c:numCache>
            </c:numRef>
          </c:cat>
          <c:val>
            <c:numRef>
              <c:f>Sheet3!$B$2:$B$3</c:f>
              <c:numCache>
                <c:formatCode>General</c:formatCode>
                <c:ptCount val="2"/>
                <c:pt idx="0">
                  <c:v>12.2</c:v>
                </c:pt>
                <c:pt idx="1">
                  <c:v>67.5</c:v>
                </c:pt>
              </c:numCache>
            </c:numRef>
          </c:val>
          <c:extLst xmlns:c16r2="http://schemas.microsoft.com/office/drawing/2015/06/chart">
            <c:ext xmlns:c16="http://schemas.microsoft.com/office/drawing/2014/chart" uri="{C3380CC4-5D6E-409C-BE32-E72D297353CC}">
              <c16:uniqueId val="{00000001-4628-4FBE-8666-F9B7A5A48B13}"/>
            </c:ext>
          </c:extLst>
        </c:ser>
        <c:dLbls>
          <c:showLegendKey val="0"/>
          <c:showVal val="0"/>
          <c:showCatName val="0"/>
          <c:showSerName val="0"/>
          <c:showPercent val="0"/>
          <c:showBubbleSize val="0"/>
        </c:dLbls>
        <c:gapWidth val="150"/>
        <c:overlap val="100"/>
        <c:axId val="144585472"/>
        <c:axId val="144587008"/>
      </c:barChart>
      <c:catAx>
        <c:axId val="144585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crossAx val="144587008"/>
        <c:crosses val="autoZero"/>
        <c:auto val="1"/>
        <c:lblAlgn val="ctr"/>
        <c:lblOffset val="100"/>
        <c:tickMarkSkip val="1"/>
        <c:noMultiLvlLbl val="0"/>
      </c:catAx>
      <c:valAx>
        <c:axId val="14458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14458547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0.3625</cdr:x>
      <cdr:y>0.45313</cdr:y>
    </cdr:from>
    <cdr:to>
      <cdr:x>0.61458</cdr:x>
      <cdr:y>0.68229</cdr:y>
    </cdr:to>
    <cdr:cxnSp macro="">
      <cdr:nvCxnSpPr>
        <cdr:cNvPr id="2" name="曲线连接符 1"/>
        <cdr:cNvCxnSpPr/>
      </cdr:nvCxnSpPr>
      <cdr:spPr>
        <a:xfrm xmlns:a="http://schemas.openxmlformats.org/drawingml/2006/main" flipV="1">
          <a:off x="1657350" y="1243013"/>
          <a:ext cx="1152525" cy="628651"/>
        </a:xfrm>
        <a:prstGeom xmlns:a="http://schemas.openxmlformats.org/drawingml/2006/main" prst="curvedConnector3">
          <a:avLst>
            <a:gd name="adj1" fmla="val 50000"/>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0.36667</cdr:x>
      <cdr:y>0.2854</cdr:y>
    </cdr:from>
    <cdr:to>
      <cdr:x>0.56667</cdr:x>
      <cdr:y>0.61874</cdr:y>
    </cdr:to>
    <cdr:sp macro="" textlink="">
      <cdr:nvSpPr>
        <cdr:cNvPr id="3" name="矩形 2"/>
        <cdr:cNvSpPr/>
      </cdr:nvSpPr>
      <cdr:spPr>
        <a:xfrm xmlns:a="http://schemas.openxmlformats.org/drawingml/2006/main">
          <a:off x="1676400" y="782920"/>
          <a:ext cx="914400" cy="914400"/>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0.35057</cdr:x>
      <cdr:y>0.40676</cdr:y>
    </cdr:from>
    <cdr:to>
      <cdr:x>0.5</cdr:x>
      <cdr:y>0.54712</cdr:y>
    </cdr:to>
    <cdr:sp macro="" textlink="">
      <cdr:nvSpPr>
        <cdr:cNvPr id="4" name="矩形 3"/>
        <cdr:cNvSpPr/>
      </cdr:nvSpPr>
      <cdr:spPr>
        <a:xfrm xmlns:a="http://schemas.openxmlformats.org/drawingml/2006/main">
          <a:off x="1602827" y="1115831"/>
          <a:ext cx="683173" cy="385015"/>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r>
            <a:rPr lang="en-US" altLang="zh-CN" sz="1800" dirty="0" smtClean="0"/>
            <a:t>453%</a:t>
          </a:r>
          <a:endParaRPr lang="zh-CN" alt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562898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A422927-2EE7-46AD-BB74-15B6D24EEB7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a:lstStyle/>
          <a:p>
            <a:endParaRPr lang="zh-CN" altLang="en-US" smtClean="0"/>
          </a:p>
        </p:txBody>
      </p:sp>
      <p:sp>
        <p:nvSpPr>
          <p:cNvPr id="47108" name="灯片编号占位符 3"/>
          <p:cNvSpPr>
            <a:spLocks noGrp="1"/>
          </p:cNvSpPr>
          <p:nvPr>
            <p:ph type="sldNum" sz="quarter" idx="5"/>
          </p:nvPr>
        </p:nvSpPr>
        <p:spPr bwMode="auto">
          <a:noFill/>
          <a:ln>
            <a:miter lim="800000"/>
          </a:ln>
        </p:spPr>
        <p:txBody>
          <a:bodyPr/>
          <a:lstStyle/>
          <a:p>
            <a:fld id="{D25DA318-3937-498E-B380-3A1AB1F4CB1C}" type="slidenum">
              <a:rPr lang="zh-CN" altLang="en-US" smtClean="0"/>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a:lstStyle/>
          <a:p>
            <a:endParaRPr lang="zh-CN" altLang="en-US" smtClean="0"/>
          </a:p>
        </p:txBody>
      </p:sp>
      <p:sp>
        <p:nvSpPr>
          <p:cNvPr id="47108" name="灯片编号占位符 3"/>
          <p:cNvSpPr>
            <a:spLocks noGrp="1"/>
          </p:cNvSpPr>
          <p:nvPr>
            <p:ph type="sldNum" sz="quarter" idx="5"/>
          </p:nvPr>
        </p:nvSpPr>
        <p:spPr bwMode="auto">
          <a:noFill/>
          <a:ln>
            <a:miter lim="800000"/>
          </a:ln>
        </p:spPr>
        <p:txBody>
          <a:bodyPr/>
          <a:lstStyle/>
          <a:p>
            <a:fld id="{D25DA318-3937-498E-B380-3A1AB1F4CB1C}" type="slidenum">
              <a:rPr lang="zh-CN" altLang="en-US" smtClean="0"/>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a:lstStyle/>
          <a:p>
            <a:endParaRPr lang="zh-CN" altLang="en-US" smtClean="0"/>
          </a:p>
        </p:txBody>
      </p:sp>
      <p:sp>
        <p:nvSpPr>
          <p:cNvPr id="47108" name="灯片编号占位符 3"/>
          <p:cNvSpPr>
            <a:spLocks noGrp="1"/>
          </p:cNvSpPr>
          <p:nvPr>
            <p:ph type="sldNum" sz="quarter" idx="5"/>
          </p:nvPr>
        </p:nvSpPr>
        <p:spPr bwMode="auto">
          <a:noFill/>
          <a:ln>
            <a:miter lim="800000"/>
          </a:ln>
        </p:spPr>
        <p:txBody>
          <a:bodyPr/>
          <a:lstStyle/>
          <a:p>
            <a:fld id="{D25DA318-3937-498E-B380-3A1AB1F4CB1C}" type="slidenum">
              <a:rPr lang="zh-CN" altLang="en-US" smtClean="0"/>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p:spPr>
      </p:sp>
      <p:sp>
        <p:nvSpPr>
          <p:cNvPr id="28675" name="备注占位符 2"/>
          <p:cNvSpPr>
            <a:spLocks noGrp="1"/>
          </p:cNvSpPr>
          <p:nvPr>
            <p:ph type="body" idx="1"/>
          </p:nvPr>
        </p:nvSpPr>
        <p:spPr bwMode="auto">
          <a:noFill/>
        </p:spPr>
        <p:txBody>
          <a:bodyPr wrap="square" numCol="1" anchor="t" anchorCtr="0" compatLnSpc="1"/>
          <a:lstStyle/>
          <a:p>
            <a:r>
              <a:rPr lang="zh-CN" altLang="zh-CN" smtClean="0"/>
              <a:t>本项目在对我国城市交通带来的健康问题的原因进行分析的基础上，量化交通事故、交通污染和主动交通对人体健康具体的影响，并通过模型对城市交通健康影响进行综合评估，分析交通带来健康问题而导致的经济成本和社会成本。然后通过模型进行政策实施的情景分析，结合国际经验和公众调查识别适用于中国的政策建议和措施。以京津冀地区作为研究试点，对不同类型的城市进行调查，分析各自适用的城市交通政策和措施。</a:t>
            </a:r>
            <a:endParaRPr lang="zh-CN" altLang="en-US" smtClean="0"/>
          </a:p>
        </p:txBody>
      </p:sp>
      <p:sp>
        <p:nvSpPr>
          <p:cNvPr id="28676" name="灯片编号占位符 3"/>
          <p:cNvSpPr>
            <a:spLocks noGrp="1"/>
          </p:cNvSpPr>
          <p:nvPr>
            <p:ph type="sldNum" sz="quarter" idx="5"/>
          </p:nvPr>
        </p:nvSpPr>
        <p:spPr bwMode="auto">
          <a:noFill/>
          <a:ln>
            <a:miter lim="800000"/>
          </a:ln>
        </p:spPr>
        <p:txBody>
          <a:bodyPr wrap="square" numCol="1" anchorCtr="0" compatLnSpc="1"/>
          <a:lstStyle/>
          <a:p>
            <a:fld id="{F2795E94-A28C-409D-A617-8345DE3A24A0}" type="slidenum">
              <a:rPr lang="zh-CN" altLang="en-US" smtClean="0">
                <a:latin typeface="Arial" pitchFamily="34" charset="0"/>
              </a:rPr>
              <a:t>13</a:t>
            </a:fld>
            <a:endParaRPr lang="zh-CN"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p:spPr>
      </p:sp>
      <p:sp>
        <p:nvSpPr>
          <p:cNvPr id="29699" name="备注占位符 2"/>
          <p:cNvSpPr>
            <a:spLocks noGrp="1"/>
          </p:cNvSpPr>
          <p:nvPr>
            <p:ph type="body" idx="1"/>
          </p:nvPr>
        </p:nvSpPr>
        <p:spPr bwMode="auto">
          <a:noFill/>
        </p:spPr>
        <p:txBody>
          <a:bodyPr wrap="square" numCol="1" anchor="t" anchorCtr="0" compatLnSpc="1"/>
          <a:lstStyle/>
          <a:p>
            <a:r>
              <a:rPr lang="zh-CN" altLang="en-US" smtClean="0"/>
              <a:t>通过情景分析确定中国最佳城市交通政策以改善国民健康，将为</a:t>
            </a:r>
            <a:r>
              <a:rPr lang="en-US" altLang="zh-CN" smtClean="0"/>
              <a:t>2030</a:t>
            </a:r>
            <a:r>
              <a:rPr lang="zh-CN" altLang="en-US" smtClean="0"/>
              <a:t>年设定</a:t>
            </a:r>
            <a:r>
              <a:rPr lang="en-US" altLang="zh-CN" smtClean="0"/>
              <a:t>4</a:t>
            </a:r>
            <a:r>
              <a:rPr lang="zh-CN" altLang="en-US" smtClean="0"/>
              <a:t>个不同的城市交通情景（城市交通政策转变而其他因子保持不变），为了定量计算未来的不同健康花费，比较不同情景下的健康经济成本，最终获得最有效的城市交通政策。</a:t>
            </a:r>
          </a:p>
        </p:txBody>
      </p:sp>
      <p:sp>
        <p:nvSpPr>
          <p:cNvPr id="29700" name="灯片编号占位符 3"/>
          <p:cNvSpPr>
            <a:spLocks noGrp="1"/>
          </p:cNvSpPr>
          <p:nvPr>
            <p:ph type="sldNum" sz="quarter" idx="5"/>
          </p:nvPr>
        </p:nvSpPr>
        <p:spPr bwMode="auto">
          <a:noFill/>
          <a:ln>
            <a:miter lim="800000"/>
          </a:ln>
        </p:spPr>
        <p:txBody>
          <a:bodyPr wrap="square" numCol="1" anchorCtr="0" compatLnSpc="1"/>
          <a:lstStyle/>
          <a:p>
            <a:fld id="{BC2E19CF-3D1B-4CC0-ACD9-78B31465693A}" type="slidenum">
              <a:rPr lang="zh-CN" altLang="en-US" smtClean="0">
                <a:latin typeface="Arial" pitchFamily="34" charset="0"/>
              </a:rPr>
              <a:t>14</a:t>
            </a:fld>
            <a:endParaRPr lang="zh-CN"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这是一项跨学科、跨部门的国际合作研究，涉及到交通、卫生、公安、环保和财政部门，将提出国家和地方层面的政策建议和行动方案。</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3"/>
          </p:nvPr>
        </p:nvSpPr>
        <p:spPr/>
      </p:sp>
      <p:sp>
        <p:nvSpPr>
          <p:cNvPr id="3" name="文本占位符 2"/>
          <p:cNvSpPr>
            <a:spLocks noGrp="1"/>
          </p:cNvSpPr>
          <p:nvPr>
            <p:ph type="body" idx="1"/>
          </p:nvPr>
        </p:nvSpPr>
        <p:spPr/>
        <p:txBody>
          <a:bodyPr/>
          <a:lstStyle/>
          <a:p>
            <a:endParaRPr lang="zh-CN" altLang="en-US"/>
          </a:p>
        </p:txBody>
      </p:sp>
      <p:sp>
        <p:nvSpPr>
          <p:cNvPr id="4" name="灯片编号占位符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Four different colors?</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altLang="en-US" sz="1200" b="0" i="0" u="none" strike="noStrike" cap="none" baseline="0" dirty="0" smtClean="0">
                <a:solidFill>
                  <a:schemeClr val="dk1"/>
                </a:solidFill>
                <a:latin typeface="Calibri"/>
                <a:ea typeface="Calibri"/>
                <a:cs typeface="Calibri"/>
                <a:sym typeface="Calibri"/>
              </a:rPr>
              <a:t>在今年联合国刚刚签署的</a:t>
            </a:r>
            <a:r>
              <a:rPr lang="en-US" altLang="zh-CN" sz="1200" b="0" i="0" u="none" strike="noStrike" cap="none" baseline="0" dirty="0" smtClean="0">
                <a:solidFill>
                  <a:schemeClr val="dk1"/>
                </a:solidFill>
                <a:latin typeface="Calibri"/>
                <a:ea typeface="Calibri"/>
                <a:cs typeface="Calibri"/>
                <a:sym typeface="Calibri"/>
              </a:rPr>
              <a:t>2030</a:t>
            </a:r>
            <a:r>
              <a:rPr lang="zh-CN" altLang="en-US" sz="1200" b="0" i="0" u="none" strike="noStrike" cap="none" baseline="0" dirty="0" smtClean="0">
                <a:solidFill>
                  <a:schemeClr val="dk1"/>
                </a:solidFill>
                <a:latin typeface="Calibri"/>
                <a:ea typeface="Calibri"/>
                <a:cs typeface="Calibri"/>
                <a:sym typeface="Calibri"/>
              </a:rPr>
              <a:t>可持续发展议程提出，确保健康的生活方式、促进各年龄段所有人的福祉；建设包容、安全、有复原力和可持续的城市和人类住区。到</a:t>
            </a:r>
            <a:r>
              <a:rPr lang="en-US" altLang="zh-CN" sz="1200" b="0" i="0" u="none" strike="noStrike" cap="none" baseline="0" dirty="0" smtClean="0">
                <a:solidFill>
                  <a:schemeClr val="dk1"/>
                </a:solidFill>
                <a:latin typeface="Calibri"/>
                <a:ea typeface="Calibri"/>
                <a:cs typeface="Calibri"/>
                <a:sym typeface="Calibri"/>
              </a:rPr>
              <a:t>2030</a:t>
            </a:r>
            <a:r>
              <a:rPr lang="zh-CN" altLang="en-US" sz="1200" b="0" i="0" u="none" strike="noStrike" cap="none" baseline="0" dirty="0" smtClean="0">
                <a:solidFill>
                  <a:schemeClr val="dk1"/>
                </a:solidFill>
                <a:latin typeface="Calibri"/>
                <a:ea typeface="Calibri"/>
                <a:cs typeface="Calibri"/>
                <a:sym typeface="Calibri"/>
              </a:rPr>
              <a:t>年为所有人建成安全、无障碍、负担得起的可持续交通系统，改进道路安全，特别是扩大公共交通，关注弱势群体、妇女、儿童、残障和老年人的需要。</a:t>
            </a:r>
          </a:p>
          <a:p>
            <a:pPr marL="0" marR="0" lvl="0" indent="0" algn="l" rtl="0">
              <a:spcBef>
                <a:spcPts val="0"/>
              </a:spcBef>
              <a:buSzPct val="25000"/>
              <a:buNone/>
            </a:pPr>
            <a:endParaRPr lang="zh-CN" alt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altLang="en-US" sz="1200" b="0" i="0" u="none" strike="noStrike" cap="none" baseline="0" dirty="0" smtClean="0">
                <a:solidFill>
                  <a:schemeClr val="dk1"/>
                </a:solidFill>
                <a:latin typeface="Calibri"/>
                <a:ea typeface="Calibri"/>
                <a:cs typeface="Calibri"/>
                <a:sym typeface="Calibri"/>
              </a:rPr>
              <a:t>在今年联合国刚刚签署的</a:t>
            </a:r>
            <a:r>
              <a:rPr lang="en-US" altLang="zh-CN" sz="1200" b="0" i="0" u="none" strike="noStrike" cap="none" baseline="0" dirty="0" smtClean="0">
                <a:solidFill>
                  <a:schemeClr val="dk1"/>
                </a:solidFill>
                <a:latin typeface="Calibri"/>
                <a:ea typeface="Calibri"/>
                <a:cs typeface="Calibri"/>
                <a:sym typeface="Calibri"/>
              </a:rPr>
              <a:t>2030</a:t>
            </a:r>
            <a:r>
              <a:rPr lang="zh-CN" altLang="en-US" sz="1200" b="0" i="0" u="none" strike="noStrike" cap="none" baseline="0" dirty="0" smtClean="0">
                <a:solidFill>
                  <a:schemeClr val="dk1"/>
                </a:solidFill>
                <a:latin typeface="Calibri"/>
                <a:ea typeface="Calibri"/>
                <a:cs typeface="Calibri"/>
                <a:sym typeface="Calibri"/>
              </a:rPr>
              <a:t>可持续发展议程提出，确保健康的生活方式、促进各年龄段所有人的福祉；建设包容、安全、有复原力和可持续的城市和人类住区。到</a:t>
            </a:r>
            <a:r>
              <a:rPr lang="en-US" altLang="zh-CN" sz="1200" b="0" i="0" u="none" strike="noStrike" cap="none" baseline="0" dirty="0" smtClean="0">
                <a:solidFill>
                  <a:schemeClr val="dk1"/>
                </a:solidFill>
                <a:latin typeface="Calibri"/>
                <a:ea typeface="Calibri"/>
                <a:cs typeface="Calibri"/>
                <a:sym typeface="Calibri"/>
              </a:rPr>
              <a:t>2030</a:t>
            </a:r>
            <a:r>
              <a:rPr lang="zh-CN" altLang="en-US" sz="1200" b="0" i="0" u="none" strike="noStrike" cap="none" baseline="0" dirty="0" smtClean="0">
                <a:solidFill>
                  <a:schemeClr val="dk1"/>
                </a:solidFill>
                <a:latin typeface="Calibri"/>
                <a:ea typeface="Calibri"/>
                <a:cs typeface="Calibri"/>
                <a:sym typeface="Calibri"/>
              </a:rPr>
              <a:t>年为所有人建成安全、无障碍、负担得起的可持续交通系统，改进道路安全，特别是扩大公共交通，关注弱势群体、妇女、儿童、残障和老年人的需要。</a:t>
            </a:r>
          </a:p>
          <a:p>
            <a:pPr marL="0" marR="0" lvl="0" indent="0" algn="l" rtl="0">
              <a:spcBef>
                <a:spcPts val="0"/>
              </a:spcBef>
              <a:buSzPct val="25000"/>
              <a:buNone/>
            </a:pPr>
            <a:endParaRPr lang="zh-CN" alt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31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这几个图分别是交通事故、空气污染和缺少体力活动造成的经济成本。近年来，道路交通安全成为</a:t>
            </a:r>
            <a:r>
              <a:rPr lang="en-US" altLang="zh-CN" dirty="0" smtClean="0"/>
              <a:t>15—29</a:t>
            </a:r>
            <a:r>
              <a:rPr lang="zh-CN" altLang="en-US" dirty="0" smtClean="0"/>
              <a:t>岁年轻人死亡的首因；据</a:t>
            </a:r>
            <a:r>
              <a:rPr lang="en-US" altLang="zh-CN" dirty="0" smtClean="0"/>
              <a:t>WHO</a:t>
            </a:r>
            <a:r>
              <a:rPr lang="zh-CN" altLang="en-US" dirty="0" smtClean="0"/>
              <a:t>报告，</a:t>
            </a:r>
            <a:r>
              <a:rPr lang="en-US" altLang="zh-CN" dirty="0" smtClean="0"/>
              <a:t>2005</a:t>
            </a:r>
            <a:r>
              <a:rPr lang="zh-CN" altLang="en-US" dirty="0" smtClean="0"/>
              <a:t>年，北京因空气污染造成的早亡、门诊等医疗费用和工作时间丢失等成本占</a:t>
            </a:r>
            <a:r>
              <a:rPr lang="en-US" altLang="zh-CN" dirty="0" smtClean="0"/>
              <a:t>GDP</a:t>
            </a:r>
            <a:r>
              <a:rPr lang="zh-CN" altLang="en-US" dirty="0" smtClean="0"/>
              <a:t>的</a:t>
            </a:r>
            <a:r>
              <a:rPr lang="en-US" altLang="zh-CN" dirty="0" smtClean="0"/>
              <a:t>2.5%</a:t>
            </a:r>
            <a:r>
              <a:rPr lang="zh-CN" altLang="en-US" dirty="0" smtClean="0"/>
              <a:t>。左下方的图是中国因居民缺乏体力活动造成的直接的经济成本，在</a:t>
            </a:r>
            <a:r>
              <a:rPr lang="en-US" altLang="zh-CN" dirty="0" smtClean="0"/>
              <a:t>2008</a:t>
            </a:r>
            <a:r>
              <a:rPr lang="zh-CN" altLang="en-US" dirty="0" smtClean="0"/>
              <a:t>年是</a:t>
            </a:r>
            <a:r>
              <a:rPr lang="en-US" altLang="zh-CN" dirty="0" smtClean="0"/>
              <a:t>122</a:t>
            </a:r>
            <a:r>
              <a:rPr lang="zh-CN" altLang="en-US" dirty="0" smtClean="0"/>
              <a:t>亿美元，据预测，到</a:t>
            </a:r>
            <a:r>
              <a:rPr lang="en-US" altLang="zh-CN" dirty="0" smtClean="0"/>
              <a:t>2030</a:t>
            </a:r>
            <a:r>
              <a:rPr lang="zh-CN" altLang="en-US" dirty="0" smtClean="0"/>
              <a:t>年将达到</a:t>
            </a:r>
            <a:r>
              <a:rPr lang="en-US" altLang="zh-CN" dirty="0" smtClean="0"/>
              <a:t>675</a:t>
            </a:r>
            <a:r>
              <a:rPr lang="zh-CN" altLang="en-US" dirty="0" smtClean="0"/>
              <a:t>亿美元，在短短的</a:t>
            </a:r>
            <a:r>
              <a:rPr lang="en-US" altLang="zh-CN" dirty="0" smtClean="0"/>
              <a:t>20</a:t>
            </a:r>
            <a:r>
              <a:rPr lang="zh-CN" altLang="en-US" dirty="0" smtClean="0"/>
              <a:t>年时间里就将上升</a:t>
            </a:r>
            <a:r>
              <a:rPr lang="en-US" altLang="zh-CN" dirty="0" smtClean="0"/>
              <a:t>4</a:t>
            </a:r>
            <a:r>
              <a:rPr lang="zh-CN" altLang="en-US" dirty="0" smtClean="0"/>
              <a:t>至</a:t>
            </a:r>
            <a:r>
              <a:rPr lang="en-US" altLang="zh-CN" dirty="0" smtClean="0"/>
              <a:t>5</a:t>
            </a:r>
            <a:r>
              <a:rPr lang="zh-CN" altLang="en-US" dirty="0" smtClean="0"/>
              <a:t>倍，这不得不引起我们的重视。</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我们需要健康、交通、环境、财政、公安等部门的协同与综合性的国家和地方政策组合。尽管这对中国是一个巨大的挑战，但是国际上已有相似的案例，我们可以借鉴。例如，英国，在</a:t>
            </a:r>
            <a:r>
              <a:rPr lang="en-US" altLang="zh-CN" dirty="0" smtClean="0"/>
              <a:t>2010</a:t>
            </a:r>
            <a:r>
              <a:rPr lang="zh-CN" altLang="en-US" dirty="0" smtClean="0"/>
              <a:t>年颁布了主动交通策略，伦敦在</a:t>
            </a:r>
            <a:r>
              <a:rPr lang="en-US" altLang="zh-CN" dirty="0" smtClean="0"/>
              <a:t>2014</a:t>
            </a:r>
            <a:r>
              <a:rPr lang="zh-CN" altLang="en-US" dirty="0" smtClean="0"/>
              <a:t>年发布了促进健康交通政策。</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a:lstStyle/>
          <a:p>
            <a:r>
              <a:rPr lang="zh-CN" altLang="en-US" dirty="0" smtClean="0">
                <a:latin typeface="Arial" charset="0"/>
              </a:rPr>
              <a:t>因此，我们强烈建议建设友好型健康交通运输系统政策研究，我们准备了提升国民健康的城市交通政策研究这一政策建议书</a:t>
            </a:r>
          </a:p>
        </p:txBody>
      </p:sp>
      <p:sp>
        <p:nvSpPr>
          <p:cNvPr id="45060" name="灯片编号占位符 3"/>
          <p:cNvSpPr>
            <a:spLocks noGrp="1"/>
          </p:cNvSpPr>
          <p:nvPr>
            <p:ph type="sldNum" sz="quarter" idx="5"/>
          </p:nvPr>
        </p:nvSpPr>
        <p:spPr bwMode="auto">
          <a:noFill/>
          <a:ln>
            <a:miter lim="800000"/>
          </a:ln>
        </p:spPr>
        <p:txBody>
          <a:bodyPr/>
          <a:lstStyle/>
          <a:p>
            <a:fld id="{3B79AF45-9074-4194-B198-94355DEAC0C8}" type="slidenum">
              <a:rPr lang="en-US" altLang="zh-CN" smtClean="0">
                <a:latin typeface="Arial" charset="0"/>
              </a:rPr>
              <a:t>9</a:t>
            </a:fld>
            <a:endParaRPr lang="en-US" altLang="zh-C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首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spcBef>
          <a:spcPts val="0"/>
        </a:spcBef>
        <a:spcAft>
          <a:spcPts val="0"/>
        </a:spcAft>
      </a:defPPr>
      <a:lvl1pPr marR="0" algn="l" rtl="0">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spcBef>
          <a:spcPts val="0"/>
        </a:spcBef>
        <a:spcAft>
          <a:spcPts val="0"/>
        </a:spcAft>
      </a:defPPr>
      <a:lvl1pPr marR="0" algn="l" rtl="0">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spcBef>
          <a:spcPts val="0"/>
        </a:spcBef>
        <a:spcAft>
          <a:spcPts val="0"/>
        </a:spcAft>
      </a:defPPr>
      <a:lvl1pPr marR="0" algn="l" rtl="0">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374877" y="1052101"/>
            <a:ext cx="8633174" cy="3455988"/>
          </a:xfrm>
          <a:prstGeom prst="rect">
            <a:avLst/>
          </a:prstGeom>
        </p:spPr>
        <p:txBody>
          <a:bodyPr/>
          <a:lstStyle/>
          <a:p>
            <a:pPr marL="0" marR="0" lvl="0" indent="0" algn="ctr" defTabSz="914400" rtl="0" eaLnBrk="1" latinLnBrk="0" hangingPunct="1">
              <a:spcBef>
                <a:spcPct val="0"/>
              </a:spcBef>
              <a:spcAft>
                <a:spcPts val="0"/>
              </a:spcAft>
              <a:buClrTx/>
              <a:buSzTx/>
              <a:buFontTx/>
              <a:buNone/>
              <a:defRPr/>
            </a:pPr>
            <a:r>
              <a:rPr kumimoji="0" lang="en-US" altLang="zh-CN" sz="44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rPr>
              <a:t/>
            </a:r>
            <a:br>
              <a:rPr kumimoji="0" lang="en-US" altLang="zh-CN" sz="44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rPr>
            </a:br>
            <a:endParaRPr kumimoji="0" lang="en-US" altLang="zh-CN" sz="44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endParaRPr>
          </a:p>
          <a:p>
            <a:pPr marL="0" marR="0" lvl="0" indent="0" algn="ctr" defTabSz="914400" rtl="0" eaLnBrk="1" latinLnBrk="0" hangingPunct="1">
              <a:lnSpc>
                <a:spcPct val="120000"/>
              </a:lnSpc>
              <a:spcBef>
                <a:spcPts val="600"/>
              </a:spcBef>
              <a:spcAft>
                <a:spcPts val="1200"/>
              </a:spcAft>
              <a:buClrTx/>
              <a:buSzTx/>
              <a:buFontTx/>
              <a:buNone/>
              <a:defRPr/>
            </a:pPr>
            <a:r>
              <a:rPr kumimoji="0" lang="en-US" altLang="zh-CN" sz="28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rPr>
              <a:t/>
            </a:r>
            <a:br>
              <a:rPr kumimoji="0" lang="en-US" altLang="zh-CN" sz="28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rPr>
            </a:br>
            <a:endParaRPr kumimoji="0" lang="en-US" altLang="zh-CN" sz="2800" b="0" i="0" u="none" strike="noStrike" kern="1200" cap="none" spc="0" normalizeH="0" baseline="0" noProof="0" dirty="0" smtClean="0">
              <a:ln>
                <a:noFill/>
              </a:ln>
              <a:solidFill>
                <a:srgbClr val="0D1F4B"/>
              </a:solidFill>
              <a:effectLst/>
              <a:uLnTx/>
              <a:uFillTx/>
              <a:latin typeface="微软雅黑" pitchFamily="34" charset="-122"/>
              <a:ea typeface="微软雅黑" pitchFamily="34" charset="-122"/>
              <a:cs typeface="+mj-cs"/>
            </a:endParaRPr>
          </a:p>
          <a:p>
            <a:pPr marL="0" marR="0" lvl="0" indent="0" algn="ctr" defTabSz="914400" rtl="0" eaLnBrk="1" latinLnBrk="0" hangingPunct="1">
              <a:lnSpc>
                <a:spcPts val="3600"/>
              </a:lnSpc>
              <a:spcBef>
                <a:spcPct val="0"/>
              </a:spcBef>
              <a:spcAft>
                <a:spcPts val="0"/>
              </a:spcAft>
              <a:buClrTx/>
              <a:buSzTx/>
              <a:buFontTx/>
              <a:buNone/>
              <a:defRPr/>
            </a:pPr>
            <a:endParaRPr kumimoji="0" lang="en-US" altLang="zh-CN" sz="2400" b="0" i="0" u="none" strike="noStrike" kern="1200" cap="none" spc="0" normalizeH="0" baseline="0" noProof="0" dirty="0" smtClean="0">
              <a:ln>
                <a:noFill/>
              </a:ln>
              <a:solidFill>
                <a:srgbClr val="0D1F4B"/>
              </a:solidFill>
              <a:effectLst/>
              <a:uLnTx/>
              <a:uFillTx/>
              <a:latin typeface="+mj-lt"/>
              <a:ea typeface="宋体" pitchFamily="2" charset="-122"/>
              <a:cs typeface="+mj-cs"/>
            </a:endParaRPr>
          </a:p>
          <a:p>
            <a:pPr marL="0" marR="0" lvl="0" indent="0" algn="ctr" defTabSz="914400" rtl="0" eaLnBrk="1" latinLnBrk="0" hangingPunct="1">
              <a:lnSpc>
                <a:spcPts val="3600"/>
              </a:lnSpc>
              <a:spcBef>
                <a:spcPct val="0"/>
              </a:spcBef>
              <a:spcAft>
                <a:spcPts val="0"/>
              </a:spcAft>
              <a:buClrTx/>
              <a:buSzTx/>
              <a:buFontTx/>
              <a:buNone/>
              <a:defRPr/>
            </a:pPr>
            <a:endParaRPr lang="en-US" altLang="zh-CN" sz="2400" dirty="0" smtClean="0">
              <a:solidFill>
                <a:srgbClr val="0D1F4B"/>
              </a:solidFill>
              <a:latin typeface="+mj-lt"/>
              <a:ea typeface="宋体" pitchFamily="2" charset="-122"/>
              <a:cs typeface="+mj-cs"/>
            </a:endParaRPr>
          </a:p>
          <a:p>
            <a:pPr marL="0" marR="0" lvl="0" indent="0" algn="ctr" defTabSz="914400" rtl="0" eaLnBrk="1" latinLnBrk="0" hangingPunct="1">
              <a:lnSpc>
                <a:spcPts val="3600"/>
              </a:lnSpc>
              <a:spcBef>
                <a:spcPct val="0"/>
              </a:spcBef>
              <a:spcAft>
                <a:spcPts val="0"/>
              </a:spcAft>
              <a:buClrTx/>
              <a:buSzTx/>
              <a:buFontTx/>
              <a:buNone/>
              <a:defRPr/>
            </a:pPr>
            <a:endParaRPr kumimoji="0" lang="en-US" altLang="zh-CN" sz="2400" b="0" i="0" u="none" strike="noStrike" kern="1200" cap="none" spc="0" normalizeH="0" baseline="0" noProof="0" dirty="0" smtClean="0">
              <a:ln>
                <a:noFill/>
              </a:ln>
              <a:solidFill>
                <a:srgbClr val="0D1F4B"/>
              </a:solidFill>
              <a:effectLst/>
              <a:uLnTx/>
              <a:uFillTx/>
              <a:latin typeface="+mj-lt"/>
              <a:ea typeface="宋体" pitchFamily="2" charset="-122"/>
              <a:cs typeface="+mj-cs"/>
            </a:endParaRPr>
          </a:p>
          <a:p>
            <a:pPr marL="0" marR="0" lvl="0" indent="0" algn="ctr" defTabSz="914400" rtl="0" eaLnBrk="1" latinLnBrk="0" hangingPunct="1">
              <a:lnSpc>
                <a:spcPts val="3600"/>
              </a:lnSpc>
              <a:spcBef>
                <a:spcPct val="0"/>
              </a:spcBef>
              <a:spcAft>
                <a:spcPts val="0"/>
              </a:spcAft>
              <a:buClrTx/>
              <a:buSzTx/>
              <a:buFontTx/>
              <a:buNone/>
              <a:defRPr/>
            </a:pPr>
            <a:r>
              <a:rPr kumimoji="0" lang="en-US" altLang="zh-CN" sz="2400" b="0" i="0" u="none" strike="noStrike" kern="1200" cap="none" spc="0" normalizeH="0" baseline="0" noProof="0" dirty="0" smtClean="0">
                <a:ln>
                  <a:noFill/>
                </a:ln>
                <a:solidFill>
                  <a:srgbClr val="0D1F4B"/>
                </a:solidFill>
                <a:effectLst/>
                <a:uLnTx/>
                <a:uFillTx/>
                <a:latin typeface="+mj-lt"/>
                <a:ea typeface="宋体" pitchFamily="2" charset="-122"/>
                <a:cs typeface="+mj-cs"/>
              </a:rPr>
              <a:t/>
            </a:r>
            <a:br>
              <a:rPr kumimoji="0" lang="en-US" altLang="zh-CN" sz="2400" b="0" i="0" u="none" strike="noStrike" kern="1200" cap="none" spc="0" normalizeH="0" baseline="0" noProof="0" dirty="0" smtClean="0">
                <a:ln>
                  <a:noFill/>
                </a:ln>
                <a:solidFill>
                  <a:srgbClr val="0D1F4B"/>
                </a:solidFill>
                <a:effectLst/>
                <a:uLnTx/>
                <a:uFillTx/>
                <a:latin typeface="+mj-lt"/>
                <a:ea typeface="宋体" pitchFamily="2" charset="-122"/>
                <a:cs typeface="+mj-cs"/>
              </a:rPr>
            </a:br>
            <a:r>
              <a:rPr kumimoji="0" lang="en-US" altLang="zh-CN" sz="2000" b="0" i="0" u="none" strike="noStrike" kern="1200" cap="none" spc="0" normalizeH="0" baseline="0" noProof="0" dirty="0" smtClean="0">
                <a:ln>
                  <a:noFill/>
                </a:ln>
                <a:solidFill>
                  <a:srgbClr val="0D1F4B"/>
                </a:solidFill>
                <a:effectLst/>
                <a:uLnTx/>
                <a:uFillTx/>
                <a:latin typeface="+mj-lt"/>
                <a:ea typeface="宋体" pitchFamily="2" charset="-122"/>
                <a:cs typeface="+mj-cs"/>
              </a:rPr>
              <a:t/>
            </a:r>
            <a:br>
              <a:rPr kumimoji="0" lang="en-US" altLang="zh-CN" sz="2000" b="0" i="0" u="none" strike="noStrike" kern="1200" cap="none" spc="0" normalizeH="0" baseline="0" noProof="0" dirty="0" smtClean="0">
                <a:ln>
                  <a:noFill/>
                </a:ln>
                <a:solidFill>
                  <a:srgbClr val="0D1F4B"/>
                </a:solidFill>
                <a:effectLst/>
                <a:uLnTx/>
                <a:uFillTx/>
                <a:latin typeface="+mj-lt"/>
                <a:ea typeface="宋体" pitchFamily="2" charset="-122"/>
                <a:cs typeface="+mj-cs"/>
              </a:rPr>
            </a:br>
            <a:r>
              <a:rPr kumimoji="0" lang="en-US" altLang="zh-CN" sz="2000" b="0" i="0" u="none" strike="noStrike" kern="1200" cap="none" spc="0" normalizeH="0" baseline="0" noProof="0" dirty="0" smtClean="0">
                <a:ln>
                  <a:noFill/>
                </a:ln>
                <a:solidFill>
                  <a:srgbClr val="0D1F4B"/>
                </a:solidFill>
                <a:effectLst/>
                <a:uLnTx/>
                <a:uFillTx/>
                <a:latin typeface="+mj-lt"/>
                <a:ea typeface="宋体" pitchFamily="2" charset="-122"/>
                <a:cs typeface="+mj-cs"/>
              </a:rPr>
              <a:t/>
            </a:r>
            <a:br>
              <a:rPr kumimoji="0" lang="en-US" altLang="zh-CN" sz="2000" b="0" i="0" u="none" strike="noStrike" kern="1200" cap="none" spc="0" normalizeH="0" baseline="0" noProof="0" dirty="0" smtClean="0">
                <a:ln>
                  <a:noFill/>
                </a:ln>
                <a:solidFill>
                  <a:srgbClr val="0D1F4B"/>
                </a:solidFill>
                <a:effectLst/>
                <a:uLnTx/>
                <a:uFillTx/>
                <a:latin typeface="+mj-lt"/>
                <a:ea typeface="宋体" pitchFamily="2" charset="-122"/>
                <a:cs typeface="+mj-cs"/>
              </a:rPr>
            </a:br>
            <a:endParaRPr kumimoji="0" lang="zh-CN" altLang="en-US" sz="3200" b="0" i="0" u="none" strike="noStrike" kern="1200" cap="none" spc="0" normalizeH="0" baseline="0" noProof="0" dirty="0" smtClean="0">
              <a:ln>
                <a:noFill/>
              </a:ln>
              <a:solidFill>
                <a:srgbClr val="0D1F4B"/>
              </a:solidFill>
              <a:effectLst/>
              <a:uLnTx/>
              <a:uFillTx/>
              <a:latin typeface="+mj-lt"/>
              <a:ea typeface="宋体" pitchFamily="2" charset="-122"/>
              <a:cs typeface="+mj-cs"/>
            </a:endParaRPr>
          </a:p>
        </p:txBody>
      </p:sp>
      <p:sp>
        <p:nvSpPr>
          <p:cNvPr id="6" name="矩形 5"/>
          <p:cNvSpPr/>
          <p:nvPr/>
        </p:nvSpPr>
        <p:spPr>
          <a:xfrm>
            <a:off x="173355" y="1946275"/>
            <a:ext cx="9143998" cy="1031051"/>
          </a:xfrm>
          <a:prstGeom prst="rect">
            <a:avLst/>
          </a:prstGeom>
        </p:spPr>
        <p:txBody>
          <a:bodyPr wrap="square">
            <a:spAutoFit/>
          </a:bodyPr>
          <a:lstStyle/>
          <a:p>
            <a:pPr algn="ctr">
              <a:spcBef>
                <a:spcPts val="640"/>
              </a:spcBef>
              <a:buClr>
                <a:srgbClr val="888888"/>
              </a:buClr>
            </a:pPr>
            <a:r>
              <a:rPr lang="en-US" altLang="zh-CN" sz="3600" b="1" dirty="0" smtClean="0">
                <a:solidFill>
                  <a:srgbClr val="C00000"/>
                </a:solidFill>
                <a:latin typeface="Arial" pitchFamily="34" charset="0"/>
                <a:cs typeface="Arial" pitchFamily="34" charset="0"/>
                <a:sym typeface="Calibri"/>
              </a:rPr>
              <a:t>To Build Green Healthy </a:t>
            </a:r>
            <a:r>
              <a:rPr lang="en-US" altLang="zh-CN" sz="3600" b="1" dirty="0">
                <a:solidFill>
                  <a:srgbClr val="C00000"/>
                </a:solidFill>
                <a:latin typeface="Arial" pitchFamily="34" charset="0"/>
                <a:cs typeface="Arial" pitchFamily="34" charset="0"/>
                <a:sym typeface="Calibri"/>
              </a:rPr>
              <a:t>T</a:t>
            </a:r>
            <a:r>
              <a:rPr lang="en-US" altLang="zh-CN" sz="3600" b="1" dirty="0" smtClean="0">
                <a:solidFill>
                  <a:srgbClr val="C00000"/>
                </a:solidFill>
                <a:latin typeface="Arial" pitchFamily="34" charset="0"/>
                <a:cs typeface="Arial" pitchFamily="34" charset="0"/>
                <a:sym typeface="Calibri"/>
              </a:rPr>
              <a:t>ransport</a:t>
            </a:r>
          </a:p>
          <a:p>
            <a:pPr algn="ctr">
              <a:spcBef>
                <a:spcPts val="640"/>
              </a:spcBef>
              <a:buClr>
                <a:srgbClr val="888888"/>
              </a:buClr>
            </a:pPr>
            <a:r>
              <a:rPr lang="en-US" altLang="zh-CN" sz="2000" b="1" dirty="0" smtClean="0">
                <a:solidFill>
                  <a:srgbClr val="C00000"/>
                </a:solidFill>
                <a:latin typeface="Arial" pitchFamily="34" charset="0"/>
                <a:cs typeface="Arial" pitchFamily="34" charset="0"/>
                <a:sym typeface="Calibri"/>
              </a:rPr>
              <a:t>—to instill vigor and vitality into </a:t>
            </a:r>
            <a:r>
              <a:rPr lang="en-US" altLang="zh-CN" sz="2000" b="1" dirty="0">
                <a:solidFill>
                  <a:srgbClr val="C00000"/>
                </a:solidFill>
                <a:latin typeface="Arial" pitchFamily="34" charset="0"/>
                <a:cs typeface="Arial" pitchFamily="34" charset="0"/>
                <a:sym typeface="Calibri"/>
              </a:rPr>
              <a:t>One Belt One Road</a:t>
            </a:r>
            <a:endParaRPr lang="zh-CN" altLang="en-US" sz="2000" b="1" dirty="0" smtClean="0">
              <a:solidFill>
                <a:srgbClr val="C00000"/>
              </a:solidFill>
              <a:latin typeface="Arial" pitchFamily="34" charset="0"/>
              <a:cs typeface="Arial" pitchFamily="34" charset="0"/>
              <a:sym typeface="Calibri"/>
            </a:endParaRPr>
          </a:p>
        </p:txBody>
      </p:sp>
      <p:sp>
        <p:nvSpPr>
          <p:cNvPr id="7" name="矩形 6"/>
          <p:cNvSpPr/>
          <p:nvPr/>
        </p:nvSpPr>
        <p:spPr>
          <a:xfrm>
            <a:off x="1050877" y="730146"/>
            <a:ext cx="7342495" cy="1215717"/>
          </a:xfrm>
          <a:prstGeom prst="rect">
            <a:avLst/>
          </a:prstGeom>
        </p:spPr>
        <p:txBody>
          <a:bodyPr wrap="square">
            <a:spAutoFit/>
          </a:bodyPr>
          <a:lstStyle/>
          <a:p>
            <a:pPr lvl="0" algn="ctr">
              <a:spcBef>
                <a:spcPts val="640"/>
              </a:spcBef>
              <a:buClr>
                <a:srgbClr val="888888"/>
              </a:buClr>
            </a:pPr>
            <a:r>
              <a:rPr lang="zh-CN" altLang="en-US" sz="4000" b="1" kern="1200" dirty="0" smtClean="0">
                <a:solidFill>
                  <a:srgbClr val="0D1F4B"/>
                </a:solidFill>
                <a:latin typeface="微软雅黑" pitchFamily="34" charset="-122"/>
                <a:ea typeface="微软雅黑" pitchFamily="34" charset="-122"/>
                <a:cs typeface="+mj-cs"/>
                <a:sym typeface="Calibri"/>
              </a:rPr>
              <a:t>建设</a:t>
            </a:r>
            <a:r>
              <a:rPr lang="zh-CN" altLang="en-US" sz="4000" b="1" kern="1200" dirty="0">
                <a:solidFill>
                  <a:srgbClr val="0D1F4B"/>
                </a:solidFill>
                <a:latin typeface="微软雅黑" pitchFamily="34" charset="-122"/>
                <a:ea typeface="微软雅黑" pitchFamily="34" charset="-122"/>
                <a:cs typeface="+mj-cs"/>
                <a:sym typeface="Calibri"/>
              </a:rPr>
              <a:t>绿色</a:t>
            </a:r>
            <a:r>
              <a:rPr lang="zh-CN" altLang="en-US" sz="4000" b="1" kern="1200" dirty="0" smtClean="0">
                <a:solidFill>
                  <a:srgbClr val="0D1F4B"/>
                </a:solidFill>
                <a:latin typeface="微软雅黑" pitchFamily="34" charset="-122"/>
                <a:ea typeface="微软雅黑" pitchFamily="34" charset="-122"/>
                <a:cs typeface="+mj-cs"/>
                <a:sym typeface="Calibri"/>
              </a:rPr>
              <a:t>健康型交通运输系统</a:t>
            </a:r>
            <a:endParaRPr lang="en-US" altLang="zh-CN" sz="4000" b="1" kern="1200" dirty="0" smtClean="0">
              <a:solidFill>
                <a:srgbClr val="0D1F4B"/>
              </a:solidFill>
              <a:latin typeface="微软雅黑" pitchFamily="34" charset="-122"/>
              <a:ea typeface="微软雅黑" pitchFamily="34" charset="-122"/>
              <a:cs typeface="+mj-cs"/>
              <a:sym typeface="Calibri"/>
            </a:endParaRPr>
          </a:p>
          <a:p>
            <a:pPr lvl="0" algn="ctr">
              <a:spcBef>
                <a:spcPts val="640"/>
              </a:spcBef>
              <a:buClr>
                <a:srgbClr val="888888"/>
              </a:buClr>
            </a:pPr>
            <a:r>
              <a:rPr lang="en-US" altLang="zh-CN" sz="2800" b="1" kern="1200" dirty="0" smtClean="0">
                <a:solidFill>
                  <a:srgbClr val="0D1F4B"/>
                </a:solidFill>
                <a:latin typeface="微软雅黑" pitchFamily="34" charset="-122"/>
                <a:ea typeface="微软雅黑" pitchFamily="34" charset="-122"/>
              </a:rPr>
              <a:t>—</a:t>
            </a:r>
            <a:r>
              <a:rPr lang="zh-CN" altLang="en-US" sz="2800" b="1" kern="1200" dirty="0" smtClean="0">
                <a:solidFill>
                  <a:srgbClr val="0D1F4B"/>
                </a:solidFill>
                <a:latin typeface="微软雅黑" pitchFamily="34" charset="-122"/>
                <a:ea typeface="微软雅黑" pitchFamily="34" charset="-122"/>
                <a:cs typeface="+mj-cs"/>
                <a:sym typeface="Calibri"/>
              </a:rPr>
              <a:t>助力一带一路</a:t>
            </a:r>
            <a:endParaRPr lang="en-US" altLang="zh-CN" sz="2800" b="1" kern="1200" dirty="0" smtClean="0">
              <a:solidFill>
                <a:srgbClr val="0D1F4B"/>
              </a:solidFill>
              <a:latin typeface="微软雅黑" pitchFamily="34" charset="-122"/>
              <a:ea typeface="微软雅黑" pitchFamily="34" charset="-122"/>
              <a:cs typeface="+mj-cs"/>
              <a:sym typeface="Calibri"/>
            </a:endParaRPr>
          </a:p>
        </p:txBody>
      </p:sp>
      <p:sp>
        <p:nvSpPr>
          <p:cNvPr id="9" name="矩形 8"/>
          <p:cNvSpPr/>
          <p:nvPr/>
        </p:nvSpPr>
        <p:spPr>
          <a:xfrm>
            <a:off x="1664535" y="3427730"/>
            <a:ext cx="6449060" cy="1523494"/>
          </a:xfrm>
          <a:prstGeom prst="rect">
            <a:avLst/>
          </a:prstGeom>
        </p:spPr>
        <p:txBody>
          <a:bodyPr wrap="square">
            <a:spAutoFit/>
          </a:bodyPr>
          <a:lstStyle/>
          <a:p>
            <a:pPr algn="ctr" eaLnBrk="0" latinLnBrk="0" hangingPunct="0">
              <a:lnSpc>
                <a:spcPts val="1800"/>
              </a:lnSpc>
              <a:spcBef>
                <a:spcPct val="100000"/>
              </a:spcBef>
            </a:pPr>
            <a:r>
              <a:rPr lang="zh-CN" altLang="zh-CN" sz="2800" b="1" dirty="0" smtClean="0">
                <a:latin typeface="微软雅黑" panose="020B0503020204020204" pitchFamily="34" charset="-122"/>
                <a:ea typeface="微软雅黑" panose="020B0503020204020204" pitchFamily="34" charset="-122"/>
              </a:rPr>
              <a:t>周伟 </a:t>
            </a:r>
            <a:r>
              <a:rPr lang="en-US" altLang="zh-CN" sz="2800" b="1" dirty="0" smtClean="0">
                <a:latin typeface="微软雅黑" panose="020B0503020204020204" pitchFamily="34" charset="-122"/>
                <a:ea typeface="微软雅黑" panose="020B0503020204020204" pitchFamily="34" charset="-122"/>
              </a:rPr>
              <a:t> </a:t>
            </a:r>
            <a:r>
              <a:rPr lang="en-US" altLang="zh-CN" sz="2800" b="1" dirty="0" smtClean="0"/>
              <a:t>Prof. Zhou </a:t>
            </a:r>
            <a:r>
              <a:rPr lang="en-US" altLang="zh-CN" sz="2800" b="1" dirty="0" err="1" smtClean="0"/>
              <a:t>wei </a:t>
            </a:r>
          </a:p>
          <a:p>
            <a:pPr algn="ctr" eaLnBrk="0" latinLnBrk="0" hangingPunct="0">
              <a:lnSpc>
                <a:spcPts val="1800"/>
              </a:lnSpc>
              <a:spcBef>
                <a:spcPct val="100000"/>
              </a:spcBef>
            </a:pPr>
            <a:r>
              <a:rPr lang="zh-CN" altLang="en-US" sz="2800" b="1" dirty="0" smtClean="0">
                <a:latin typeface="微软雅黑" panose="020B0503020204020204" pitchFamily="34" charset="-122"/>
                <a:ea typeface="微软雅黑" panose="020B0503020204020204" pitchFamily="34" charset="-122"/>
              </a:rPr>
              <a:t>交通运输部总工程师</a:t>
            </a:r>
          </a:p>
          <a:p>
            <a:pPr algn="ctr" eaLnBrk="0" latinLnBrk="0" hangingPunct="0">
              <a:lnSpc>
                <a:spcPts val="1800"/>
              </a:lnSpc>
              <a:spcBef>
                <a:spcPct val="100000"/>
              </a:spcBef>
            </a:pPr>
            <a:r>
              <a:rPr lang="en-US" altLang="zh-CN" sz="2000" b="1" dirty="0" smtClean="0"/>
              <a:t>Chief Engineer, Ministry of Transport, P. R. China</a:t>
            </a:r>
            <a:endParaRPr lang="en-US" altLang="zh-CN" sz="2000" b="1" dirty="0"/>
          </a:p>
        </p:txBody>
      </p:sp>
      <p:pic>
        <p:nvPicPr>
          <p:cNvPr id="11" name="Picture 11" descr="1"/>
          <p:cNvPicPr>
            <a:picLocks noChangeAspect="1" noChangeArrowheads="1"/>
          </p:cNvPicPr>
          <p:nvPr/>
        </p:nvPicPr>
        <p:blipFill>
          <a:blip r:embed="rId3"/>
          <a:srcRect l="-2959" r="3969"/>
          <a:stretch>
            <a:fillRect/>
          </a:stretch>
        </p:blipFill>
        <p:spPr bwMode="auto">
          <a:xfrm>
            <a:off x="7219666" y="4508724"/>
            <a:ext cx="1787858" cy="1420258"/>
          </a:xfrm>
          <a:prstGeom prst="rect">
            <a:avLst/>
          </a:prstGeom>
          <a:noFill/>
          <a:ln w="9525">
            <a:noFill/>
            <a:miter lim="800000"/>
            <a:headEnd/>
            <a:tailEnd/>
          </a:ln>
        </p:spPr>
      </p:pic>
      <p:pic>
        <p:nvPicPr>
          <p:cNvPr id="12" name="Picture 5" descr="库里蒂巴2"/>
          <p:cNvPicPr>
            <a:picLocks noChangeAspect="1" noChangeArrowheads="1"/>
          </p:cNvPicPr>
          <p:nvPr/>
        </p:nvPicPr>
        <p:blipFill>
          <a:blip r:embed="rId4"/>
          <a:srcRect t="7867"/>
          <a:stretch>
            <a:fillRect/>
          </a:stretch>
        </p:blipFill>
        <p:spPr bwMode="auto">
          <a:xfrm>
            <a:off x="0" y="5575418"/>
            <a:ext cx="1463314" cy="1282581"/>
          </a:xfrm>
          <a:prstGeom prst="rect">
            <a:avLst/>
          </a:prstGeom>
          <a:noFill/>
          <a:ln w="9525">
            <a:noFill/>
            <a:miter lim="800000"/>
            <a:headEnd/>
            <a:tailEnd/>
          </a:ln>
        </p:spPr>
      </p:pic>
      <p:pic>
        <p:nvPicPr>
          <p:cNvPr id="13" name="Picture 4" descr="4"/>
          <p:cNvPicPr>
            <a:picLocks noChangeAspect="1" noChangeArrowheads="1"/>
          </p:cNvPicPr>
          <p:nvPr/>
        </p:nvPicPr>
        <p:blipFill>
          <a:blip r:embed="rId5"/>
          <a:srcRect/>
          <a:stretch>
            <a:fillRect/>
          </a:stretch>
        </p:blipFill>
        <p:spPr bwMode="auto">
          <a:xfrm>
            <a:off x="1463315" y="5575417"/>
            <a:ext cx="1962274" cy="1282583"/>
          </a:xfrm>
          <a:prstGeom prst="rect">
            <a:avLst/>
          </a:prstGeom>
          <a:noFill/>
          <a:ln w="9525">
            <a:noFill/>
            <a:miter lim="800000"/>
            <a:headEnd/>
            <a:tailEnd/>
          </a:ln>
        </p:spPr>
      </p:pic>
      <p:pic>
        <p:nvPicPr>
          <p:cNvPr id="14" name="Picture 10" descr="纽约4"/>
          <p:cNvPicPr>
            <a:picLocks noChangeAspect="1" noChangeArrowheads="1"/>
          </p:cNvPicPr>
          <p:nvPr/>
        </p:nvPicPr>
        <p:blipFill>
          <a:blip r:embed="rId6"/>
          <a:srcRect r="-1581" b="9291"/>
          <a:stretch>
            <a:fillRect/>
          </a:stretch>
        </p:blipFill>
        <p:spPr bwMode="auto">
          <a:xfrm>
            <a:off x="3425589" y="5575418"/>
            <a:ext cx="1763712" cy="128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a:xfrm>
            <a:off x="438150" y="123492"/>
            <a:ext cx="8229600" cy="766845"/>
          </a:xfrm>
          <a:noFill/>
        </p:spPr>
        <p:txBody>
          <a:bodyPr/>
          <a:lstStyle/>
          <a:p>
            <a:pPr>
              <a:defRPr/>
            </a:pPr>
            <a:r>
              <a:rPr lang="zh-CN" altLang="en-US" sz="3000" b="1" dirty="0">
                <a:solidFill>
                  <a:srgbClr val="FF0000"/>
                </a:solidFill>
                <a:latin typeface="微软雅黑" pitchFamily="34" charset="-122"/>
                <a:ea typeface="微软雅黑" pitchFamily="34" charset="-122"/>
                <a:sym typeface="Arial"/>
              </a:rPr>
              <a:t>国际经验 </a:t>
            </a:r>
            <a:r>
              <a:rPr lang="en-US" altLang="zh-CN" sz="2800" b="1" dirty="0">
                <a:solidFill>
                  <a:srgbClr val="FF0000"/>
                </a:solidFill>
                <a:latin typeface="微软雅黑" pitchFamily="34" charset="-122"/>
                <a:ea typeface="微软雅黑" pitchFamily="34" charset="-122"/>
                <a:sym typeface="Arial"/>
              </a:rPr>
              <a:t>International experiences </a:t>
            </a:r>
            <a:endParaRPr lang="zh-CN" altLang="en-US" sz="2800" b="1" dirty="0">
              <a:solidFill>
                <a:srgbClr val="FF0000"/>
              </a:solidFill>
              <a:latin typeface="微软雅黑" pitchFamily="34" charset="-122"/>
              <a:ea typeface="微软雅黑" pitchFamily="34" charset="-122"/>
              <a:sym typeface="Arial"/>
            </a:endParaRPr>
          </a:p>
        </p:txBody>
      </p:sp>
      <p:sp>
        <p:nvSpPr>
          <p:cNvPr id="21" name="内容占位符 4"/>
          <p:cNvSpPr txBox="1"/>
          <p:nvPr/>
        </p:nvSpPr>
        <p:spPr bwMode="auto">
          <a:xfrm>
            <a:off x="312821" y="1813667"/>
            <a:ext cx="8638675" cy="4535905"/>
          </a:xfrm>
          <a:prstGeom prst="rect">
            <a:avLst/>
          </a:prstGeom>
          <a:solidFill>
            <a:schemeClr val="lt1"/>
          </a:solidFill>
          <a:ln>
            <a:solidFill>
              <a:srgbClr val="92D050"/>
            </a:solidFill>
          </a:ln>
        </p:spPr>
        <p:style>
          <a:lnRef idx="2">
            <a:schemeClr val="dk1"/>
          </a:lnRef>
          <a:fillRef idx="1">
            <a:schemeClr val="lt1"/>
          </a:fillRef>
          <a:effectRef idx="0">
            <a:schemeClr val="dk1"/>
          </a:effectRef>
          <a:fontRef idx="minor">
            <a:schemeClr val="dk1"/>
          </a:fontRef>
        </p:style>
        <p:txBody>
          <a:bodyPr anchor="ctr"/>
          <a:lstStyle/>
          <a:p>
            <a:pPr marL="342900" indent="-342900" eaLnBrk="0" hangingPunct="0">
              <a:spcAft>
                <a:spcPts val="600"/>
              </a:spcAft>
              <a:buFont typeface="Arial" charset="0"/>
              <a:buChar char="•"/>
              <a:defRPr/>
            </a:pPr>
            <a:endParaRPr lang="en-US" altLang="zh-CN" sz="2000" b="1" dirty="0" smtClean="0"/>
          </a:p>
          <a:p>
            <a:pPr eaLnBrk="0" hangingPunct="0">
              <a:spcAft>
                <a:spcPts val="600"/>
              </a:spcAft>
              <a:defRPr/>
            </a:pPr>
            <a:endParaRPr lang="en-US" altLang="zh-CN" sz="2000" b="1" dirty="0"/>
          </a:p>
          <a:p>
            <a:pPr marL="342900" indent="-342900" eaLnBrk="0" hangingPunct="0">
              <a:spcBef>
                <a:spcPts val="600"/>
              </a:spcBef>
              <a:spcAft>
                <a:spcPts val="600"/>
              </a:spcAft>
              <a:buFont typeface="Arial" charset="0"/>
              <a:buChar char="•"/>
              <a:defRPr/>
            </a:pPr>
            <a:r>
              <a:rPr lang="zh-CN" altLang="zh-CN" sz="2000" b="1" dirty="0" smtClean="0">
                <a:latin typeface="微软雅黑" panose="020B0503020204020204" pitchFamily="34" charset="-122"/>
                <a:ea typeface="微软雅黑" panose="020B0503020204020204" pitchFamily="34" charset="-122"/>
              </a:rPr>
              <a:t>伦敦市出台《提升伦敦市民健康的交通行动计划》，强调各级政府机构在法律效力上对自己辖区内居民健康负有责任。</a:t>
            </a:r>
            <a:r>
              <a:rPr lang="en-US" altLang="zh-CN" sz="1800" dirty="0" smtClean="0"/>
              <a:t>London “Improving the health of Londoners-Transport action plan”, which stressed that each governmental organization should be responsible for the citizen’s health of its jurisdiction. </a:t>
            </a:r>
          </a:p>
          <a:p>
            <a:pPr marL="342900" indent="-342900" eaLnBrk="0" hangingPunct="0">
              <a:spcBef>
                <a:spcPts val="600"/>
              </a:spcBef>
              <a:spcAft>
                <a:spcPts val="600"/>
              </a:spcAft>
              <a:buFont typeface="Arial" charset="0"/>
              <a:buChar char="•"/>
              <a:defRPr/>
            </a:pPr>
            <a:r>
              <a:rPr lang="zh-CN" altLang="zh-CN" sz="2000" b="1" dirty="0" smtClean="0">
                <a:latin typeface="微软雅黑" panose="020B0503020204020204" pitchFamily="34" charset="-122"/>
                <a:ea typeface="微软雅黑" panose="020B0503020204020204" pitchFamily="34" charset="-122"/>
              </a:rPr>
              <a:t>美国《清洁空气法案》规定交通</a:t>
            </a:r>
            <a:r>
              <a:rPr lang="zh-CN" altLang="zh-CN" sz="2000" b="1" dirty="0">
                <a:latin typeface="微软雅黑" panose="020B0503020204020204" pitchFamily="34" charset="-122"/>
                <a:ea typeface="微软雅黑" panose="020B0503020204020204" pitchFamily="34" charset="-122"/>
              </a:rPr>
              <a:t>发展与空气质量目标</a:t>
            </a:r>
            <a:r>
              <a:rPr lang="zh-CN" altLang="zh-CN" sz="2000" b="1" dirty="0" smtClean="0">
                <a:latin typeface="微软雅黑" panose="020B0503020204020204" pitchFamily="34" charset="-122"/>
                <a:ea typeface="微软雅黑" panose="020B0503020204020204" pitchFamily="34" charset="-122"/>
              </a:rPr>
              <a:t>一致性规则</a:t>
            </a:r>
            <a:r>
              <a:rPr lang="zh-CN" altLang="zh-CN" sz="2000" b="1" dirty="0">
                <a:latin typeface="微软雅黑" panose="020B0503020204020204" pitchFamily="34" charset="-122"/>
                <a:ea typeface="微软雅黑" panose="020B0503020204020204" pitchFamily="34" charset="-122"/>
              </a:rPr>
              <a:t>，使得交通污染排放降低</a:t>
            </a:r>
            <a:r>
              <a:rPr lang="zh-CN" altLang="zh-CN" sz="2000" dirty="0" smtClean="0">
                <a:latin typeface="微软雅黑" panose="020B0503020204020204" pitchFamily="34" charset="-122"/>
                <a:ea typeface="微软雅黑" panose="020B0503020204020204" pitchFamily="34" charset="-122"/>
              </a:rPr>
              <a:t>。</a:t>
            </a:r>
            <a:r>
              <a:rPr lang="en-US" altLang="zh-CN" sz="1800" dirty="0" smtClean="0"/>
              <a:t>American </a:t>
            </a:r>
            <a:r>
              <a:rPr lang="en-US" altLang="zh-CN" sz="1800" dirty="0"/>
              <a:t>“Clean Air Act” </a:t>
            </a:r>
            <a:r>
              <a:rPr lang="en-US" altLang="zh-CN" sz="1800" dirty="0" smtClean="0"/>
              <a:t>requires </a:t>
            </a:r>
            <a:r>
              <a:rPr lang="en-US" altLang="zh-CN" sz="1800" dirty="0"/>
              <a:t>EPA to establish national ambient air quality standards (NAAQS) to protect public health and the environment, set the conformity transportation development to air quality, and the </a:t>
            </a:r>
            <a:r>
              <a:rPr lang="en-US" altLang="zh-CN" sz="1800" dirty="0" smtClean="0"/>
              <a:t>transport </a:t>
            </a:r>
            <a:r>
              <a:rPr lang="en-US" altLang="zh-CN" sz="1800" dirty="0"/>
              <a:t>pollution have been controlled.  </a:t>
            </a:r>
            <a:endParaRPr lang="zh-CN" altLang="zh-CN" sz="1800" dirty="0"/>
          </a:p>
          <a:p>
            <a:pPr marL="342900" indent="-342900" eaLnBrk="0" hangingPunct="0">
              <a:spcBef>
                <a:spcPts val="600"/>
              </a:spcBef>
              <a:spcAft>
                <a:spcPts val="600"/>
              </a:spcAft>
              <a:buFont typeface="Arial" charset="0"/>
              <a:buChar char="•"/>
              <a:defRPr/>
            </a:pPr>
            <a:r>
              <a:rPr lang="zh-CN" altLang="zh-CN" sz="2000" b="1" dirty="0" smtClean="0">
                <a:latin typeface="微软雅黑" panose="020B0503020204020204" pitchFamily="34" charset="-122"/>
                <a:ea typeface="微软雅黑" panose="020B0503020204020204" pitchFamily="34" charset="-122"/>
              </a:rPr>
              <a:t>欧盟</a:t>
            </a:r>
            <a:r>
              <a:rPr lang="zh-CN" altLang="zh-CN" sz="2000" b="1" dirty="0">
                <a:latin typeface="微软雅黑" panose="020B0503020204020204" pitchFamily="34" charset="-122"/>
                <a:ea typeface="微软雅黑" panose="020B0503020204020204" pitchFamily="34" charset="-122"/>
              </a:rPr>
              <a:t>把健康预算与交通投资及运营模式进行挂钩力求通过有效的交通模式调整促进国民</a:t>
            </a:r>
            <a:r>
              <a:rPr lang="zh-CN" altLang="zh-CN" sz="2000" b="1" dirty="0" smtClean="0">
                <a:latin typeface="微软雅黑" panose="020B0503020204020204" pitchFamily="34" charset="-122"/>
                <a:ea typeface="微软雅黑" panose="020B0503020204020204" pitchFamily="34" charset="-122"/>
              </a:rPr>
              <a:t>健康</a:t>
            </a:r>
            <a:r>
              <a:rPr lang="zh-CN" altLang="en-US" sz="2000" b="1"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 </a:t>
            </a:r>
            <a:r>
              <a:rPr lang="en-US" altLang="zh-CN" sz="1800" dirty="0" smtClean="0"/>
              <a:t>EU published </a:t>
            </a:r>
            <a:r>
              <a:rPr lang="en-US" altLang="zh-CN" sz="1800" i="1" dirty="0" smtClean="0"/>
              <a:t>urban </a:t>
            </a:r>
            <a:r>
              <a:rPr lang="en-US" altLang="zh-CN" sz="1800" i="1" dirty="0"/>
              <a:t>road safety</a:t>
            </a:r>
            <a:r>
              <a:rPr lang="en-US" altLang="zh-CN" sz="1800" dirty="0"/>
              <a:t>, </a:t>
            </a:r>
            <a:r>
              <a:rPr lang="en-US" altLang="zh-CN" sz="1800" dirty="0" smtClean="0"/>
              <a:t>connect </a:t>
            </a:r>
            <a:r>
              <a:rPr lang="en-US" altLang="zh-CN" sz="1800" dirty="0"/>
              <a:t>health budget with </a:t>
            </a:r>
            <a:r>
              <a:rPr lang="en-US" altLang="zh-CN" sz="1800" dirty="0" smtClean="0"/>
              <a:t>transport </a:t>
            </a:r>
            <a:r>
              <a:rPr lang="en-US" altLang="zh-CN" sz="1800" dirty="0"/>
              <a:t>invest and operation to enhance invest on transportation infrastructure thus saving the expenses on health. </a:t>
            </a:r>
            <a:endParaRPr lang="en-US" altLang="zh-CN" sz="1800" dirty="0" smtClean="0"/>
          </a:p>
          <a:p>
            <a:pPr marL="342900" indent="-342900" eaLnBrk="0" hangingPunct="0">
              <a:lnSpc>
                <a:spcPct val="150000"/>
              </a:lnSpc>
              <a:spcBef>
                <a:spcPct val="20000"/>
              </a:spcBef>
              <a:buFont typeface="Arial" charset="0"/>
              <a:buChar char="•"/>
              <a:defRPr/>
            </a:pPr>
            <a:endParaRPr lang="zh-CN" altLang="en-US" sz="3200" dirty="0">
              <a:solidFill>
                <a:schemeClr val="bg1"/>
              </a:solidFill>
              <a:latin typeface="微软雅黑" pitchFamily="34" charset="-122"/>
              <a:ea typeface="微软雅黑" pitchFamily="34" charset="-122"/>
            </a:endParaRPr>
          </a:p>
        </p:txBody>
      </p:sp>
      <p:sp>
        <p:nvSpPr>
          <p:cNvPr id="2" name="文本框 1"/>
          <p:cNvSpPr txBox="1"/>
          <p:nvPr/>
        </p:nvSpPr>
        <p:spPr>
          <a:xfrm>
            <a:off x="312821" y="890337"/>
            <a:ext cx="8746958" cy="923330"/>
          </a:xfrm>
          <a:prstGeom prst="rect">
            <a:avLst/>
          </a:prstGeom>
          <a:noFill/>
        </p:spPr>
        <p:txBody>
          <a:bodyPr wrap="square" rtlCol="0">
            <a:spAutoFit/>
          </a:bodyPr>
          <a:lstStyle/>
          <a:p>
            <a:endParaRPr lang="zh-CN" altLang="en-US" dirty="0"/>
          </a:p>
          <a:p>
            <a:r>
              <a:rPr lang="zh-CN" altLang="en-US" sz="2000" dirty="0">
                <a:latin typeface="微软雅黑" panose="020B0503020204020204" pitchFamily="34" charset="-122"/>
                <a:ea typeface="微软雅黑" panose="020B0503020204020204" pitchFamily="34" charset="-122"/>
              </a:rPr>
              <a:t>欧美发达国家、世界卫生组织开展了大量研究。</a:t>
            </a:r>
            <a:r>
              <a:rPr lang="en-US" altLang="zh-CN" sz="2000" dirty="0"/>
              <a:t>Many studies carried out in western developed countries and by WHO on Health and Urban mobility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2346" y="1374929"/>
            <a:ext cx="9011654" cy="4670509"/>
          </a:xfrm>
          <a:prstGeom prst="rect">
            <a:avLst/>
          </a:prstGeom>
        </p:spPr>
        <p:txBody>
          <a:bodyPr wrap="square">
            <a:spAutoFit/>
          </a:bodyPr>
          <a:lstStyle/>
          <a:p>
            <a:pPr marL="457200" marR="240665" lvl="2">
              <a:lnSpc>
                <a:spcPts val="2400"/>
              </a:lnSpc>
            </a:pPr>
            <a:r>
              <a:rPr lang="en-US" altLang="zh-CN" sz="2300" b="1" kern="100" dirty="0">
                <a:latin typeface="微软雅黑" panose="020B0503020204020204" pitchFamily="34" charset="-122"/>
                <a:ea typeface="微软雅黑" panose="020B0503020204020204" pitchFamily="34" charset="-122"/>
                <a:cs typeface="Times New Roman" pitchFamily="18" charset="0"/>
              </a:rPr>
              <a:t>1. </a:t>
            </a:r>
            <a:r>
              <a:rPr lang="zh-CN" altLang="zh-CN" sz="2300" b="1" kern="100" dirty="0" smtClean="0">
                <a:latin typeface="微软雅黑" panose="020B0503020204020204" pitchFamily="34" charset="-122"/>
                <a:ea typeface="微软雅黑" panose="020B0503020204020204" pitchFamily="34" charset="-122"/>
                <a:cs typeface="Times New Roman" pitchFamily="18" charset="0"/>
              </a:rPr>
              <a:t>对</a:t>
            </a:r>
            <a:r>
              <a:rPr lang="zh-CN" altLang="zh-CN" sz="2300" b="1" kern="100" dirty="0">
                <a:latin typeface="微软雅黑" panose="020B0503020204020204" pitchFamily="34" charset="-122"/>
                <a:ea typeface="微软雅黑" panose="020B0503020204020204" pitchFamily="34" charset="-122"/>
                <a:cs typeface="Times New Roman" pitchFamily="18" charset="0"/>
              </a:rPr>
              <a:t>中国现有的政策措施及其对城市交通、环境、安全和健康方面的影响进行评价；</a:t>
            </a:r>
            <a:r>
              <a:rPr lang="en-US" altLang="zh-CN" sz="2300" kern="100" dirty="0">
                <a:latin typeface="+mn-lt"/>
                <a:ea typeface="微软雅黑" panose="020B0503020204020204" pitchFamily="34" charset="-122"/>
                <a:cs typeface="Times New Roman" pitchFamily="18" charset="0"/>
              </a:rPr>
              <a:t>Evaluate current status of policies and measures and their impact on urban transport, environment, safety and health in China.</a:t>
            </a:r>
            <a:endParaRPr lang="zh-CN" altLang="zh-CN" sz="2300" kern="100" dirty="0">
              <a:latin typeface="+mn-lt"/>
              <a:ea typeface="微软雅黑" panose="020B0503020204020204" pitchFamily="34" charset="-122"/>
              <a:cs typeface="Times New Roman" pitchFamily="18" charset="0"/>
            </a:endParaRPr>
          </a:p>
          <a:p>
            <a:pPr marL="457200" marR="240665">
              <a:lnSpc>
                <a:spcPts val="2300"/>
              </a:lnSpc>
            </a:pPr>
            <a:endParaRPr lang="zh-CN" altLang="zh-CN" sz="2400" kern="100" dirty="0">
              <a:latin typeface="+mn-lt"/>
              <a:ea typeface="宋体" pitchFamily="2" charset="-122"/>
              <a:cs typeface="Times New Roman" pitchFamily="18" charset="0"/>
            </a:endParaRPr>
          </a:p>
          <a:p>
            <a:pPr marL="457200" marR="240665" lvl="2">
              <a:lnSpc>
                <a:spcPts val="2400"/>
              </a:lnSpc>
            </a:pPr>
            <a:r>
              <a:rPr lang="en-US" altLang="zh-CN" sz="2300" b="1" kern="100" dirty="0">
                <a:latin typeface="微软雅黑" panose="020B0503020204020204" pitchFamily="34" charset="-122"/>
                <a:ea typeface="微软雅黑" panose="020B0503020204020204" pitchFamily="34" charset="-122"/>
                <a:cs typeface="Times New Roman" pitchFamily="18" charset="0"/>
              </a:rPr>
              <a:t>2. </a:t>
            </a:r>
            <a:r>
              <a:rPr lang="zh-CN" altLang="zh-CN" sz="2300" b="1" kern="100" dirty="0">
                <a:latin typeface="微软雅黑" panose="020B0503020204020204" pitchFamily="34" charset="-122"/>
                <a:ea typeface="微软雅黑" panose="020B0503020204020204" pitchFamily="34" charset="-122"/>
                <a:cs typeface="Times New Roman" pitchFamily="18" charset="0"/>
              </a:rPr>
              <a:t>探究目前中国城市交通领域存在的不利于国民健康的问题背后的成因；</a:t>
            </a:r>
            <a:r>
              <a:rPr lang="en-US" altLang="zh-CN" sz="2300" kern="100" dirty="0">
                <a:latin typeface="+mn-lt"/>
                <a:ea typeface="微软雅黑" panose="020B0503020204020204" pitchFamily="34" charset="-122"/>
                <a:cs typeface="Times New Roman" pitchFamily="18" charset="0"/>
              </a:rPr>
              <a:t>Determine the causes of urban mobility related health problems in China.  </a:t>
            </a:r>
            <a:endParaRPr lang="zh-CN" altLang="zh-CN" sz="2300" kern="100" dirty="0">
              <a:latin typeface="+mn-lt"/>
              <a:ea typeface="微软雅黑" panose="020B0503020204020204" pitchFamily="34" charset="-122"/>
              <a:cs typeface="Times New Roman" pitchFamily="18" charset="0"/>
            </a:endParaRPr>
          </a:p>
          <a:p>
            <a:pPr marL="457200" marR="240665">
              <a:lnSpc>
                <a:spcPts val="2300"/>
              </a:lnSpc>
            </a:pPr>
            <a:endParaRPr lang="zh-CN" altLang="zh-CN" sz="2400" kern="100" dirty="0">
              <a:latin typeface="+mn-lt"/>
              <a:ea typeface="宋体" pitchFamily="2" charset="-122"/>
              <a:cs typeface="Times New Roman" pitchFamily="18" charset="0"/>
            </a:endParaRPr>
          </a:p>
          <a:p>
            <a:pPr marL="457200" marR="240665" lvl="2">
              <a:lnSpc>
                <a:spcPts val="2400"/>
              </a:lnSpc>
            </a:pPr>
            <a:r>
              <a:rPr lang="en-US" altLang="zh-CN" sz="2300" b="1" kern="100" dirty="0">
                <a:latin typeface="微软雅黑" panose="020B0503020204020204" pitchFamily="34" charset="-122"/>
                <a:ea typeface="微软雅黑" panose="020B0503020204020204" pitchFamily="34" charset="-122"/>
                <a:cs typeface="Times New Roman" pitchFamily="18" charset="0"/>
              </a:rPr>
              <a:t>3. </a:t>
            </a:r>
            <a:r>
              <a:rPr lang="zh-CN" altLang="zh-CN" sz="2300" b="1" kern="100" dirty="0">
                <a:latin typeface="微软雅黑" panose="020B0503020204020204" pitchFamily="34" charset="-122"/>
                <a:ea typeface="微软雅黑" panose="020B0503020204020204" pitchFamily="34" charset="-122"/>
                <a:cs typeface="Times New Roman" pitchFamily="18" charset="0"/>
              </a:rPr>
              <a:t>总结国际经验，分析国内外最佳实践案例，识别中国城市交通领域促进国民健康的可能的策略和方法。</a:t>
            </a:r>
            <a:r>
              <a:rPr lang="en-US" altLang="zh-CN" sz="2300" kern="100" dirty="0">
                <a:latin typeface="+mn-lt"/>
                <a:ea typeface="微软雅黑" panose="020B0503020204020204" pitchFamily="34" charset="-122"/>
                <a:cs typeface="Times New Roman" pitchFamily="18" charset="0"/>
              </a:rPr>
              <a:t>Taking account of international best practices identify possible strategies and methods to promote national health in China's urban transport field.</a:t>
            </a:r>
            <a:endParaRPr lang="zh-CN" altLang="zh-CN" sz="2300" kern="100" dirty="0">
              <a:latin typeface="+mn-lt"/>
              <a:ea typeface="微软雅黑" panose="020B0503020204020204" pitchFamily="34" charset="-122"/>
              <a:cs typeface="Times New Roman" pitchFamily="18" charset="0"/>
            </a:endParaRPr>
          </a:p>
          <a:p>
            <a:pPr marL="457200" marR="240665">
              <a:lnSpc>
                <a:spcPts val="2300"/>
              </a:lnSpc>
            </a:pPr>
            <a:endParaRPr lang="zh-CN" altLang="zh-CN" sz="2000" kern="100" dirty="0">
              <a:latin typeface="+mn-lt"/>
              <a:ea typeface="宋体" pitchFamily="2" charset="-122"/>
              <a:cs typeface="Times New Roman" pitchFamily="18" charset="0"/>
            </a:endParaRPr>
          </a:p>
        </p:txBody>
      </p:sp>
      <p:sp>
        <p:nvSpPr>
          <p:cNvPr id="6" name="标题 4"/>
          <p:cNvSpPr txBox="1"/>
          <p:nvPr/>
        </p:nvSpPr>
        <p:spPr>
          <a:xfrm>
            <a:off x="457201" y="0"/>
            <a:ext cx="8229600" cy="1252538"/>
          </a:xfrm>
          <a:prstGeom prst="rect">
            <a:avLst/>
          </a:prstGeom>
          <a:noFill/>
          <a:ln>
            <a:noFill/>
          </a:ln>
        </p:spPr>
        <p:txBody>
          <a:bodyPr lIns="91425" tIns="91425" rIns="91425" bIns="91425" anchor="ctr" anchorCtr="0"/>
          <a:lstStyle/>
          <a:p>
            <a:pPr lvl="0" algn="ctr">
              <a:buClr>
                <a:schemeClr val="dk1"/>
              </a:buClr>
              <a:defRPr/>
            </a:pPr>
            <a:r>
              <a:rPr lang="zh-CN" altLang="en-US" sz="3000" b="1" dirty="0" smtClean="0">
                <a:solidFill>
                  <a:srgbClr val="FF0000"/>
                </a:solidFill>
                <a:latin typeface="微软雅黑" pitchFamily="34" charset="-122"/>
                <a:ea typeface="微软雅黑" pitchFamily="34" charset="-122"/>
                <a:cs typeface="Calibri"/>
                <a:sym typeface="Calibri"/>
              </a:rPr>
              <a:t>路径 </a:t>
            </a:r>
            <a:r>
              <a:rPr lang="en-US" altLang="zh-CN" sz="2800" b="1" dirty="0" smtClean="0">
                <a:solidFill>
                  <a:srgbClr val="FF0000"/>
                </a:solidFill>
                <a:latin typeface="微软雅黑" pitchFamily="34" charset="-122"/>
                <a:ea typeface="微软雅黑" pitchFamily="34" charset="-122"/>
                <a:cs typeface="Calibri"/>
                <a:sym typeface="Calibri"/>
              </a:rPr>
              <a:t>Approaches </a:t>
            </a:r>
            <a:endParaRPr lang="en-US" altLang="zh-CN" sz="2800" b="1" dirty="0">
              <a:solidFill>
                <a:srgbClr val="FF0000"/>
              </a:solidFill>
              <a:latin typeface="微软雅黑" pitchFamily="34" charset="-122"/>
              <a:ea typeface="微软雅黑" pitchFamily="34" charset="-122"/>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7160" y="1252538"/>
            <a:ext cx="8900157" cy="4824398"/>
          </a:xfrm>
          <a:prstGeom prst="rect">
            <a:avLst/>
          </a:prstGeom>
        </p:spPr>
        <p:txBody>
          <a:bodyPr wrap="square">
            <a:spAutoFit/>
          </a:bodyPr>
          <a:lstStyle/>
          <a:p>
            <a:pPr marL="457200" marR="240665" lvl="2">
              <a:lnSpc>
                <a:spcPts val="2400"/>
              </a:lnSpc>
            </a:pPr>
            <a:r>
              <a:rPr lang="en-US" altLang="zh-CN" sz="2300" b="1" kern="100" dirty="0">
                <a:latin typeface="微软雅黑" panose="020B0503020204020204" pitchFamily="34" charset="-122"/>
                <a:ea typeface="微软雅黑" panose="020B0503020204020204" pitchFamily="34" charset="-122"/>
                <a:cs typeface="Times New Roman" pitchFamily="18" charset="0"/>
              </a:rPr>
              <a:t>4. </a:t>
            </a:r>
            <a:r>
              <a:rPr lang="zh-CN" altLang="zh-CN" sz="2300" b="1" kern="100" dirty="0">
                <a:latin typeface="微软雅黑" panose="020B0503020204020204" pitchFamily="34" charset="-122"/>
                <a:ea typeface="微软雅黑" panose="020B0503020204020204" pitchFamily="34" charset="-122"/>
                <a:cs typeface="Times New Roman" pitchFamily="18" charset="0"/>
              </a:rPr>
              <a:t>基于中国目前的现状、国际经验建立城市交通</a:t>
            </a:r>
            <a:r>
              <a:rPr lang="en-US" altLang="zh-CN" sz="2300" b="1" kern="100" dirty="0">
                <a:latin typeface="微软雅黑" panose="020B0503020204020204" pitchFamily="34" charset="-122"/>
                <a:ea typeface="微软雅黑" panose="020B0503020204020204" pitchFamily="34" charset="-122"/>
                <a:cs typeface="Times New Roman" pitchFamily="18" charset="0"/>
              </a:rPr>
              <a:t>-</a:t>
            </a:r>
            <a:r>
              <a:rPr lang="zh-CN" altLang="zh-CN" sz="2300" b="1" kern="100" dirty="0">
                <a:latin typeface="微软雅黑" panose="020B0503020204020204" pitchFamily="34" charset="-122"/>
                <a:ea typeface="微软雅黑" panose="020B0503020204020204" pitchFamily="34" charset="-122"/>
                <a:cs typeface="Times New Roman" pitchFamily="18" charset="0"/>
              </a:rPr>
              <a:t>健康成本评估模型；结合城市交通发展趋势综合评估</a:t>
            </a:r>
            <a:r>
              <a:rPr lang="en-US" altLang="zh-CN" sz="2300" b="1" kern="100" dirty="0">
                <a:latin typeface="微软雅黑" panose="020B0503020204020204" pitchFamily="34" charset="-122"/>
                <a:ea typeface="微软雅黑" panose="020B0503020204020204" pitchFamily="34" charset="-122"/>
                <a:cs typeface="Times New Roman" pitchFamily="18" charset="0"/>
              </a:rPr>
              <a:t>2015</a:t>
            </a:r>
            <a:r>
              <a:rPr lang="zh-CN" altLang="zh-CN" sz="2300" b="1" kern="100" dirty="0">
                <a:latin typeface="微软雅黑" panose="020B0503020204020204" pitchFamily="34" charset="-122"/>
                <a:ea typeface="微软雅黑" panose="020B0503020204020204" pitchFamily="34" charset="-122"/>
                <a:cs typeface="Times New Roman" pitchFamily="18" charset="0"/>
              </a:rPr>
              <a:t>年和</a:t>
            </a:r>
            <a:r>
              <a:rPr lang="en-US" altLang="zh-CN" sz="2300" b="1" kern="100" dirty="0">
                <a:latin typeface="微软雅黑" panose="020B0503020204020204" pitchFamily="34" charset="-122"/>
                <a:ea typeface="微软雅黑" panose="020B0503020204020204" pitchFamily="34" charset="-122"/>
                <a:cs typeface="Times New Roman" pitchFamily="18" charset="0"/>
              </a:rPr>
              <a:t>2030</a:t>
            </a:r>
            <a:r>
              <a:rPr lang="zh-CN" altLang="zh-CN" sz="2300" b="1" kern="100" dirty="0">
                <a:latin typeface="微软雅黑" panose="020B0503020204020204" pitchFamily="34" charset="-122"/>
                <a:ea typeface="微软雅黑" panose="020B0503020204020204" pitchFamily="34" charset="-122"/>
                <a:cs typeface="Times New Roman" pitchFamily="18" charset="0"/>
              </a:rPr>
              <a:t>年的国民健康状况和相关的成本影响；</a:t>
            </a:r>
            <a:r>
              <a:rPr lang="en-US" altLang="zh-CN" sz="2300" kern="100" dirty="0">
                <a:latin typeface="微软雅黑" panose="020B0503020204020204" pitchFamily="34" charset="-122"/>
                <a:ea typeface="微软雅黑" panose="020B0503020204020204" pitchFamily="34" charset="-122"/>
                <a:cs typeface="Times New Roman" pitchFamily="18" charset="0"/>
              </a:rPr>
              <a:t>Establish a China urban transport health cost evaluation model; asses impact on costs in 2015 and </a:t>
            </a:r>
            <a:r>
              <a:rPr lang="en-US" altLang="zh-CN" sz="2300" kern="100" dirty="0" smtClean="0">
                <a:latin typeface="微软雅黑" panose="020B0503020204020204" pitchFamily="34" charset="-122"/>
                <a:ea typeface="微软雅黑" panose="020B0503020204020204" pitchFamily="34" charset="-122"/>
                <a:cs typeface="Times New Roman" pitchFamily="18" charset="0"/>
              </a:rPr>
              <a:t>2030</a:t>
            </a:r>
          </a:p>
          <a:p>
            <a:pPr marL="457200" marR="240665" lvl="2">
              <a:lnSpc>
                <a:spcPts val="2400"/>
              </a:lnSpc>
            </a:pPr>
            <a:endParaRPr lang="zh-CN" altLang="zh-CN" sz="2300" kern="100" dirty="0">
              <a:latin typeface="微软雅黑" panose="020B0503020204020204" pitchFamily="34" charset="-122"/>
              <a:ea typeface="微软雅黑" panose="020B0503020204020204" pitchFamily="34" charset="-122"/>
              <a:cs typeface="Times New Roman" pitchFamily="18" charset="0"/>
            </a:endParaRPr>
          </a:p>
          <a:p>
            <a:pPr marL="457200" marR="240665" lvl="2">
              <a:lnSpc>
                <a:spcPts val="2300"/>
              </a:lnSpc>
              <a:spcBef>
                <a:spcPts val="600"/>
              </a:spcBef>
            </a:pPr>
            <a:r>
              <a:rPr lang="en-US" altLang="zh-CN" sz="2300" b="1" kern="100" dirty="0" smtClean="0">
                <a:latin typeface="微软雅黑" panose="020B0503020204020204" pitchFamily="34" charset="-122"/>
                <a:ea typeface="微软雅黑" panose="020B0503020204020204" pitchFamily="34" charset="-122"/>
                <a:cs typeface="Times New Roman" pitchFamily="18" charset="0"/>
              </a:rPr>
              <a:t>5</a:t>
            </a:r>
            <a:r>
              <a:rPr lang="en-US" altLang="zh-CN" sz="2300" b="1" kern="100" dirty="0">
                <a:latin typeface="微软雅黑" panose="020B0503020204020204" pitchFamily="34" charset="-122"/>
                <a:ea typeface="微软雅黑" panose="020B0503020204020204" pitchFamily="34" charset="-122"/>
                <a:cs typeface="Times New Roman" pitchFamily="18" charset="0"/>
              </a:rPr>
              <a:t>.</a:t>
            </a:r>
            <a:r>
              <a:rPr lang="zh-CN" altLang="zh-CN" sz="2300" b="1" kern="100" dirty="0">
                <a:latin typeface="微软雅黑" panose="020B0503020204020204" pitchFamily="34" charset="-122"/>
                <a:ea typeface="微软雅黑" panose="020B0503020204020204" pitchFamily="34" charset="-122"/>
                <a:cs typeface="Times New Roman" pitchFamily="18" charset="0"/>
              </a:rPr>
              <a:t>通过情景分析，确定中国城市交通和国民健康的发展愿景及拟采取的政策框架。</a:t>
            </a:r>
            <a:r>
              <a:rPr lang="en-US" altLang="zh-CN" sz="2300" kern="100" dirty="0">
                <a:latin typeface="+mn-lt"/>
                <a:ea typeface="宋体" pitchFamily="2" charset="-122"/>
                <a:cs typeface="Times New Roman" pitchFamily="18" charset="0"/>
              </a:rPr>
              <a:t>Develop a vision for China's urban transport and national health and </a:t>
            </a:r>
            <a:r>
              <a:rPr lang="en-US" altLang="zh-CN" sz="2300" kern="100" dirty="0" smtClean="0">
                <a:latin typeface="+mn-lt"/>
                <a:ea typeface="宋体" pitchFamily="2" charset="-122"/>
                <a:cs typeface="Times New Roman" pitchFamily="18" charset="0"/>
              </a:rPr>
              <a:t>propose policy </a:t>
            </a:r>
            <a:r>
              <a:rPr lang="en-US" altLang="zh-CN" sz="2300" kern="100" dirty="0">
                <a:latin typeface="+mn-lt"/>
                <a:ea typeface="宋体" pitchFamily="2" charset="-122"/>
                <a:cs typeface="Times New Roman" pitchFamily="18" charset="0"/>
              </a:rPr>
              <a:t>recommendations and a specific action plan</a:t>
            </a:r>
            <a:r>
              <a:rPr lang="en-US" altLang="zh-CN" sz="2300" kern="100" dirty="0" smtClean="0">
                <a:latin typeface="+mn-lt"/>
                <a:ea typeface="宋体" pitchFamily="2" charset="-122"/>
                <a:cs typeface="Times New Roman" pitchFamily="18" charset="0"/>
              </a:rPr>
              <a:t>.</a:t>
            </a:r>
          </a:p>
          <a:p>
            <a:pPr marL="457200" marR="240665" lvl="2">
              <a:lnSpc>
                <a:spcPts val="2300"/>
              </a:lnSpc>
              <a:spcBef>
                <a:spcPts val="600"/>
              </a:spcBef>
            </a:pPr>
            <a:endParaRPr lang="zh-CN" altLang="zh-CN" sz="2000" kern="100" dirty="0">
              <a:latin typeface="Calibri" pitchFamily="34" charset="0"/>
              <a:ea typeface="宋体" pitchFamily="2" charset="-122"/>
              <a:cs typeface="Times New Roman" pitchFamily="18" charset="0"/>
            </a:endParaRPr>
          </a:p>
          <a:p>
            <a:pPr marL="457200" marR="240665" lvl="2">
              <a:lnSpc>
                <a:spcPts val="2300"/>
              </a:lnSpc>
              <a:spcBef>
                <a:spcPts val="600"/>
              </a:spcBef>
            </a:pPr>
            <a:r>
              <a:rPr lang="en-US" altLang="zh-CN" sz="2300" b="1" kern="100" dirty="0">
                <a:latin typeface="微软雅黑" panose="020B0503020204020204" pitchFamily="34" charset="-122"/>
                <a:ea typeface="微软雅黑" panose="020B0503020204020204" pitchFamily="34" charset="-122"/>
                <a:cs typeface="Times New Roman" pitchFamily="18" charset="0"/>
              </a:rPr>
              <a:t>6.</a:t>
            </a:r>
            <a:r>
              <a:rPr lang="zh-CN" altLang="zh-CN" sz="2300" b="1" kern="100" dirty="0">
                <a:latin typeface="微软雅黑" panose="020B0503020204020204" pitchFamily="34" charset="-122"/>
                <a:ea typeface="微软雅黑" panose="020B0503020204020204" pitchFamily="34" charset="-122"/>
                <a:cs typeface="Times New Roman" pitchFamily="18" charset="0"/>
              </a:rPr>
              <a:t>建立大范围的利益相关者交流、讨论平台，通过政策评估、案例分析，提出针对性的政策建议和行动计划。</a:t>
            </a:r>
            <a:r>
              <a:rPr lang="en-US" altLang="zh-CN" sz="2300" kern="100" dirty="0">
                <a:latin typeface="+mn-lt"/>
                <a:ea typeface="宋体" pitchFamily="2" charset="-122"/>
                <a:cs typeface="Times New Roman" pitchFamily="18" charset="0"/>
              </a:rPr>
              <a:t>Create discussion and debate among a larger group of stakeholders.</a:t>
            </a:r>
            <a:endParaRPr lang="zh-CN" altLang="zh-CN" sz="2300" kern="100" dirty="0">
              <a:latin typeface="+mn-lt"/>
              <a:ea typeface="宋体" pitchFamily="2" charset="-122"/>
              <a:cs typeface="Times New Roman" pitchFamily="18" charset="0"/>
            </a:endParaRPr>
          </a:p>
          <a:p>
            <a:pPr marL="1143000" marR="240665" lvl="2" indent="-228600" algn="just">
              <a:lnSpc>
                <a:spcPts val="2300"/>
              </a:lnSpc>
              <a:buFont typeface="Wingdings" pitchFamily="2" charset="2"/>
              <a:buChar char=""/>
            </a:pPr>
            <a:endParaRPr lang="zh-CN" altLang="zh-CN" sz="1050" kern="100" dirty="0">
              <a:effectLst/>
              <a:latin typeface="Calibri" pitchFamily="34" charset="0"/>
              <a:ea typeface="宋体" pitchFamily="2" charset="-122"/>
              <a:cs typeface="Times New Roman" pitchFamily="18" charset="0"/>
            </a:endParaRPr>
          </a:p>
        </p:txBody>
      </p:sp>
      <p:sp>
        <p:nvSpPr>
          <p:cNvPr id="6" name="标题 4"/>
          <p:cNvSpPr txBox="1"/>
          <p:nvPr/>
        </p:nvSpPr>
        <p:spPr>
          <a:xfrm>
            <a:off x="457201" y="0"/>
            <a:ext cx="8229600" cy="1252538"/>
          </a:xfrm>
          <a:prstGeom prst="rect">
            <a:avLst/>
          </a:prstGeom>
          <a:noFill/>
          <a:ln>
            <a:noFill/>
          </a:ln>
        </p:spPr>
        <p:txBody>
          <a:bodyPr lIns="91425" tIns="91425" rIns="91425" bIns="91425" anchor="ctr" anchorCtr="0"/>
          <a:lstStyle/>
          <a:p>
            <a:pPr lvl="0" algn="ctr">
              <a:buClr>
                <a:schemeClr val="dk1"/>
              </a:buClr>
              <a:defRPr/>
            </a:pPr>
            <a:r>
              <a:rPr lang="zh-CN" altLang="en-US" sz="3000" b="1" dirty="0" smtClean="0">
                <a:solidFill>
                  <a:srgbClr val="FF0000"/>
                </a:solidFill>
                <a:latin typeface="微软雅黑" pitchFamily="34" charset="-122"/>
                <a:ea typeface="微软雅黑" pitchFamily="34" charset="-122"/>
                <a:cs typeface="Calibri"/>
                <a:sym typeface="Calibri"/>
              </a:rPr>
              <a:t>路径</a:t>
            </a:r>
            <a:r>
              <a:rPr lang="zh-CN" altLang="en-US" sz="2800" b="1" dirty="0" smtClean="0">
                <a:solidFill>
                  <a:srgbClr val="FF0000"/>
                </a:solidFill>
                <a:latin typeface="微软雅黑" pitchFamily="34" charset="-122"/>
                <a:ea typeface="微软雅黑" pitchFamily="34" charset="-122"/>
                <a:cs typeface="Calibri"/>
                <a:sym typeface="Calibri"/>
              </a:rPr>
              <a:t> </a:t>
            </a:r>
            <a:r>
              <a:rPr lang="en-US" altLang="zh-CN" sz="2800" b="1" dirty="0" smtClean="0">
                <a:solidFill>
                  <a:srgbClr val="FF0000"/>
                </a:solidFill>
                <a:latin typeface="+mn-lt"/>
                <a:ea typeface="微软雅黑" pitchFamily="34" charset="-122"/>
                <a:cs typeface="Calibri"/>
                <a:sym typeface="Calibri"/>
              </a:rPr>
              <a:t>Approaches </a:t>
            </a:r>
            <a:endParaRPr lang="en-US" altLang="zh-CN" sz="2800" b="1" dirty="0">
              <a:solidFill>
                <a:srgbClr val="FF0000"/>
              </a:solidFill>
              <a:latin typeface="+mn-lt"/>
              <a:ea typeface="微软雅黑" pitchFamily="34" charset="-122"/>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233488"/>
            <a:ext cx="9144000" cy="10795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8436" name="图片 22"/>
          <p:cNvPicPr>
            <a:picLocks noChangeAspect="1" noChangeArrowheads="1"/>
          </p:cNvPicPr>
          <p:nvPr/>
        </p:nvPicPr>
        <p:blipFill>
          <a:blip r:embed="rId3"/>
          <a:srcRect t="14018"/>
          <a:stretch>
            <a:fillRect/>
          </a:stretch>
        </p:blipFill>
        <p:spPr bwMode="auto">
          <a:xfrm>
            <a:off x="4766905" y="1700296"/>
            <a:ext cx="4064273" cy="4462295"/>
          </a:xfrm>
          <a:prstGeom prst="rect">
            <a:avLst/>
          </a:prstGeom>
          <a:noFill/>
          <a:ln w="9525">
            <a:noFill/>
            <a:miter lim="800000"/>
            <a:headEnd/>
            <a:tailEnd/>
          </a:ln>
        </p:spPr>
      </p:pic>
      <p:pic>
        <p:nvPicPr>
          <p:cNvPr id="5" name="图片 4"/>
          <p:cNvPicPr/>
          <p:nvPr/>
        </p:nvPicPr>
        <p:blipFill rotWithShape="1">
          <a:blip r:embed="rId4" cstate="print">
            <a:extLst>
              <a:ext uri="{28A0092B-C50C-407E-A947-70E740481C1C}">
                <a14:useLocalDpi xmlns:a14="http://schemas.microsoft.com/office/drawing/2010/main" val="0"/>
              </a:ext>
            </a:extLst>
          </a:blip>
          <a:srcRect t="12111"/>
          <a:stretch>
            <a:fillRect/>
          </a:stretch>
        </p:blipFill>
        <p:spPr bwMode="auto">
          <a:xfrm>
            <a:off x="334537" y="1770063"/>
            <a:ext cx="4225431" cy="4322762"/>
          </a:xfrm>
          <a:prstGeom prst="rect">
            <a:avLst/>
          </a:prstGeom>
          <a:noFill/>
          <a:ln>
            <a:noFill/>
          </a:ln>
        </p:spPr>
      </p:pic>
      <p:sp>
        <p:nvSpPr>
          <p:cNvPr id="7" name="矩形 6"/>
          <p:cNvSpPr/>
          <p:nvPr/>
        </p:nvSpPr>
        <p:spPr>
          <a:xfrm>
            <a:off x="1112559" y="170755"/>
            <a:ext cx="6918882" cy="1415772"/>
          </a:xfrm>
          <a:prstGeom prst="rect">
            <a:avLst/>
          </a:prstGeom>
        </p:spPr>
        <p:txBody>
          <a:bodyPr wrap="none">
            <a:spAutoFit/>
          </a:bodyPr>
          <a:lstStyle/>
          <a:p>
            <a:pPr algn="ctr"/>
            <a:r>
              <a:rPr lang="zh-CN" altLang="en-US" sz="3000" b="1" dirty="0" smtClean="0">
                <a:solidFill>
                  <a:srgbClr val="FF0000"/>
                </a:solidFill>
                <a:latin typeface="微软雅黑" panose="020B0503020204020204" pitchFamily="34" charset="-122"/>
                <a:ea typeface="微软雅黑" panose="020B0503020204020204" pitchFamily="34" charset="-122"/>
              </a:rPr>
              <a:t>技术路线</a:t>
            </a:r>
            <a:endParaRPr lang="en-US" sz="3000" b="1" dirty="0" smtClean="0">
              <a:solidFill>
                <a:srgbClr val="FF0000"/>
              </a:solidFill>
              <a:latin typeface="微软雅黑" panose="020B0503020204020204" pitchFamily="34" charset="-122"/>
              <a:ea typeface="微软雅黑" panose="020B0503020204020204" pitchFamily="34" charset="-122"/>
            </a:endParaRPr>
          </a:p>
          <a:p>
            <a:r>
              <a:rPr lang="en-US" sz="2800" b="1" dirty="0" smtClean="0">
                <a:solidFill>
                  <a:srgbClr val="FF0000"/>
                </a:solidFill>
              </a:rPr>
              <a:t>The main deliverables of this Taskforce</a:t>
            </a:r>
          </a:p>
          <a:p>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233488"/>
            <a:ext cx="9144000" cy="107950"/>
          </a:xfrm>
          <a:prstGeom prst="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59" name="TextBox 1"/>
          <p:cNvSpPr txBox="1">
            <a:spLocks noChangeArrowheads="1"/>
          </p:cNvSpPr>
          <p:nvPr/>
        </p:nvSpPr>
        <p:spPr bwMode="auto">
          <a:xfrm>
            <a:off x="5721350" y="450939"/>
            <a:ext cx="1723549" cy="553998"/>
          </a:xfrm>
          <a:prstGeom prst="rect">
            <a:avLst/>
          </a:prstGeom>
          <a:noFill/>
          <a:ln w="9525">
            <a:noFill/>
            <a:miter lim="800000"/>
          </a:ln>
        </p:spPr>
        <p:txBody>
          <a:bodyPr wrap="none">
            <a:spAutoFit/>
          </a:bodyPr>
          <a:lstStyle/>
          <a:p>
            <a:r>
              <a:rPr lang="zh-CN" altLang="en-US" sz="3000" b="1" dirty="0">
                <a:solidFill>
                  <a:srgbClr val="FF0000"/>
                </a:solidFill>
                <a:latin typeface="微软雅黑" panose="020B0503020204020204" pitchFamily="34" charset="-122"/>
                <a:ea typeface="微软雅黑" panose="020B0503020204020204" pitchFamily="34" charset="-122"/>
              </a:rPr>
              <a:t>研究方法</a:t>
            </a:r>
          </a:p>
        </p:txBody>
      </p:sp>
      <p:pic>
        <p:nvPicPr>
          <p:cNvPr id="19460" name="图片 4"/>
          <p:cNvPicPr>
            <a:picLocks noChangeAspect="1" noChangeArrowheads="1"/>
          </p:cNvPicPr>
          <p:nvPr/>
        </p:nvPicPr>
        <p:blipFill>
          <a:blip r:embed="rId3"/>
          <a:srcRect t="8205"/>
          <a:stretch>
            <a:fillRect/>
          </a:stretch>
        </p:blipFill>
        <p:spPr bwMode="auto">
          <a:xfrm>
            <a:off x="4704347" y="1677988"/>
            <a:ext cx="4186990" cy="4697412"/>
          </a:xfrm>
          <a:prstGeom prst="rect">
            <a:avLst/>
          </a:prstGeom>
          <a:noFill/>
          <a:ln w="9525">
            <a:noFill/>
            <a:miter lim="800000"/>
            <a:headEnd/>
            <a:tailEnd/>
          </a:ln>
        </p:spPr>
      </p:pic>
      <p:pic>
        <p:nvPicPr>
          <p:cNvPr id="5" name="图片 4"/>
          <p:cNvPicPr/>
          <p:nvPr/>
        </p:nvPicPr>
        <p:blipFill rotWithShape="1">
          <a:blip r:embed="rId4" cstate="print">
            <a:extLst>
              <a:ext uri="{28A0092B-C50C-407E-A947-70E740481C1C}">
                <a14:useLocalDpi xmlns:a14="http://schemas.microsoft.com/office/drawing/2010/main" val="0"/>
              </a:ext>
            </a:extLst>
          </a:blip>
          <a:srcRect t="7020"/>
          <a:stretch>
            <a:fillRect/>
          </a:stretch>
        </p:blipFill>
        <p:spPr bwMode="auto">
          <a:xfrm>
            <a:off x="530192" y="1897039"/>
            <a:ext cx="3825240" cy="4478361"/>
          </a:xfrm>
          <a:prstGeom prst="rect">
            <a:avLst/>
          </a:prstGeom>
          <a:noFill/>
          <a:ln>
            <a:noFill/>
          </a:ln>
        </p:spPr>
      </p:pic>
      <p:sp>
        <p:nvSpPr>
          <p:cNvPr id="7" name="TextBox 1"/>
          <p:cNvSpPr txBox="1">
            <a:spLocks noChangeArrowheads="1"/>
          </p:cNvSpPr>
          <p:nvPr/>
        </p:nvSpPr>
        <p:spPr bwMode="auto">
          <a:xfrm>
            <a:off x="1623594" y="410676"/>
            <a:ext cx="2731838" cy="584775"/>
          </a:xfrm>
          <a:prstGeom prst="rect">
            <a:avLst/>
          </a:prstGeom>
          <a:noFill/>
          <a:ln w="9525">
            <a:noFill/>
            <a:miter lim="800000"/>
          </a:ln>
        </p:spPr>
        <p:txBody>
          <a:bodyPr wrap="none">
            <a:spAutoFit/>
          </a:bodyPr>
          <a:lstStyle/>
          <a:p>
            <a:r>
              <a:rPr lang="en-US" altLang="zh-CN" sz="3200" b="1" dirty="0" smtClean="0">
                <a:solidFill>
                  <a:srgbClr val="FF0000"/>
                </a:solidFill>
              </a:rPr>
              <a:t>Methodology</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125538"/>
            <a:ext cx="9144000" cy="107950"/>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 name="组合 26"/>
          <p:cNvGrpSpPr/>
          <p:nvPr/>
        </p:nvGrpSpPr>
        <p:grpSpPr bwMode="auto">
          <a:xfrm>
            <a:off x="3928728" y="2361533"/>
            <a:ext cx="1871662" cy="2491602"/>
            <a:chOff x="1276690" y="982836"/>
            <a:chExt cx="1727994" cy="1906979"/>
          </a:xfrm>
        </p:grpSpPr>
        <p:sp>
          <p:nvSpPr>
            <p:cNvPr id="15" name="圆角矩形 14"/>
            <p:cNvSpPr/>
            <p:nvPr/>
          </p:nvSpPr>
          <p:spPr>
            <a:xfrm>
              <a:off x="1276690" y="982836"/>
              <a:ext cx="1727994" cy="720502"/>
            </a:xfrm>
            <a:prstGeom prst="roundRect">
              <a:avLst>
                <a:gd name="adj" fmla="val 10000"/>
              </a:avLst>
            </a:prstGeom>
            <a:blipFill rotWithShape="1">
              <a:blip r:embed="rId3"/>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矩形 25"/>
            <p:cNvSpPr/>
            <p:nvPr/>
          </p:nvSpPr>
          <p:spPr>
            <a:xfrm>
              <a:off x="1403504" y="1933439"/>
              <a:ext cx="1502454" cy="9563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1244600">
                <a:lnSpc>
                  <a:spcPct val="90000"/>
                </a:lnSpc>
                <a:spcAft>
                  <a:spcPct val="35000"/>
                </a:spcAft>
                <a:defRPr/>
              </a:pPr>
              <a:r>
                <a:rPr lang="zh-CN" altLang="en-US" sz="2000" b="1" dirty="0" smtClean="0">
                  <a:solidFill>
                    <a:schemeClr val="tx1"/>
                  </a:solidFill>
                  <a:latin typeface="Arial"/>
                  <a:ea typeface="宋体"/>
                </a:rPr>
                <a:t>卫生部门</a:t>
              </a:r>
              <a:endParaRPr lang="en-US" altLang="zh-CN" sz="2000" b="1" dirty="0" smtClean="0">
                <a:solidFill>
                  <a:schemeClr val="tx1"/>
                </a:solidFill>
                <a:latin typeface="Arial"/>
                <a:ea typeface="宋体"/>
              </a:endParaRPr>
            </a:p>
            <a:p>
              <a:pPr algn="ctr" defTabSz="1244600">
                <a:lnSpc>
                  <a:spcPct val="90000"/>
                </a:lnSpc>
                <a:spcAft>
                  <a:spcPct val="35000"/>
                </a:spcAft>
                <a:defRPr/>
              </a:pPr>
              <a:r>
                <a:rPr lang="en-US" altLang="zh-CN" sz="2000" b="1" dirty="0" smtClean="0">
                  <a:solidFill>
                    <a:schemeClr val="tx1"/>
                  </a:solidFill>
                  <a:ea typeface="宋体"/>
                </a:rPr>
                <a:t>Heath</a:t>
              </a:r>
              <a:endParaRPr lang="en-US" altLang="zh-CN" sz="2000" b="1" dirty="0" smtClean="0">
                <a:solidFill>
                  <a:schemeClr val="tx1"/>
                </a:solidFill>
                <a:latin typeface="Arial"/>
                <a:ea typeface="宋体"/>
              </a:endParaRPr>
            </a:p>
            <a:p>
              <a:pPr algn="ctr" defTabSz="1244600">
                <a:lnSpc>
                  <a:spcPct val="90000"/>
                </a:lnSpc>
                <a:spcAft>
                  <a:spcPct val="35000"/>
                </a:spcAft>
                <a:defRPr/>
              </a:pPr>
              <a:endParaRPr lang="en-US" altLang="zh-CN" sz="2800" b="1" dirty="0">
                <a:solidFill>
                  <a:srgbClr val="FF0000"/>
                </a:solidFill>
                <a:latin typeface="Arial"/>
                <a:ea typeface="宋体"/>
              </a:endParaRPr>
            </a:p>
          </p:txBody>
        </p:sp>
      </p:grpSp>
      <p:grpSp>
        <p:nvGrpSpPr>
          <p:cNvPr id="5" name="组合 1"/>
          <p:cNvGrpSpPr/>
          <p:nvPr/>
        </p:nvGrpSpPr>
        <p:grpSpPr bwMode="auto">
          <a:xfrm>
            <a:off x="852024" y="1334595"/>
            <a:ext cx="7842241" cy="5216329"/>
            <a:chOff x="401645" y="1406525"/>
            <a:chExt cx="7842241" cy="4317708"/>
          </a:xfrm>
        </p:grpSpPr>
        <p:sp>
          <p:nvSpPr>
            <p:cNvPr id="14" name="上下箭头 13"/>
            <p:cNvSpPr/>
            <p:nvPr/>
          </p:nvSpPr>
          <p:spPr>
            <a:xfrm>
              <a:off x="4353968" y="2954338"/>
              <a:ext cx="215900" cy="3265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33"/>
            <p:cNvGrpSpPr/>
            <p:nvPr/>
          </p:nvGrpSpPr>
          <p:grpSpPr bwMode="auto">
            <a:xfrm>
              <a:off x="401645" y="1406525"/>
              <a:ext cx="7842241" cy="4317708"/>
              <a:chOff x="402064" y="1406862"/>
              <a:chExt cx="7841884" cy="4317901"/>
            </a:xfrm>
          </p:grpSpPr>
          <p:grpSp>
            <p:nvGrpSpPr>
              <p:cNvPr id="8" name="组合 24"/>
              <p:cNvGrpSpPr/>
              <p:nvPr/>
            </p:nvGrpSpPr>
            <p:grpSpPr bwMode="auto">
              <a:xfrm>
                <a:off x="6372372" y="3356398"/>
                <a:ext cx="1871576" cy="2019391"/>
                <a:chOff x="6660367" y="4508382"/>
                <a:chExt cx="1871576" cy="2019391"/>
              </a:xfrm>
            </p:grpSpPr>
            <p:sp>
              <p:nvSpPr>
                <p:cNvPr id="17" name="圆角矩形 16"/>
                <p:cNvSpPr/>
                <p:nvPr/>
              </p:nvSpPr>
              <p:spPr>
                <a:xfrm>
                  <a:off x="6731800" y="5657784"/>
                  <a:ext cx="1800143" cy="869989"/>
                </a:xfrm>
                <a:prstGeom prst="roundRect">
                  <a:avLst>
                    <a:gd name="adj" fmla="val 10000"/>
                  </a:avLst>
                </a:prstGeom>
                <a:blipFill rotWithShape="1">
                  <a:blip r:embed="rId4"/>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任意多边形 19"/>
                <p:cNvSpPr/>
                <p:nvPr/>
              </p:nvSpPr>
              <p:spPr>
                <a:xfrm>
                  <a:off x="6660367" y="4508382"/>
                  <a:ext cx="1800143" cy="1019220"/>
                </a:xfrm>
                <a:custGeom>
                  <a:avLst/>
                  <a:gdLst>
                    <a:gd name="connsiteX0" fmla="*/ 0 w 2014075"/>
                    <a:gd name="connsiteY0" fmla="*/ 0 h 1398779"/>
                    <a:gd name="connsiteX1" fmla="*/ 2014075 w 2014075"/>
                    <a:gd name="connsiteY1" fmla="*/ 0 h 1398779"/>
                    <a:gd name="connsiteX2" fmla="*/ 2014075 w 2014075"/>
                    <a:gd name="connsiteY2" fmla="*/ 1398779 h 1398779"/>
                    <a:gd name="connsiteX3" fmla="*/ 0 w 2014075"/>
                    <a:gd name="connsiteY3" fmla="*/ 1398779 h 1398779"/>
                    <a:gd name="connsiteX4" fmla="*/ 0 w 2014075"/>
                    <a:gd name="connsiteY4" fmla="*/ 0 h 139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075" h="1398779">
                      <a:moveTo>
                        <a:pt x="0" y="0"/>
                      </a:moveTo>
                      <a:lnTo>
                        <a:pt x="2014075" y="0"/>
                      </a:lnTo>
                      <a:lnTo>
                        <a:pt x="2014075" y="1398779"/>
                      </a:lnTo>
                      <a:lnTo>
                        <a:pt x="0" y="1398779"/>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06680" tIns="106680" rIns="106680" bIns="106680" spcCol="1270" anchor="ctr"/>
                <a:lstStyle/>
                <a:p>
                  <a:pPr algn="ctr" defTabSz="1244600">
                    <a:lnSpc>
                      <a:spcPct val="90000"/>
                    </a:lnSpc>
                    <a:spcAft>
                      <a:spcPct val="35000"/>
                    </a:spcAft>
                    <a:defRPr/>
                  </a:pPr>
                  <a:r>
                    <a:rPr lang="zh-CN" altLang="en-US" sz="2000" b="1" dirty="0">
                      <a:solidFill>
                        <a:srgbClr val="FF0000"/>
                      </a:solidFill>
                    </a:rPr>
                    <a:t>环保</a:t>
                  </a:r>
                  <a:r>
                    <a:rPr lang="zh-CN" altLang="en-US" sz="2000" b="1" dirty="0" smtClean="0">
                      <a:solidFill>
                        <a:srgbClr val="FF0000"/>
                      </a:solidFill>
                    </a:rPr>
                    <a:t>部门</a:t>
                  </a:r>
                  <a:r>
                    <a:rPr lang="en-GB" altLang="zh-CN" sz="2000" b="1" dirty="0" smtClean="0">
                      <a:solidFill>
                        <a:srgbClr val="FF0000"/>
                      </a:solidFill>
                    </a:rPr>
                    <a:t>Ministry of </a:t>
                  </a:r>
                  <a:r>
                    <a:rPr lang="en-US" altLang="zh-CN" sz="2000" b="1" dirty="0" smtClean="0">
                      <a:solidFill>
                        <a:srgbClr val="FF0000"/>
                      </a:solidFill>
                    </a:rPr>
                    <a:t>Environment Protection</a:t>
                  </a:r>
                  <a:endParaRPr lang="zh-CN" altLang="en-US" sz="2000" b="1" dirty="0">
                    <a:solidFill>
                      <a:srgbClr val="FF0000"/>
                    </a:solidFill>
                  </a:endParaRPr>
                </a:p>
              </p:txBody>
            </p:sp>
          </p:grpSp>
          <p:grpSp>
            <p:nvGrpSpPr>
              <p:cNvPr id="10" name="组合 23"/>
              <p:cNvGrpSpPr/>
              <p:nvPr/>
            </p:nvGrpSpPr>
            <p:grpSpPr bwMode="auto">
              <a:xfrm>
                <a:off x="402064" y="3159153"/>
                <a:ext cx="2225567" cy="2565610"/>
                <a:chOff x="3426022" y="4482114"/>
                <a:chExt cx="2225567" cy="2215754"/>
              </a:xfrm>
            </p:grpSpPr>
            <p:sp>
              <p:nvSpPr>
                <p:cNvPr id="18" name="圆角矩形 17"/>
                <p:cNvSpPr/>
                <p:nvPr/>
              </p:nvSpPr>
              <p:spPr>
                <a:xfrm>
                  <a:off x="3426022" y="5905381"/>
                  <a:ext cx="1871578" cy="792487"/>
                </a:xfrm>
                <a:prstGeom prst="roundRect">
                  <a:avLst>
                    <a:gd name="adj" fmla="val 10000"/>
                  </a:avLst>
                </a:prstGeom>
                <a:blipFill rotWithShape="1">
                  <a:blip r:embed="rId5"/>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任意多边形 20"/>
                <p:cNvSpPr/>
                <p:nvPr/>
              </p:nvSpPr>
              <p:spPr>
                <a:xfrm>
                  <a:off x="3780011" y="4482114"/>
                  <a:ext cx="1871578" cy="1163014"/>
                </a:xfrm>
                <a:custGeom>
                  <a:avLst/>
                  <a:gdLst>
                    <a:gd name="connsiteX0" fmla="*/ 0 w 2061788"/>
                    <a:gd name="connsiteY0" fmla="*/ 0 h 1398779"/>
                    <a:gd name="connsiteX1" fmla="*/ 2061788 w 2061788"/>
                    <a:gd name="connsiteY1" fmla="*/ 0 h 1398779"/>
                    <a:gd name="connsiteX2" fmla="*/ 2061788 w 2061788"/>
                    <a:gd name="connsiteY2" fmla="*/ 1398779 h 1398779"/>
                    <a:gd name="connsiteX3" fmla="*/ 0 w 2061788"/>
                    <a:gd name="connsiteY3" fmla="*/ 1398779 h 1398779"/>
                    <a:gd name="connsiteX4" fmla="*/ 0 w 2061788"/>
                    <a:gd name="connsiteY4" fmla="*/ 0 h 139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88" h="1398779">
                      <a:moveTo>
                        <a:pt x="0" y="0"/>
                      </a:moveTo>
                      <a:lnTo>
                        <a:pt x="2061788" y="0"/>
                      </a:lnTo>
                      <a:lnTo>
                        <a:pt x="2061788" y="1398779"/>
                      </a:lnTo>
                      <a:lnTo>
                        <a:pt x="0" y="1398779"/>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06680" tIns="106680" rIns="106680" bIns="106680" spcCol="1270" anchor="ctr"/>
                <a:lstStyle/>
                <a:p>
                  <a:pPr algn="ctr" defTabSz="1244600">
                    <a:lnSpc>
                      <a:spcPct val="90000"/>
                    </a:lnSpc>
                    <a:spcAft>
                      <a:spcPct val="35000"/>
                    </a:spcAft>
                    <a:defRPr/>
                  </a:pPr>
                  <a:r>
                    <a:rPr lang="zh-CN" altLang="en-US" sz="2000" b="1" dirty="0">
                      <a:solidFill>
                        <a:srgbClr val="FF0000"/>
                      </a:solidFill>
                    </a:rPr>
                    <a:t>公安部</a:t>
                  </a:r>
                  <a:r>
                    <a:rPr lang="zh-CN" altLang="en-US" sz="2000" b="1" dirty="0" smtClean="0">
                      <a:solidFill>
                        <a:srgbClr val="FF0000"/>
                      </a:solidFill>
                    </a:rPr>
                    <a:t>门</a:t>
                  </a:r>
                  <a:endParaRPr lang="en-US" altLang="zh-CN" sz="2000" b="1" dirty="0" smtClean="0">
                    <a:solidFill>
                      <a:srgbClr val="FF0000"/>
                    </a:solidFill>
                  </a:endParaRPr>
                </a:p>
                <a:p>
                  <a:pPr algn="ctr" defTabSz="1244600">
                    <a:lnSpc>
                      <a:spcPct val="90000"/>
                    </a:lnSpc>
                    <a:spcAft>
                      <a:spcPct val="35000"/>
                    </a:spcAft>
                    <a:defRPr/>
                  </a:pPr>
                  <a:r>
                    <a:rPr lang="en-US" altLang="zh-CN" sz="2000" b="1" dirty="0" smtClean="0">
                      <a:solidFill>
                        <a:srgbClr val="FF0000"/>
                      </a:solidFill>
                    </a:rPr>
                    <a:t>Police</a:t>
                  </a:r>
                  <a:endParaRPr lang="zh-CN" altLang="en-US" sz="2000" b="1" dirty="0">
                    <a:solidFill>
                      <a:srgbClr val="FF0000"/>
                    </a:solidFill>
                  </a:endParaRPr>
                </a:p>
              </p:txBody>
            </p:sp>
          </p:grpSp>
          <p:grpSp>
            <p:nvGrpSpPr>
              <p:cNvPr id="11" name="组合 22"/>
              <p:cNvGrpSpPr/>
              <p:nvPr/>
            </p:nvGrpSpPr>
            <p:grpSpPr bwMode="auto">
              <a:xfrm>
                <a:off x="3350840" y="1406862"/>
                <a:ext cx="1932739" cy="3533931"/>
                <a:chOff x="-465107" y="4580984"/>
                <a:chExt cx="1932739" cy="3533931"/>
              </a:xfrm>
            </p:grpSpPr>
            <p:sp>
              <p:nvSpPr>
                <p:cNvPr id="16" name="圆角矩形 15"/>
                <p:cNvSpPr/>
                <p:nvPr/>
              </p:nvSpPr>
              <p:spPr>
                <a:xfrm>
                  <a:off x="-323168" y="7316367"/>
                  <a:ext cx="1790800" cy="798548"/>
                </a:xfrm>
                <a:prstGeom prst="roundRect">
                  <a:avLst>
                    <a:gd name="adj" fmla="val 10000"/>
                  </a:avLst>
                </a:prstGeom>
                <a:blipFill rotWithShape="1">
                  <a:blip r:embed="rId6"/>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任意多边形 21"/>
                <p:cNvSpPr/>
                <p:nvPr/>
              </p:nvSpPr>
              <p:spPr>
                <a:xfrm>
                  <a:off x="-465107" y="4580984"/>
                  <a:ext cx="1927932" cy="813030"/>
                </a:xfrm>
                <a:custGeom>
                  <a:avLst/>
                  <a:gdLst>
                    <a:gd name="connsiteX0" fmla="*/ 0 w 2016119"/>
                    <a:gd name="connsiteY0" fmla="*/ 0 h 1398779"/>
                    <a:gd name="connsiteX1" fmla="*/ 2016119 w 2016119"/>
                    <a:gd name="connsiteY1" fmla="*/ 0 h 1398779"/>
                    <a:gd name="connsiteX2" fmla="*/ 2016119 w 2016119"/>
                    <a:gd name="connsiteY2" fmla="*/ 1398779 h 1398779"/>
                    <a:gd name="connsiteX3" fmla="*/ 0 w 2016119"/>
                    <a:gd name="connsiteY3" fmla="*/ 1398779 h 1398779"/>
                    <a:gd name="connsiteX4" fmla="*/ 0 w 2016119"/>
                    <a:gd name="connsiteY4" fmla="*/ 0 h 1398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119" h="1398779">
                      <a:moveTo>
                        <a:pt x="0" y="0"/>
                      </a:moveTo>
                      <a:lnTo>
                        <a:pt x="2016119" y="0"/>
                      </a:lnTo>
                      <a:lnTo>
                        <a:pt x="2016119" y="1398779"/>
                      </a:lnTo>
                      <a:lnTo>
                        <a:pt x="0" y="1398779"/>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06680" tIns="106680" rIns="106680" bIns="106680" spcCol="1270" anchor="ctr"/>
                <a:lstStyle/>
                <a:p>
                  <a:pPr algn="ctr" defTabSz="1244600">
                    <a:spcAft>
                      <a:spcPct val="35000"/>
                    </a:spcAft>
                    <a:defRPr/>
                  </a:pPr>
                  <a:r>
                    <a:rPr lang="zh-CN" altLang="en-US" sz="2000" b="1" dirty="0" smtClean="0">
                      <a:solidFill>
                        <a:srgbClr val="FF0000"/>
                      </a:solidFill>
                    </a:rPr>
                    <a:t>交通部门</a:t>
                  </a:r>
                  <a:endParaRPr lang="en-US" altLang="zh-CN" sz="2000" b="1" dirty="0" smtClean="0">
                    <a:solidFill>
                      <a:srgbClr val="FF0000"/>
                    </a:solidFill>
                  </a:endParaRPr>
                </a:p>
                <a:p>
                  <a:pPr algn="ctr" defTabSz="1244600">
                    <a:spcAft>
                      <a:spcPct val="35000"/>
                    </a:spcAft>
                    <a:defRPr/>
                  </a:pPr>
                  <a:r>
                    <a:rPr lang="en-US" altLang="zh-CN" sz="2000" b="1" dirty="0" smtClean="0">
                      <a:solidFill>
                        <a:srgbClr val="FF0000"/>
                      </a:solidFill>
                    </a:rPr>
                    <a:t>Ministry of Transport</a:t>
                  </a:r>
                  <a:endParaRPr lang="zh-CN" altLang="en-US" sz="2000" b="1" dirty="0">
                    <a:solidFill>
                      <a:srgbClr val="FF0000"/>
                    </a:solidFill>
                  </a:endParaRPr>
                </a:p>
              </p:txBody>
            </p:sp>
          </p:grpSp>
          <p:sp>
            <p:nvSpPr>
              <p:cNvPr id="32" name="左右箭头 31"/>
              <p:cNvSpPr/>
              <p:nvPr/>
            </p:nvSpPr>
            <p:spPr>
              <a:xfrm>
                <a:off x="2700652" y="4005715"/>
                <a:ext cx="792126" cy="287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左右箭头 32"/>
              <p:cNvSpPr/>
              <p:nvPr/>
            </p:nvSpPr>
            <p:spPr>
              <a:xfrm>
                <a:off x="5580246" y="4005715"/>
                <a:ext cx="792126" cy="287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8" name="上下箭头 27"/>
            <p:cNvSpPr/>
            <p:nvPr/>
          </p:nvSpPr>
          <p:spPr>
            <a:xfrm>
              <a:off x="4332948" y="4819827"/>
              <a:ext cx="215900" cy="3265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24"/>
          <p:cNvSpPr/>
          <p:nvPr/>
        </p:nvSpPr>
        <p:spPr bwMode="auto">
          <a:xfrm>
            <a:off x="3927934" y="5839260"/>
            <a:ext cx="1872456" cy="10310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1244600">
              <a:lnSpc>
                <a:spcPct val="90000"/>
              </a:lnSpc>
              <a:spcAft>
                <a:spcPct val="35000"/>
              </a:spcAft>
              <a:defRPr/>
            </a:pPr>
            <a:r>
              <a:rPr lang="zh-CN" altLang="en-US" sz="2000" b="1" dirty="0" smtClean="0">
                <a:solidFill>
                  <a:srgbClr val="FF0000"/>
                </a:solidFill>
                <a:ea typeface="宋体"/>
              </a:rPr>
              <a:t>财政</a:t>
            </a:r>
            <a:r>
              <a:rPr lang="zh-CN" altLang="en-US" sz="2000" b="1" dirty="0" smtClean="0">
                <a:solidFill>
                  <a:srgbClr val="FF0000"/>
                </a:solidFill>
                <a:latin typeface="Arial"/>
                <a:ea typeface="宋体"/>
              </a:rPr>
              <a:t>部门</a:t>
            </a:r>
            <a:endParaRPr lang="en-US" altLang="zh-CN" sz="2000" b="1" dirty="0" smtClean="0">
              <a:solidFill>
                <a:srgbClr val="FF0000"/>
              </a:solidFill>
              <a:latin typeface="Arial"/>
              <a:ea typeface="宋体"/>
            </a:endParaRPr>
          </a:p>
          <a:p>
            <a:pPr algn="ctr" defTabSz="1244600">
              <a:lnSpc>
                <a:spcPct val="90000"/>
              </a:lnSpc>
              <a:spcAft>
                <a:spcPct val="35000"/>
              </a:spcAft>
              <a:defRPr/>
            </a:pPr>
            <a:r>
              <a:rPr lang="en-US" altLang="zh-CN" sz="2000" b="1" dirty="0" smtClean="0">
                <a:solidFill>
                  <a:srgbClr val="FF0000"/>
                </a:solidFill>
                <a:latin typeface="Arial"/>
                <a:ea typeface="宋体"/>
              </a:rPr>
              <a:t>Ministry of Finance</a:t>
            </a:r>
            <a:endParaRPr lang="en-US" altLang="zh-CN" sz="2000" b="1" dirty="0">
              <a:solidFill>
                <a:srgbClr val="FF0000"/>
              </a:solidFill>
              <a:latin typeface="Arial"/>
              <a:ea typeface="宋体"/>
            </a:endParaRPr>
          </a:p>
        </p:txBody>
      </p:sp>
      <p:sp>
        <p:nvSpPr>
          <p:cNvPr id="2" name="TextBox 1"/>
          <p:cNvSpPr txBox="1"/>
          <p:nvPr/>
        </p:nvSpPr>
        <p:spPr>
          <a:xfrm rot="19905753">
            <a:off x="541218" y="1731618"/>
            <a:ext cx="2604807" cy="1077218"/>
          </a:xfrm>
          <a:prstGeom prst="rect">
            <a:avLst/>
          </a:prstGeom>
          <a:noFill/>
        </p:spPr>
        <p:txBody>
          <a:bodyPr wrap="square" rtlCol="0">
            <a:spAutoFit/>
          </a:bodyPr>
          <a:lstStyle/>
          <a:p>
            <a:pPr algn="ctr"/>
            <a:r>
              <a:rPr lang="en-GB" sz="3200" b="1" dirty="0" smtClean="0">
                <a:solidFill>
                  <a:schemeClr val="tx1"/>
                </a:solidFill>
              </a:rPr>
              <a:t>National and Local</a:t>
            </a:r>
            <a:endParaRPr lang="en-GB" sz="3200" b="1" dirty="0">
              <a:solidFill>
                <a:schemeClr val="tx1"/>
              </a:solidFill>
            </a:endParaRPr>
          </a:p>
        </p:txBody>
      </p:sp>
      <p:sp>
        <p:nvSpPr>
          <p:cNvPr id="29" name="TextBox 28"/>
          <p:cNvSpPr txBox="1"/>
          <p:nvPr/>
        </p:nvSpPr>
        <p:spPr>
          <a:xfrm rot="1836042">
            <a:off x="6135807" y="1767495"/>
            <a:ext cx="2604807" cy="1077218"/>
          </a:xfrm>
          <a:prstGeom prst="rect">
            <a:avLst/>
          </a:prstGeom>
          <a:noFill/>
        </p:spPr>
        <p:txBody>
          <a:bodyPr wrap="square" rtlCol="0">
            <a:spAutoFit/>
          </a:bodyPr>
          <a:lstStyle/>
          <a:p>
            <a:pPr algn="ctr"/>
            <a:r>
              <a:rPr lang="en-GB" sz="3200" b="1" dirty="0" smtClean="0">
                <a:solidFill>
                  <a:schemeClr val="tx1"/>
                </a:solidFill>
              </a:rPr>
              <a:t>Policy and Delivery</a:t>
            </a:r>
            <a:endParaRPr lang="en-GB" sz="3200" b="1" dirty="0">
              <a:solidFill>
                <a:schemeClr val="tx1"/>
              </a:solidFill>
            </a:endParaRPr>
          </a:p>
        </p:txBody>
      </p:sp>
      <p:sp>
        <p:nvSpPr>
          <p:cNvPr id="4" name="矩形 3"/>
          <p:cNvSpPr/>
          <p:nvPr/>
        </p:nvSpPr>
        <p:spPr>
          <a:xfrm>
            <a:off x="304800" y="131879"/>
            <a:ext cx="8717280" cy="923330"/>
          </a:xfrm>
          <a:prstGeom prst="rect">
            <a:avLst/>
          </a:prstGeom>
        </p:spPr>
        <p:txBody>
          <a:bodyPr wrap="square">
            <a:spAutoFit/>
          </a:bodyPr>
          <a:lstStyle/>
          <a:p>
            <a:pPr lvl="0" algn="ctr"/>
            <a:r>
              <a:rPr lang="zh-CN" altLang="en-US" sz="3000" b="1" dirty="0">
                <a:solidFill>
                  <a:srgbClr val="FF0000"/>
                </a:solidFill>
                <a:latin typeface="微软雅黑" panose="020B0503020204020204" pitchFamily="34" charset="-122"/>
                <a:ea typeface="微软雅黑" panose="020B0503020204020204" pitchFamily="34" charset="-122"/>
                <a:cs typeface="+mn-cs"/>
              </a:rPr>
              <a:t>多部门</a:t>
            </a:r>
            <a:r>
              <a:rPr lang="zh-CN" altLang="en-US" sz="3000" b="1" dirty="0" smtClean="0">
                <a:solidFill>
                  <a:srgbClr val="FF0000"/>
                </a:solidFill>
                <a:latin typeface="微软雅黑" panose="020B0503020204020204" pitchFamily="34" charset="-122"/>
                <a:ea typeface="微软雅黑" panose="020B0503020204020204" pitchFamily="34" charset="-122"/>
                <a:cs typeface="+mn-cs"/>
              </a:rPr>
              <a:t>合作  </a:t>
            </a:r>
            <a:endParaRPr lang="en-US" altLang="zh-CN" sz="3000" b="1" dirty="0" smtClean="0">
              <a:solidFill>
                <a:srgbClr val="FF0000"/>
              </a:solidFill>
              <a:latin typeface="微软雅黑" panose="020B0503020204020204" pitchFamily="34" charset="-122"/>
              <a:ea typeface="微软雅黑" panose="020B0503020204020204" pitchFamily="34" charset="-122"/>
              <a:cs typeface="+mn-cs"/>
            </a:endParaRPr>
          </a:p>
          <a:p>
            <a:pPr lvl="0" algn="ctr"/>
            <a:r>
              <a:rPr lang="en-US" altLang="zh-CN" sz="2400" b="1" dirty="0" smtClean="0">
                <a:solidFill>
                  <a:srgbClr val="FF0000"/>
                </a:solidFill>
                <a:latin typeface="+mn-lt"/>
                <a:ea typeface="微软雅黑" panose="020B0503020204020204" pitchFamily="34" charset="-122"/>
                <a:cs typeface="+mn-cs"/>
              </a:rPr>
              <a:t>Disciplinary </a:t>
            </a:r>
            <a:r>
              <a:rPr lang="en-US" altLang="zh-CN" sz="2400" b="1" dirty="0">
                <a:solidFill>
                  <a:srgbClr val="FF0000"/>
                </a:solidFill>
                <a:latin typeface="+mn-lt"/>
                <a:ea typeface="微软雅黑" panose="020B0503020204020204" pitchFamily="34" charset="-122"/>
                <a:cs typeface="+mn-cs"/>
              </a:rPr>
              <a:t>&amp; inter-departmental </a:t>
            </a:r>
            <a:r>
              <a:rPr lang="en-US" altLang="zh-CN" sz="2400" b="1" dirty="0" smtClean="0">
                <a:solidFill>
                  <a:srgbClr val="FF0000"/>
                </a:solidFill>
                <a:latin typeface="+mn-lt"/>
                <a:ea typeface="微软雅黑" panose="020B0503020204020204" pitchFamily="34" charset="-122"/>
                <a:cs typeface="+mn-cs"/>
              </a:rPr>
              <a:t>cooperation</a:t>
            </a:r>
            <a:endParaRPr lang="zh-CN" altLang="en-US" sz="2400" b="1" dirty="0">
              <a:solidFill>
                <a:srgbClr val="FF0000"/>
              </a:solidFill>
              <a:latin typeface="+mn-lt"/>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10" name="TextBox 44"/>
          <p:cNvSpPr txBox="1">
            <a:spLocks noChangeArrowheads="1"/>
          </p:cNvSpPr>
          <p:nvPr/>
        </p:nvSpPr>
        <p:spPr bwMode="auto">
          <a:xfrm>
            <a:off x="288684" y="1252538"/>
            <a:ext cx="8566631" cy="4401205"/>
          </a:xfrm>
          <a:prstGeom prst="rect">
            <a:avLst/>
          </a:prstGeom>
          <a:noFill/>
          <a:ln w="9525">
            <a:noFill/>
            <a:miter lim="800000"/>
          </a:ln>
        </p:spPr>
        <p:txBody>
          <a:bodyPr wrap="square">
            <a:spAutoFit/>
          </a:bodyPr>
          <a:lstStyle/>
          <a:p>
            <a:pPr>
              <a:buFont typeface="Wingdings" pitchFamily="2" charset="2"/>
              <a:buChar char="l"/>
            </a:pPr>
            <a:r>
              <a:rPr lang="zh-CN" altLang="en-US" sz="2000" b="1" dirty="0" smtClean="0">
                <a:solidFill>
                  <a:schemeClr val="tx1"/>
                </a:solidFill>
                <a:latin typeface="微软雅黑" pitchFamily="34" charset="-122"/>
                <a:ea typeface="微软雅黑" pitchFamily="34" charset="-122"/>
              </a:rPr>
              <a:t>尽管面临诸多问题，建设一带一路为沿线国家共同愿望，借鉴中国和国际的成功经验和教训，为建设一个公平、高效、健康的跨地域立体交通系统</a:t>
            </a:r>
            <a:r>
              <a:rPr lang="zh-CN" altLang="zh-CN" sz="2000" b="1" dirty="0" smtClean="0">
                <a:solidFill>
                  <a:schemeClr val="tx1"/>
                </a:solidFill>
                <a:latin typeface="微软雅黑" pitchFamily="34" charset="-122"/>
                <a:ea typeface="微软雅黑" pitchFamily="34" charset="-122"/>
              </a:rPr>
              <a:t>提供了一个独特而难得的机会。</a:t>
            </a:r>
            <a:endParaRPr lang="en-US" altLang="zh-CN" sz="2000" b="1" dirty="0" smtClean="0">
              <a:solidFill>
                <a:schemeClr val="tx1"/>
              </a:solidFill>
              <a:latin typeface="微软雅黑" pitchFamily="34" charset="-122"/>
              <a:ea typeface="微软雅黑" pitchFamily="34" charset="-122"/>
            </a:endParaRPr>
          </a:p>
          <a:p>
            <a:pPr>
              <a:spcAft>
                <a:spcPts val="1200"/>
              </a:spcAft>
            </a:pPr>
            <a:r>
              <a:rPr lang="en-US" altLang="zh-CN" sz="2000" dirty="0" smtClean="0">
                <a:solidFill>
                  <a:schemeClr val="tx1"/>
                </a:solidFill>
                <a:latin typeface="Arial" pitchFamily="34" charset="0"/>
                <a:ea typeface="微软雅黑" pitchFamily="34" charset="-122"/>
                <a:cs typeface="Arial" pitchFamily="34" charset="0"/>
              </a:rPr>
              <a:t>Current One </a:t>
            </a:r>
            <a:r>
              <a:rPr lang="en-US" altLang="zh-CN" sz="2000" dirty="0" smtClean="0">
                <a:solidFill>
                  <a:schemeClr val="tx1"/>
                </a:solidFill>
                <a:latin typeface="Arial" pitchFamily="34" charset="0"/>
                <a:ea typeface="微软雅黑" pitchFamily="34" charset="-122"/>
                <a:cs typeface="Arial" pitchFamily="34" charset="0"/>
                <a:sym typeface="Calibri"/>
              </a:rPr>
              <a:t>Belt One Road Initiative </a:t>
            </a:r>
            <a:r>
              <a:rPr lang="en-US" altLang="zh-CN" sz="2000" dirty="0" smtClean="0">
                <a:solidFill>
                  <a:schemeClr val="tx1"/>
                </a:solidFill>
                <a:latin typeface="Arial" pitchFamily="34" charset="0"/>
                <a:ea typeface="微软雅黑" pitchFamily="34" charset="-122"/>
                <a:cs typeface="Arial" pitchFamily="34" charset="0"/>
              </a:rPr>
              <a:t>, </a:t>
            </a:r>
            <a:r>
              <a:rPr lang="en-US" sz="2000" dirty="0" smtClean="0">
                <a:solidFill>
                  <a:schemeClr val="tx1"/>
                </a:solidFill>
              </a:rPr>
              <a:t>a  aspiration of all countries along their routes, </a:t>
            </a:r>
            <a:r>
              <a:rPr lang="en-US" altLang="zh-CN" sz="2000" dirty="0" smtClean="0">
                <a:solidFill>
                  <a:schemeClr val="tx1"/>
                </a:solidFill>
                <a:latin typeface="Arial" pitchFamily="34" charset="0"/>
                <a:ea typeface="微软雅黑" pitchFamily="34" charset="-122"/>
                <a:cs typeface="Arial" pitchFamily="34" charset="0"/>
              </a:rPr>
              <a:t>provide </a:t>
            </a:r>
            <a:r>
              <a:rPr lang="en-US" altLang="zh-CN" sz="2000" dirty="0">
                <a:solidFill>
                  <a:schemeClr val="tx1"/>
                </a:solidFill>
                <a:latin typeface="Arial" pitchFamily="34" charset="0"/>
                <a:ea typeface="微软雅黑" pitchFamily="34" charset="-122"/>
                <a:cs typeface="Arial" pitchFamily="34" charset="0"/>
              </a:rPr>
              <a:t>unique chance for constructing fair, economically </a:t>
            </a:r>
            <a:r>
              <a:rPr lang="en-US" altLang="zh-CN" sz="2000" dirty="0" smtClean="0">
                <a:solidFill>
                  <a:schemeClr val="tx1"/>
                </a:solidFill>
                <a:latin typeface="Arial" pitchFamily="34" charset="0"/>
                <a:ea typeface="微软雅黑" pitchFamily="34" charset="-122"/>
                <a:cs typeface="Arial" pitchFamily="34" charset="0"/>
              </a:rPr>
              <a:t>resources </a:t>
            </a:r>
            <a:r>
              <a:rPr lang="en-US" altLang="zh-CN" sz="2000" dirty="0">
                <a:solidFill>
                  <a:schemeClr val="tx1"/>
                </a:solidFill>
                <a:latin typeface="Arial" pitchFamily="34" charset="0"/>
                <a:ea typeface="微软雅黑" pitchFamily="34" charset="-122"/>
                <a:cs typeface="Arial" pitchFamily="34" charset="0"/>
              </a:rPr>
              <a:t>efficient </a:t>
            </a:r>
            <a:r>
              <a:rPr lang="en-US" altLang="zh-CN" sz="2000" dirty="0" smtClean="0">
                <a:solidFill>
                  <a:schemeClr val="tx1"/>
                </a:solidFill>
                <a:latin typeface="Arial" pitchFamily="34" charset="0"/>
                <a:ea typeface="微软雅黑" pitchFamily="34" charset="-122"/>
                <a:cs typeface="Arial" pitchFamily="34" charset="0"/>
              </a:rPr>
              <a:t>and health friendly mobility.</a:t>
            </a:r>
            <a:endParaRPr lang="en-US" altLang="zh-CN" sz="2000" dirty="0" smtClean="0">
              <a:solidFill>
                <a:schemeClr val="tx1"/>
              </a:solidFill>
              <a:latin typeface="Georgia" pitchFamily="18" charset="0"/>
              <a:ea typeface="宋体" pitchFamily="2" charset="-122"/>
              <a:cs typeface="宋体" pitchFamily="2" charset="-122"/>
            </a:endParaRPr>
          </a:p>
          <a:p>
            <a:pPr>
              <a:spcAft>
                <a:spcPts val="1200"/>
              </a:spcAft>
              <a:buFont typeface="Wingdings" pitchFamily="2" charset="2"/>
              <a:buChar char="l"/>
            </a:pPr>
            <a:r>
              <a:rPr lang="zh-CN" altLang="en-US" sz="2000" b="1" dirty="0" smtClean="0">
                <a:solidFill>
                  <a:schemeClr val="tx1"/>
                </a:solidFill>
                <a:latin typeface="微软雅黑" pitchFamily="34" charset="-122"/>
                <a:ea typeface="微软雅黑" pitchFamily="34" charset="-122"/>
                <a:sym typeface="Calibri"/>
              </a:rPr>
              <a:t>我们希望参与国家共同努力研究和实施</a:t>
            </a:r>
            <a:r>
              <a:rPr lang="zh-CN" altLang="en-US" sz="2000" b="1" dirty="0">
                <a:solidFill>
                  <a:schemeClr val="tx1"/>
                </a:solidFill>
                <a:latin typeface="微软雅黑" pitchFamily="34" charset="-122"/>
                <a:ea typeface="微软雅黑" pitchFamily="34" charset="-122"/>
                <a:sym typeface="Calibri"/>
              </a:rPr>
              <a:t>绿色</a:t>
            </a:r>
            <a:r>
              <a:rPr lang="zh-CN" altLang="en-US" sz="2000" b="1" dirty="0" smtClean="0">
                <a:solidFill>
                  <a:schemeClr val="tx1"/>
                </a:solidFill>
                <a:latin typeface="微软雅黑" pitchFamily="34" charset="-122"/>
                <a:ea typeface="微软雅黑" pitchFamily="34" charset="-122"/>
                <a:sym typeface="Calibri"/>
              </a:rPr>
              <a:t>健康型交通运输落实联合国可持续发展目标。</a:t>
            </a:r>
            <a:r>
              <a:rPr lang="en-GB" altLang="zh-CN" sz="2000" dirty="0" smtClean="0">
                <a:solidFill>
                  <a:schemeClr val="tx1"/>
                </a:solidFill>
                <a:latin typeface="Arial" pitchFamily="34" charset="0"/>
                <a:cs typeface="Arial" pitchFamily="34" charset="0"/>
                <a:sym typeface="Calibri"/>
              </a:rPr>
              <a:t>We urge all levels of government to give their full support for the implementation of green and healthy mobility under the recently adopted Sustainable Development Goals.</a:t>
            </a:r>
            <a:endParaRPr lang="en-US" altLang="zh-CN" sz="2000" dirty="0" smtClean="0">
              <a:solidFill>
                <a:schemeClr val="tx1"/>
              </a:solidFill>
              <a:latin typeface="Georgia" pitchFamily="18" charset="0"/>
              <a:ea typeface="宋体" pitchFamily="2" charset="-122"/>
              <a:cs typeface="宋体" pitchFamily="2" charset="-122"/>
            </a:endParaRPr>
          </a:p>
          <a:p>
            <a:pPr>
              <a:spcAft>
                <a:spcPts val="1200"/>
              </a:spcAft>
              <a:buFont typeface="Wingdings" pitchFamily="2" charset="2"/>
              <a:buChar char="l"/>
            </a:pPr>
            <a:r>
              <a:rPr lang="zh-CN" altLang="en-US" sz="2000" b="1" dirty="0" smtClean="0">
                <a:solidFill>
                  <a:schemeClr val="tx1"/>
                </a:solidFill>
                <a:latin typeface="微软雅黑" pitchFamily="34" charset="-122"/>
                <a:ea typeface="微软雅黑" pitchFamily="34" charset="-122"/>
                <a:sym typeface="Calibri"/>
              </a:rPr>
              <a:t>这是一个开放的、包容的</a:t>
            </a:r>
            <a:r>
              <a:rPr lang="zh-CN" altLang="en-US" sz="2000" b="1" dirty="0">
                <a:solidFill>
                  <a:schemeClr val="tx1"/>
                </a:solidFill>
                <a:latin typeface="微软雅黑" pitchFamily="34" charset="-122"/>
                <a:ea typeface="微软雅黑" pitchFamily="34" charset="-122"/>
                <a:sym typeface="Calibri"/>
              </a:rPr>
              <a:t>研发进程</a:t>
            </a:r>
            <a:r>
              <a:rPr lang="zh-CN" altLang="en-US" sz="2000" b="1" dirty="0" smtClean="0">
                <a:solidFill>
                  <a:schemeClr val="tx1"/>
                </a:solidFill>
                <a:latin typeface="微软雅黑" pitchFamily="34" charset="-122"/>
                <a:ea typeface="微软雅黑" pitchFamily="34" charset="-122"/>
                <a:sym typeface="Calibri"/>
              </a:rPr>
              <a:t>，欢迎各位专家、同仁</a:t>
            </a:r>
            <a:r>
              <a:rPr lang="zh-CN" altLang="en-US" sz="2000" b="1" dirty="0">
                <a:solidFill>
                  <a:schemeClr val="tx1"/>
                </a:solidFill>
                <a:latin typeface="微软雅黑" pitchFamily="34" charset="-122"/>
                <a:ea typeface="微软雅黑" pitchFamily="34" charset="-122"/>
                <a:sym typeface="Calibri"/>
              </a:rPr>
              <a:t>的</a:t>
            </a:r>
            <a:r>
              <a:rPr lang="zh-CN" altLang="en-US" sz="2000" b="1" dirty="0" smtClean="0">
                <a:solidFill>
                  <a:schemeClr val="tx1"/>
                </a:solidFill>
                <a:latin typeface="微软雅黑" pitchFamily="34" charset="-122"/>
                <a:ea typeface="微软雅黑" pitchFamily="34" charset="-122"/>
                <a:sym typeface="Calibri"/>
              </a:rPr>
              <a:t>积极参与和支持。</a:t>
            </a:r>
            <a:r>
              <a:rPr lang="en-US" altLang="zh-CN" dirty="0" smtClean="0">
                <a:solidFill>
                  <a:schemeClr val="tx1"/>
                </a:solidFill>
                <a:latin typeface="Arial" pitchFamily="34" charset="0"/>
                <a:ea typeface="微软雅黑" pitchFamily="34" charset="-122"/>
                <a:cs typeface="Arial" pitchFamily="34" charset="0"/>
              </a:rPr>
              <a:t> </a:t>
            </a:r>
            <a:r>
              <a:rPr lang="en-US" altLang="zh-CN" sz="2000" dirty="0" smtClean="0">
                <a:solidFill>
                  <a:schemeClr val="tx1"/>
                </a:solidFill>
                <a:latin typeface="Arial" pitchFamily="34" charset="0"/>
                <a:ea typeface="微软雅黑" pitchFamily="34" charset="-122"/>
                <a:cs typeface="Arial" pitchFamily="34" charset="0"/>
              </a:rPr>
              <a:t>It is </a:t>
            </a:r>
            <a:r>
              <a:rPr lang="en-US" altLang="zh-CN" sz="2000" dirty="0" smtClean="0">
                <a:solidFill>
                  <a:schemeClr val="tx1"/>
                </a:solidFill>
                <a:latin typeface="Arial" pitchFamily="34" charset="0"/>
                <a:ea typeface="微软雅黑" pitchFamily="34" charset="-122"/>
                <a:cs typeface="Arial" pitchFamily="34" charset="0"/>
              </a:rPr>
              <a:t>an open </a:t>
            </a:r>
            <a:r>
              <a:rPr lang="en-US" altLang="zh-CN" sz="2000" dirty="0" smtClean="0">
                <a:solidFill>
                  <a:schemeClr val="tx1"/>
                </a:solidFill>
                <a:latin typeface="Arial" pitchFamily="34" charset="0"/>
                <a:ea typeface="微软雅黑" pitchFamily="34" charset="-122"/>
                <a:cs typeface="Arial" pitchFamily="34" charset="0"/>
              </a:rPr>
              <a:t>and </a:t>
            </a:r>
            <a:r>
              <a:rPr lang="en-US" altLang="zh-CN" sz="2000" dirty="0" smtClean="0">
                <a:solidFill>
                  <a:schemeClr val="tx1"/>
                </a:solidFill>
                <a:latin typeface="Arial" pitchFamily="34" charset="0"/>
                <a:ea typeface="微软雅黑" pitchFamily="34" charset="-122"/>
                <a:cs typeface="Arial" pitchFamily="34" charset="0"/>
              </a:rPr>
              <a:t>inclusive research, </a:t>
            </a:r>
            <a:r>
              <a:rPr lang="en-US" altLang="zh-CN" sz="2000" dirty="0" smtClean="0">
                <a:solidFill>
                  <a:schemeClr val="tx1"/>
                </a:solidFill>
                <a:latin typeface="Arial" pitchFamily="34" charset="0"/>
                <a:ea typeface="微软雅黑" pitchFamily="34" charset="-122"/>
                <a:cs typeface="Arial" pitchFamily="34" charset="0"/>
              </a:rPr>
              <a:t>and we welcome the active participation  of all experts and stakeholders.</a:t>
            </a:r>
            <a:endParaRPr lang="en-US" altLang="zh-CN" sz="2000" dirty="0">
              <a:solidFill>
                <a:schemeClr val="tx1"/>
              </a:solidFill>
              <a:latin typeface="Arial" pitchFamily="34" charset="0"/>
              <a:ea typeface="微软雅黑" pitchFamily="34" charset="-122"/>
              <a:cs typeface="Arial" pitchFamily="34" charset="0"/>
            </a:endParaRPr>
          </a:p>
        </p:txBody>
      </p:sp>
      <p:sp>
        <p:nvSpPr>
          <p:cNvPr id="4" name="标题 4"/>
          <p:cNvSpPr txBox="1"/>
          <p:nvPr/>
        </p:nvSpPr>
        <p:spPr>
          <a:xfrm>
            <a:off x="457201" y="0"/>
            <a:ext cx="8229600" cy="1252538"/>
          </a:xfrm>
          <a:prstGeom prst="rect">
            <a:avLst/>
          </a:prstGeom>
          <a:noFill/>
          <a:ln>
            <a:noFill/>
          </a:ln>
        </p:spPr>
        <p:txBody>
          <a:bodyPr lIns="91425" tIns="91425" rIns="91425" bIns="91425" anchor="ctr" anchorCtr="0"/>
          <a:lstStyle/>
          <a:p>
            <a:pPr lvl="0" algn="ctr">
              <a:buClr>
                <a:schemeClr val="dk1"/>
              </a:buClr>
              <a:defRPr/>
            </a:pPr>
            <a:r>
              <a:rPr lang="zh-CN" altLang="en-US" sz="3000" b="1" dirty="0" smtClean="0">
                <a:solidFill>
                  <a:srgbClr val="FF0000"/>
                </a:solidFill>
                <a:latin typeface="微软雅黑" pitchFamily="34" charset="-122"/>
                <a:ea typeface="微软雅黑" pitchFamily="34" charset="-122"/>
                <a:cs typeface="Calibri"/>
                <a:sym typeface="Calibri"/>
              </a:rPr>
              <a:t>结语  </a:t>
            </a:r>
            <a:r>
              <a:rPr lang="en-US" altLang="zh-CN" sz="3000" b="1" dirty="0" smtClean="0">
                <a:solidFill>
                  <a:srgbClr val="FF0000"/>
                </a:solidFill>
                <a:latin typeface="+mn-lt"/>
                <a:ea typeface="微软雅黑" pitchFamily="34" charset="-122"/>
                <a:cs typeface="Calibri"/>
                <a:sym typeface="Calibri"/>
              </a:rPr>
              <a:t>Conclusion</a:t>
            </a:r>
            <a:endParaRPr lang="en-US" altLang="zh-CN" sz="3000" b="1" dirty="0">
              <a:solidFill>
                <a:srgbClr val="FF0000"/>
              </a:solidFill>
              <a:latin typeface="+mn-lt"/>
              <a:ea typeface="微软雅黑" pitchFamily="34" charset="-122"/>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45" y="758825"/>
            <a:ext cx="9180195" cy="5715000"/>
          </a:xfrm>
          <a:prstGeom prst="rect">
            <a:avLst/>
          </a:prstGeom>
          <a:noFill/>
        </p:spPr>
        <p:txBody>
          <a:bodyPr wrap="square" rtlCol="0">
            <a:spAutoFit/>
          </a:bodyPr>
          <a:lstStyle/>
          <a:p>
            <a:pPr algn="ctr"/>
            <a:endParaRPr lang="zh-CN" altLang="en-US" sz="4800" dirty="0">
              <a:ea typeface="宋体" charset="0"/>
            </a:endParaRPr>
          </a:p>
          <a:p>
            <a:pPr algn="ctr" eaLnBrk="1" latinLnBrk="0" hangingPunct="1">
              <a:spcAft>
                <a:spcPts val="1200"/>
              </a:spcAft>
            </a:pPr>
            <a:r>
              <a:rPr lang="zh-CN" altLang="en-US" sz="5000" b="1" dirty="0">
                <a:latin typeface="微软雅黑" charset="0"/>
                <a:ea typeface="微软雅黑" charset="0"/>
              </a:rPr>
              <a:t>非常感谢！</a:t>
            </a:r>
          </a:p>
          <a:p>
            <a:pPr algn="ctr"/>
            <a:r>
              <a:rPr lang="en-US" altLang="zh-CN" sz="5000" b="1" dirty="0"/>
              <a:t>Thanks for your attention</a:t>
            </a:r>
          </a:p>
          <a:p>
            <a:pPr eaLnBrk="1" latinLnBrk="0" hangingPunct="1">
              <a:spcAft>
                <a:spcPts val="600"/>
              </a:spcAft>
            </a:pPr>
            <a:endParaRPr lang="en-US" altLang="zh-CN" sz="3600" dirty="0">
              <a:ea typeface="宋体" charset="0"/>
            </a:endParaRPr>
          </a:p>
          <a:p>
            <a:pPr eaLnBrk="1" latinLnBrk="0" hangingPunct="1">
              <a:spcAft>
                <a:spcPts val="600"/>
              </a:spcAft>
            </a:pPr>
            <a:endParaRPr lang="en-US" altLang="zh-CN" sz="3600" dirty="0">
              <a:ea typeface="宋体" charset="0"/>
            </a:endParaRPr>
          </a:p>
          <a:p>
            <a:pPr eaLnBrk="1" latinLnBrk="0" hangingPunct="1">
              <a:spcAft>
                <a:spcPts val="600"/>
              </a:spcAft>
            </a:pPr>
            <a:r>
              <a:rPr lang="zh-CN" altLang="en-US" sz="2200" dirty="0">
                <a:ea typeface="宋体" charset="0"/>
              </a:rPr>
              <a:t>联系人 </a:t>
            </a:r>
            <a:r>
              <a:rPr lang="en-US" altLang="zh-CN" sz="2200" dirty="0">
                <a:ea typeface="宋体" charset="0"/>
              </a:rPr>
              <a:t>Contact</a:t>
            </a:r>
            <a:r>
              <a:rPr lang="zh-CN" altLang="en-US" sz="2200" dirty="0">
                <a:ea typeface="宋体" charset="0"/>
              </a:rPr>
              <a:t>：</a:t>
            </a:r>
          </a:p>
          <a:p>
            <a:pPr eaLnBrk="1" latinLnBrk="0" hangingPunct="1"/>
            <a:r>
              <a:rPr lang="zh-CN" altLang="en-US" sz="2200" dirty="0">
                <a:ea typeface="宋体" charset="0"/>
              </a:rPr>
              <a:t>江玉林 研究员 </a:t>
            </a:r>
            <a:r>
              <a:rPr lang="en-US" altLang="zh-CN" sz="2200" dirty="0">
                <a:ea typeface="宋体" charset="0"/>
              </a:rPr>
              <a:t>Prof.</a:t>
            </a:r>
            <a:r>
              <a:rPr lang="zh-CN" altLang="en-US" sz="2200" dirty="0">
                <a:ea typeface="宋体" charset="0"/>
              </a:rPr>
              <a:t> </a:t>
            </a:r>
            <a:r>
              <a:rPr lang="en-US" altLang="zh-CN" sz="2200" dirty="0" err="1">
                <a:ea typeface="宋体" charset="0"/>
              </a:rPr>
              <a:t>Yulin</a:t>
            </a:r>
            <a:r>
              <a:rPr lang="en-US" altLang="zh-CN" sz="2200" dirty="0">
                <a:ea typeface="宋体" charset="0"/>
              </a:rPr>
              <a:t> Jiang</a:t>
            </a:r>
          </a:p>
          <a:p>
            <a:pPr eaLnBrk="1" latinLnBrk="0" hangingPunct="1"/>
            <a:r>
              <a:rPr lang="zh-CN" altLang="en-US" sz="2200" dirty="0">
                <a:ea typeface="宋体" charset="0"/>
              </a:rPr>
              <a:t>交通运输部科学研究院 </a:t>
            </a:r>
            <a:r>
              <a:rPr lang="en-US" altLang="zh-CN" sz="2200" dirty="0">
                <a:ea typeface="宋体" charset="0"/>
              </a:rPr>
              <a:t>China Academy of Transportation Sciences, </a:t>
            </a:r>
            <a:r>
              <a:rPr lang="en-US" altLang="zh-CN" sz="2200" dirty="0" err="1">
                <a:ea typeface="宋体" charset="0"/>
              </a:rPr>
              <a:t>MoT</a:t>
            </a:r>
            <a:endParaRPr lang="en-US" altLang="zh-CN" sz="2200" dirty="0">
              <a:ea typeface="宋体" charset="0"/>
            </a:endParaRPr>
          </a:p>
          <a:p>
            <a:pPr eaLnBrk="1" latinLnBrk="0" hangingPunct="1"/>
            <a:r>
              <a:rPr lang="en-US" altLang="zh-CN" sz="2200" dirty="0">
                <a:ea typeface="宋体" charset="0"/>
              </a:rPr>
              <a:t>jiangyulin@vip.sina.com </a:t>
            </a:r>
          </a:p>
          <a:p>
            <a:pPr eaLnBrk="1" latinLnBrk="0" hangingPunct="1"/>
            <a:r>
              <a:rPr lang="en-US" altLang="zh-CN" sz="2200" dirty="0">
                <a:ea typeface="宋体" charset="0"/>
              </a:rPr>
              <a:t>Cell: 13601202385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16388" name="Picture 4" descr="c:\documents and settings\administrator\application data\360se6\User Data\temp\t01c04f66582d392efa.jpg"/>
          <p:cNvPicPr>
            <a:picLocks noChangeAspect="1" noChangeArrowheads="1"/>
          </p:cNvPicPr>
          <p:nvPr/>
        </p:nvPicPr>
        <p:blipFill>
          <a:blip r:embed="rId3"/>
          <a:srcRect/>
          <a:stretch>
            <a:fillRect/>
          </a:stretch>
        </p:blipFill>
        <p:spPr bwMode="auto">
          <a:xfrm>
            <a:off x="971374" y="1452377"/>
            <a:ext cx="6773839" cy="3093716"/>
          </a:xfrm>
          <a:prstGeom prst="rect">
            <a:avLst/>
          </a:prstGeom>
          <a:noFill/>
        </p:spPr>
      </p:pic>
      <p:sp>
        <p:nvSpPr>
          <p:cNvPr id="24" name="矩形 23"/>
          <p:cNvSpPr/>
          <p:nvPr/>
        </p:nvSpPr>
        <p:spPr>
          <a:xfrm>
            <a:off x="955909" y="4546093"/>
            <a:ext cx="677384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smtClean="0">
                <a:solidFill>
                  <a:schemeClr val="tx1"/>
                </a:solidFill>
                <a:latin typeface="Calibri" pitchFamily="34" charset="0"/>
                <a:ea typeface="Calibri"/>
                <a:cs typeface="Calibri"/>
                <a:sym typeface="Calibri"/>
              </a:rPr>
              <a:t>Road, railway, aviation, waterway, oil pipe &amp; urban mobility</a:t>
            </a:r>
            <a:endParaRPr lang="zh-CN" altLang="en-US" sz="2000" dirty="0"/>
          </a:p>
        </p:txBody>
      </p:sp>
      <p:sp>
        <p:nvSpPr>
          <p:cNvPr id="3" name="矩形 2"/>
          <p:cNvSpPr/>
          <p:nvPr/>
        </p:nvSpPr>
        <p:spPr>
          <a:xfrm>
            <a:off x="1691032" y="575213"/>
            <a:ext cx="6039026" cy="954107"/>
          </a:xfrm>
          <a:prstGeom prst="rect">
            <a:avLst/>
          </a:prstGeom>
        </p:spPr>
        <p:txBody>
          <a:bodyPr wrap="square">
            <a:spAutoFit/>
          </a:bodyPr>
          <a:lstStyle/>
          <a:p>
            <a:pPr algn="ctr"/>
            <a:r>
              <a:rPr lang="zh-CN" altLang="en-US" sz="2800" b="1" dirty="0" smtClean="0">
                <a:latin typeface="微软雅黑" panose="020B0503020204020204" pitchFamily="34" charset="-122"/>
                <a:ea typeface="微软雅黑" panose="020B0503020204020204" pitchFamily="34" charset="-122"/>
              </a:rPr>
              <a:t>一带</a:t>
            </a:r>
            <a:r>
              <a:rPr lang="zh-CN" altLang="en-US" sz="2800" b="1" dirty="0">
                <a:latin typeface="微软雅黑" panose="020B0503020204020204" pitchFamily="34" charset="-122"/>
                <a:ea typeface="微软雅黑" panose="020B0503020204020204" pitchFamily="34" charset="-122"/>
              </a:rPr>
              <a:t>一路</a:t>
            </a:r>
            <a:r>
              <a:rPr lang="zh-CN" altLang="en-US" sz="2800" b="1" dirty="0" smtClean="0">
                <a:latin typeface="微软雅黑" panose="020B0503020204020204" pitchFamily="34" charset="-122"/>
                <a:ea typeface="微软雅黑" panose="020B0503020204020204" pitchFamily="34" charset="-122"/>
              </a:rPr>
              <a:t>战略</a:t>
            </a:r>
            <a:r>
              <a:rPr lang="zh-CN" altLang="en-US" sz="2800" b="1" dirty="0"/>
              <a:t/>
            </a:r>
            <a:br>
              <a:rPr lang="zh-CN" altLang="en-US" sz="2800" b="1" dirty="0"/>
            </a:br>
            <a:r>
              <a:rPr lang="en-US" altLang="zh-CN" sz="2800" b="1" dirty="0" smtClean="0"/>
              <a:t>One </a:t>
            </a:r>
            <a:r>
              <a:rPr lang="en-US" altLang="zh-CN" sz="2800" b="1" dirty="0"/>
              <a:t>Belt One Road</a:t>
            </a:r>
            <a:endParaRPr lang="zh-CN" altLang="en-US" sz="2800" b="1" dirty="0"/>
          </a:p>
        </p:txBody>
      </p:sp>
      <p:sp>
        <p:nvSpPr>
          <p:cNvPr id="4" name="矩形 3"/>
          <p:cNvSpPr/>
          <p:nvPr/>
        </p:nvSpPr>
        <p:spPr>
          <a:xfrm>
            <a:off x="385011" y="5056326"/>
            <a:ext cx="8240829" cy="1400383"/>
          </a:xfrm>
          <a:prstGeom prst="rect">
            <a:avLst/>
          </a:prstGeom>
        </p:spPr>
        <p:txBody>
          <a:bodyPr wrap="square">
            <a:spAutoFit/>
          </a:bodyPr>
          <a:lstStyle/>
          <a:p>
            <a:pPr>
              <a:spcAft>
                <a:spcPts val="600"/>
              </a:spcAft>
            </a:pPr>
            <a:r>
              <a:rPr lang="zh-CN" altLang="en-US" sz="2000" dirty="0" smtClean="0">
                <a:latin typeface="微软雅黑" panose="020B0503020204020204" pitchFamily="34" charset="-122"/>
                <a:ea typeface="微软雅黑" panose="020B0503020204020204" pitchFamily="34" charset="-122"/>
                <a:sym typeface="+mn-ea"/>
              </a:rPr>
              <a:t>“一带一路”沿线涉及</a:t>
            </a:r>
            <a:r>
              <a:rPr lang="en-US" altLang="zh-CN" sz="2000" dirty="0" smtClean="0">
                <a:latin typeface="微软雅黑" panose="020B0503020204020204" pitchFamily="34" charset="-122"/>
                <a:ea typeface="微软雅黑" panose="020B0503020204020204" pitchFamily="34" charset="-122"/>
                <a:sym typeface="+mn-ea"/>
              </a:rPr>
              <a:t>65</a:t>
            </a:r>
            <a:r>
              <a:rPr lang="zh-CN" altLang="en-US" sz="2000" dirty="0" smtClean="0">
                <a:latin typeface="微软雅黑" panose="020B0503020204020204" pitchFamily="34" charset="-122"/>
                <a:ea typeface="微软雅黑" panose="020B0503020204020204" pitchFamily="34" charset="-122"/>
                <a:sym typeface="+mn-ea"/>
              </a:rPr>
              <a:t>个国家，</a:t>
            </a:r>
            <a:r>
              <a:rPr lang="en-US" altLang="zh-CN" sz="2000" dirty="0" smtClean="0">
                <a:latin typeface="微软雅黑" panose="020B0503020204020204" pitchFamily="34" charset="-122"/>
                <a:ea typeface="微软雅黑" panose="020B0503020204020204" pitchFamily="34" charset="-122"/>
                <a:sym typeface="+mn-ea"/>
              </a:rPr>
              <a:t>44</a:t>
            </a:r>
            <a:r>
              <a:rPr lang="zh-CN" altLang="en-US" sz="2000" dirty="0" smtClean="0">
                <a:latin typeface="微软雅黑" panose="020B0503020204020204" pitchFamily="34" charset="-122"/>
                <a:ea typeface="微软雅黑" panose="020B0503020204020204" pitchFamily="34" charset="-122"/>
                <a:sym typeface="+mn-ea"/>
              </a:rPr>
              <a:t>亿人口，经济总量约</a:t>
            </a:r>
            <a:r>
              <a:rPr lang="en-US" altLang="zh-CN" sz="2000" dirty="0" smtClean="0">
                <a:latin typeface="微软雅黑" panose="020B0503020204020204" pitchFamily="34" charset="-122"/>
                <a:ea typeface="微软雅黑" panose="020B0503020204020204" pitchFamily="34" charset="-122"/>
                <a:sym typeface="+mn-ea"/>
              </a:rPr>
              <a:t>21</a:t>
            </a:r>
            <a:r>
              <a:rPr lang="zh-CN" altLang="en-US" sz="2000" dirty="0" smtClean="0">
                <a:latin typeface="微软雅黑" panose="020B0503020204020204" pitchFamily="34" charset="-122"/>
                <a:ea typeface="微软雅黑" panose="020B0503020204020204" pitchFamily="34" charset="-122"/>
                <a:sym typeface="+mn-ea"/>
              </a:rPr>
              <a:t>万亿美元，分别占全球的</a:t>
            </a:r>
            <a:r>
              <a:rPr lang="en-US" altLang="zh-CN" sz="2000" dirty="0" smtClean="0">
                <a:latin typeface="微软雅黑" panose="020B0503020204020204" pitchFamily="34" charset="-122"/>
                <a:ea typeface="微软雅黑" panose="020B0503020204020204" pitchFamily="34" charset="-122"/>
                <a:sym typeface="+mn-ea"/>
              </a:rPr>
              <a:t>63%</a:t>
            </a:r>
            <a:r>
              <a:rPr lang="zh-CN" altLang="en-US" sz="2000" dirty="0" smtClean="0">
                <a:latin typeface="微软雅黑" panose="020B0503020204020204" pitchFamily="34" charset="-122"/>
                <a:ea typeface="微软雅黑" panose="020B0503020204020204" pitchFamily="34" charset="-122"/>
                <a:sym typeface="+mn-ea"/>
              </a:rPr>
              <a:t>和</a:t>
            </a:r>
            <a:r>
              <a:rPr lang="en-US" altLang="zh-CN" sz="2000" dirty="0" smtClean="0">
                <a:latin typeface="微软雅黑" panose="020B0503020204020204" pitchFamily="34" charset="-122"/>
                <a:ea typeface="微软雅黑" panose="020B0503020204020204" pitchFamily="34" charset="-122"/>
                <a:sym typeface="+mn-ea"/>
              </a:rPr>
              <a:t>29%</a:t>
            </a:r>
            <a:r>
              <a:rPr lang="zh-CN" altLang="en-US" sz="2000" dirty="0" smtClean="0">
                <a:latin typeface="微软雅黑" panose="020B0503020204020204" pitchFamily="34" charset="-122"/>
                <a:ea typeface="微软雅黑" panose="020B0503020204020204" pitchFamily="34" charset="-122"/>
                <a:sym typeface="+mn-ea"/>
              </a:rPr>
              <a:t>。</a:t>
            </a:r>
          </a:p>
          <a:p>
            <a:r>
              <a:rPr lang="en-US" altLang="zh-CN" sz="2000" dirty="0"/>
              <a:t>The Belt and Road Initiative covers </a:t>
            </a:r>
            <a:r>
              <a:rPr lang="en-US" altLang="zh-CN" sz="2000" dirty="0" smtClean="0"/>
              <a:t> 4.4 billion people in </a:t>
            </a:r>
            <a:r>
              <a:rPr lang="en-US" altLang="zh-CN" sz="2000" dirty="0"/>
              <a:t>65 </a:t>
            </a:r>
            <a:r>
              <a:rPr lang="en-US" altLang="zh-CN" sz="2000" dirty="0" smtClean="0"/>
              <a:t>countries</a:t>
            </a:r>
            <a:r>
              <a:rPr lang="zh-CN" altLang="en-US" sz="2000" dirty="0" smtClean="0"/>
              <a:t>，</a:t>
            </a:r>
            <a:r>
              <a:rPr lang="en-US" altLang="zh-CN" sz="2000" dirty="0" smtClean="0"/>
              <a:t>taking up 63</a:t>
            </a:r>
            <a:r>
              <a:rPr lang="en-US" altLang="zh-CN" sz="2000" dirty="0"/>
              <a:t>% of the world population, </a:t>
            </a:r>
            <a:r>
              <a:rPr lang="en-US" altLang="zh-CN" sz="2000" dirty="0" smtClean="0"/>
              <a:t>29% of the world total economy.</a:t>
            </a:r>
          </a:p>
        </p:txBody>
      </p:sp>
      <p:sp>
        <p:nvSpPr>
          <p:cNvPr id="5" name="矩形 4"/>
          <p:cNvSpPr/>
          <p:nvPr/>
        </p:nvSpPr>
        <p:spPr>
          <a:xfrm>
            <a:off x="182940" y="128673"/>
            <a:ext cx="3199915" cy="523220"/>
          </a:xfrm>
          <a:prstGeom prst="rect">
            <a:avLst/>
          </a:prstGeom>
        </p:spPr>
        <p:txBody>
          <a:bodyPr wrap="non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背景</a:t>
            </a:r>
            <a:r>
              <a:rPr lang="en-US" altLang="zh-CN" sz="2800" b="1" dirty="0" smtClean="0">
                <a:solidFill>
                  <a:srgbClr val="FF0000"/>
                </a:solidFill>
              </a:rPr>
              <a:t>/Background</a:t>
            </a:r>
            <a:r>
              <a:rPr lang="zh-CN" altLang="en-US" sz="2800" b="1" dirty="0" smtClean="0">
                <a:solidFill>
                  <a:srgbClr val="FF0000"/>
                </a:solidFill>
              </a:rPr>
              <a:t> </a:t>
            </a:r>
            <a:endParaRPr lang="zh-CN" alt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p:nvPr/>
        </p:nvSpPr>
        <p:spPr>
          <a:xfrm>
            <a:off x="182940" y="1823839"/>
            <a:ext cx="2755044" cy="995931"/>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457200" lvl="1" indent="-419100">
              <a:lnSpc>
                <a:spcPct val="90000"/>
              </a:lnSpc>
              <a:spcBef>
                <a:spcPts val="600"/>
              </a:spcBef>
              <a:buClr>
                <a:srgbClr val="31859B"/>
              </a:buClr>
              <a:buSzPct val="100000"/>
            </a:pPr>
            <a:r>
              <a:rPr lang="en-US" altLang="zh-HK" sz="1800" b="1" i="1" dirty="0" smtClean="0">
                <a:solidFill>
                  <a:schemeClr val="tx1"/>
                </a:solidFill>
                <a:ea typeface="Calibri"/>
                <a:cs typeface="Calibri"/>
                <a:sym typeface="Calibri"/>
              </a:rPr>
              <a:t>Policy coordination</a:t>
            </a:r>
          </a:p>
          <a:p>
            <a:pPr marL="457200" lvl="1" indent="-419100" algn="ctr">
              <a:lnSpc>
                <a:spcPct val="90000"/>
              </a:lnSpc>
              <a:spcBef>
                <a:spcPts val="600"/>
              </a:spcBef>
              <a:buClr>
                <a:srgbClr val="31859B"/>
              </a:buClr>
              <a:buSzPct val="100000"/>
            </a:pPr>
            <a:r>
              <a:rPr lang="zh-CN" altLang="en-US" sz="1800" b="1" i="1" dirty="0" smtClean="0">
                <a:solidFill>
                  <a:schemeClr val="tx1"/>
                </a:solidFill>
                <a:latin typeface="Arial Black" pitchFamily="34" charset="0"/>
                <a:ea typeface="Calibri"/>
                <a:cs typeface="Calibri"/>
                <a:sym typeface="Calibri"/>
              </a:rPr>
              <a:t>政策沟通</a:t>
            </a:r>
            <a:endParaRPr lang="en-US" altLang="zh-HK" sz="1800" b="1" i="1" dirty="0" smtClean="0">
              <a:solidFill>
                <a:schemeClr val="tx1"/>
              </a:solidFill>
              <a:latin typeface="Arial Black" pitchFamily="34" charset="0"/>
              <a:ea typeface="Calibri"/>
              <a:cs typeface="Calibri"/>
              <a:sym typeface="Calibri"/>
            </a:endParaRPr>
          </a:p>
        </p:txBody>
      </p:sp>
      <p:cxnSp>
        <p:nvCxnSpPr>
          <p:cNvPr id="123" name="Shape 123"/>
          <p:cNvCxnSpPr/>
          <p:nvPr/>
        </p:nvCxnSpPr>
        <p:spPr>
          <a:xfrm flipH="1">
            <a:off x="6985117" y="1828825"/>
            <a:ext cx="32100" cy="3767099"/>
          </a:xfrm>
          <a:prstGeom prst="straightConnector1">
            <a:avLst/>
          </a:prstGeom>
          <a:ln>
            <a:headEnd type="none" w="lg" len="lg"/>
            <a:tailEnd type="none" w="lg" len="lg"/>
          </a:ln>
        </p:spPr>
        <p:style>
          <a:lnRef idx="1">
            <a:schemeClr val="dk1"/>
          </a:lnRef>
          <a:fillRef idx="0">
            <a:schemeClr val="dk1"/>
          </a:fillRef>
          <a:effectRef idx="0">
            <a:schemeClr val="dk1"/>
          </a:effectRef>
          <a:fontRef idx="minor">
            <a:schemeClr val="tx1"/>
          </a:fontRef>
        </p:style>
      </p:cxnSp>
      <p:sp>
        <p:nvSpPr>
          <p:cNvPr id="124" name="Shape 124"/>
          <p:cNvSpPr/>
          <p:nvPr/>
        </p:nvSpPr>
        <p:spPr>
          <a:xfrm>
            <a:off x="7038474" y="1828825"/>
            <a:ext cx="1952976" cy="4012584"/>
          </a:xfrm>
          <a:prstGeom prst="roundRect">
            <a:avLst>
              <a:gd name="adj"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lIns="91425" tIns="45700" rIns="91425" bIns="45700" anchor="ctr" anchorCtr="0">
            <a:noAutofit/>
          </a:bodyPr>
          <a:lstStyle/>
          <a:p>
            <a:pPr algn="ctr">
              <a:buSzPct val="25000"/>
            </a:pPr>
            <a:r>
              <a:rPr lang="en-US" sz="2400" b="1" dirty="0" smtClean="0"/>
              <a:t>Priorities of</a:t>
            </a:r>
            <a:r>
              <a:rPr lang="en-US" altLang="zh-CN" sz="2400" b="1" dirty="0" smtClean="0"/>
              <a:t> </a:t>
            </a:r>
            <a:r>
              <a:rPr lang="en-US" sz="2400" b="1" dirty="0" smtClean="0">
                <a:solidFill>
                  <a:srgbClr val="FF0000"/>
                </a:solidFill>
                <a:sym typeface="Calibri"/>
              </a:rPr>
              <a:t>The Belt and Road Initiative</a:t>
            </a:r>
            <a:endParaRPr lang="zh-CN" altLang="en-US" sz="2400" b="1" dirty="0" smtClean="0">
              <a:solidFill>
                <a:srgbClr val="FF0000"/>
              </a:solidFill>
            </a:endParaRPr>
          </a:p>
          <a:p>
            <a:pPr lvl="0" algn="ctr">
              <a:buSzPct val="25000"/>
            </a:pPr>
            <a:endParaRPr lang="en-US" sz="2800" b="1" i="1" dirty="0">
              <a:solidFill>
                <a:schemeClr val="bg1"/>
              </a:solidFill>
              <a:latin typeface="Calibri"/>
              <a:ea typeface="Calibri"/>
              <a:cs typeface="Calibri"/>
              <a:sym typeface="Calibri"/>
            </a:endParaRPr>
          </a:p>
        </p:txBody>
      </p:sp>
      <p:sp>
        <p:nvSpPr>
          <p:cNvPr id="129" name="Shape 129"/>
          <p:cNvSpPr txBox="1"/>
          <p:nvPr/>
        </p:nvSpPr>
        <p:spPr>
          <a:xfrm>
            <a:off x="761850" y="468649"/>
            <a:ext cx="8229600" cy="397799"/>
          </a:xfrm>
          <a:prstGeom prst="rect">
            <a:avLst/>
          </a:prstGeom>
          <a:noFill/>
          <a:ln>
            <a:noFill/>
          </a:ln>
        </p:spPr>
        <p:txBody>
          <a:bodyPr lIns="91425" tIns="45700" rIns="91425" bIns="45700" anchor="t" anchorCtr="0">
            <a:noAutofit/>
          </a:bodyPr>
          <a:lstStyle/>
          <a:p>
            <a:pPr marL="0" marR="0" lvl="1" indent="0" algn="r" rtl="0">
              <a:spcBef>
                <a:spcPts val="720"/>
              </a:spcBef>
              <a:buClr>
                <a:srgbClr val="31859B"/>
              </a:buClr>
              <a:buSzPct val="25000"/>
              <a:buFont typeface="Arial"/>
              <a:buNone/>
            </a:pPr>
            <a:r>
              <a:rPr lang="zh-CN" altLang="en-US" sz="2800" b="1" i="1" dirty="0" smtClean="0">
                <a:solidFill>
                  <a:schemeClr val="tx1"/>
                </a:solidFill>
                <a:latin typeface="微软雅黑" panose="020B0503020204020204" pitchFamily="34" charset="-122"/>
                <a:ea typeface="微软雅黑" panose="020B0503020204020204" pitchFamily="34" charset="-122"/>
                <a:cs typeface="Calibri"/>
                <a:sym typeface="Calibri"/>
              </a:rPr>
              <a:t>交通是“五通”的战略支撑和先导</a:t>
            </a:r>
          </a:p>
          <a:p>
            <a:pPr lvl="1" algn="r">
              <a:spcBef>
                <a:spcPts val="720"/>
              </a:spcBef>
              <a:buClr>
                <a:srgbClr val="31859B"/>
              </a:buClr>
              <a:buSzPct val="25000"/>
            </a:pPr>
            <a:r>
              <a:rPr lang="en-US" altLang="zh-CN" sz="2800" b="1" i="1" dirty="0" smtClean="0">
                <a:solidFill>
                  <a:schemeClr val="tx1"/>
                </a:solidFill>
                <a:latin typeface="+mn-lt"/>
                <a:ea typeface="Calibri"/>
                <a:cs typeface="Calibri"/>
                <a:sym typeface="Calibri"/>
              </a:rPr>
              <a:t>Transportation is the first P</a:t>
            </a:r>
            <a:r>
              <a:rPr lang="en-US" altLang="zh-CN" sz="2800" b="1" i="1" dirty="0" smtClean="0">
                <a:solidFill>
                  <a:schemeClr val="tx1"/>
                </a:solidFill>
                <a:latin typeface="+mn-lt"/>
                <a:ea typeface="Calibri"/>
                <a:cs typeface="Calibri"/>
              </a:rPr>
              <a:t>riority</a:t>
            </a:r>
            <a:r>
              <a:rPr lang="en-US" altLang="zh-CN" sz="2800" b="1" i="1" dirty="0" smtClean="0">
                <a:solidFill>
                  <a:schemeClr val="accent3"/>
                </a:solidFill>
                <a:latin typeface="+mn-lt"/>
                <a:ea typeface="Calibri"/>
                <a:cs typeface="Calibri"/>
              </a:rPr>
              <a:t> </a:t>
            </a:r>
            <a:endParaRPr lang="en-US" sz="2800" b="1" i="1" dirty="0">
              <a:solidFill>
                <a:schemeClr val="accent3"/>
              </a:solidFill>
              <a:latin typeface="+mn-lt"/>
              <a:ea typeface="Calibri"/>
              <a:cs typeface="Calibri"/>
              <a:sym typeface="Calibri"/>
            </a:endParaRPr>
          </a:p>
        </p:txBody>
      </p:sp>
      <p:sp>
        <p:nvSpPr>
          <p:cNvPr id="13" name="Shape 120"/>
          <p:cNvSpPr/>
          <p:nvPr/>
        </p:nvSpPr>
        <p:spPr>
          <a:xfrm>
            <a:off x="4225158" y="1774050"/>
            <a:ext cx="2721300" cy="1005245"/>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457200" lvl="1" indent="-419100" algn="ctr">
              <a:lnSpc>
                <a:spcPct val="90000"/>
              </a:lnSpc>
              <a:spcBef>
                <a:spcPts val="600"/>
              </a:spcBef>
              <a:buClr>
                <a:srgbClr val="31859B"/>
              </a:buClr>
              <a:buSzPct val="100000"/>
            </a:pPr>
            <a:r>
              <a:rPr lang="en-US" sz="1800" b="1" i="1" dirty="0" smtClean="0">
                <a:solidFill>
                  <a:schemeClr val="tx1"/>
                </a:solidFill>
                <a:ea typeface="Calibri"/>
                <a:cs typeface="Calibri"/>
                <a:sym typeface="Calibri"/>
              </a:rPr>
              <a:t>Unimpeded trade</a:t>
            </a:r>
          </a:p>
          <a:p>
            <a:pPr marL="457200" lvl="1" indent="-419100" algn="ctr">
              <a:lnSpc>
                <a:spcPct val="90000"/>
              </a:lnSpc>
              <a:spcBef>
                <a:spcPts val="600"/>
              </a:spcBef>
              <a:buClr>
                <a:srgbClr val="31859B"/>
              </a:buClr>
              <a:buSzPct val="100000"/>
            </a:pPr>
            <a:r>
              <a:rPr lang="zh-CN" altLang="en-US" sz="1800" b="1" i="1" dirty="0" smtClean="0">
                <a:solidFill>
                  <a:schemeClr val="tx1"/>
                </a:solidFill>
                <a:latin typeface="Arial Black" pitchFamily="34" charset="0"/>
                <a:ea typeface="Calibri"/>
                <a:cs typeface="Calibri"/>
                <a:sym typeface="Calibri"/>
              </a:rPr>
              <a:t>贸易畅通</a:t>
            </a:r>
            <a:endParaRPr lang="en-US" sz="1800" b="1" i="1" dirty="0" smtClean="0">
              <a:solidFill>
                <a:schemeClr val="tx1"/>
              </a:solidFill>
              <a:latin typeface="Arial Black" pitchFamily="34" charset="0"/>
              <a:ea typeface="Calibri"/>
              <a:cs typeface="Calibri"/>
              <a:sym typeface="Calibri"/>
            </a:endParaRPr>
          </a:p>
        </p:txBody>
      </p:sp>
      <p:sp>
        <p:nvSpPr>
          <p:cNvPr id="14" name="Shape 120"/>
          <p:cNvSpPr/>
          <p:nvPr/>
        </p:nvSpPr>
        <p:spPr>
          <a:xfrm>
            <a:off x="4239753" y="3034325"/>
            <a:ext cx="2721300" cy="1033949"/>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457200" lvl="1" indent="-419100">
              <a:spcBef>
                <a:spcPts val="600"/>
              </a:spcBef>
              <a:spcAft>
                <a:spcPts val="600"/>
              </a:spcAft>
              <a:buClr>
                <a:srgbClr val="31859B"/>
              </a:buClr>
              <a:buSzPct val="100000"/>
            </a:pPr>
            <a:r>
              <a:rPr lang="en-US" sz="1800" b="1" i="1" dirty="0" smtClean="0">
                <a:solidFill>
                  <a:schemeClr val="tx1"/>
                </a:solidFill>
                <a:ea typeface="Calibri"/>
                <a:cs typeface="Calibri"/>
                <a:sym typeface="Calibri"/>
              </a:rPr>
              <a:t>People-to-people </a:t>
            </a:r>
            <a:r>
              <a:rPr lang="en-US" sz="1800" b="1" i="1" dirty="0">
                <a:solidFill>
                  <a:schemeClr val="tx1"/>
                </a:solidFill>
                <a:ea typeface="Calibri"/>
                <a:cs typeface="Calibri"/>
                <a:sym typeface="Calibri"/>
              </a:rPr>
              <a:t>bond</a:t>
            </a:r>
            <a:r>
              <a:rPr lang="en-US" sz="1800" b="1" i="1" dirty="0" smtClean="0">
                <a:solidFill>
                  <a:schemeClr val="tx1"/>
                </a:solidFill>
                <a:ea typeface="Calibri"/>
                <a:cs typeface="Calibri"/>
                <a:sym typeface="Calibri"/>
              </a:rPr>
              <a:t> </a:t>
            </a:r>
            <a:r>
              <a:rPr lang="zh-CN" altLang="en-US" sz="1800" b="1" i="1" dirty="0" smtClean="0">
                <a:solidFill>
                  <a:schemeClr val="tx1"/>
                </a:solidFill>
                <a:ea typeface="Calibri"/>
                <a:cs typeface="Calibri"/>
                <a:sym typeface="Calibri"/>
              </a:rPr>
              <a:t>民心相通</a:t>
            </a:r>
            <a:endParaRPr lang="en-US" altLang="zh-HK" sz="1800" b="1" i="1" dirty="0">
              <a:solidFill>
                <a:schemeClr val="tx1"/>
              </a:solidFill>
              <a:ea typeface="Calibri"/>
              <a:cs typeface="Calibri"/>
              <a:sym typeface="Calibri"/>
            </a:endParaRPr>
          </a:p>
        </p:txBody>
      </p:sp>
      <p:sp>
        <p:nvSpPr>
          <p:cNvPr id="15" name="Shape 120"/>
          <p:cNvSpPr/>
          <p:nvPr/>
        </p:nvSpPr>
        <p:spPr>
          <a:xfrm>
            <a:off x="172579" y="3034325"/>
            <a:ext cx="2693627" cy="994132"/>
          </a:xfrm>
          <a:prstGeom prst="roundRect">
            <a:avLst>
              <a:gd name="adj"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457200" lvl="1" indent="-419100">
              <a:lnSpc>
                <a:spcPct val="90000"/>
              </a:lnSpc>
              <a:spcBef>
                <a:spcPts val="600"/>
              </a:spcBef>
              <a:buClr>
                <a:srgbClr val="31859B"/>
              </a:buClr>
              <a:buSzPct val="100000"/>
            </a:pPr>
            <a:r>
              <a:rPr lang="en-US" altLang="zh-HK" sz="1800" b="1" i="1" dirty="0" smtClean="0">
                <a:solidFill>
                  <a:schemeClr val="tx1"/>
                </a:solidFill>
                <a:latin typeface="+mj-lt"/>
                <a:ea typeface="Calibri"/>
                <a:cs typeface="Calibri"/>
                <a:sym typeface="Calibri"/>
              </a:rPr>
              <a:t>Financial integration</a:t>
            </a:r>
          </a:p>
          <a:p>
            <a:pPr marL="457200" lvl="1" indent="-419100" algn="ctr">
              <a:lnSpc>
                <a:spcPct val="90000"/>
              </a:lnSpc>
              <a:spcBef>
                <a:spcPts val="600"/>
              </a:spcBef>
              <a:buClr>
                <a:srgbClr val="31859B"/>
              </a:buClr>
              <a:buSzPct val="100000"/>
            </a:pPr>
            <a:r>
              <a:rPr lang="zh-CN" altLang="en-US" sz="1800" b="1" i="1" dirty="0">
                <a:solidFill>
                  <a:schemeClr val="tx1"/>
                </a:solidFill>
                <a:latin typeface="Arial Black" pitchFamily="34" charset="0"/>
                <a:ea typeface="Calibri"/>
                <a:cs typeface="Calibri"/>
                <a:sym typeface="Calibri"/>
              </a:rPr>
              <a:t>资金融通</a:t>
            </a:r>
            <a:endParaRPr lang="en-US" altLang="zh-HK" sz="1800" b="1" i="1" dirty="0">
              <a:solidFill>
                <a:schemeClr val="bg1"/>
              </a:solidFill>
              <a:latin typeface="Calibri"/>
              <a:ea typeface="Calibri"/>
              <a:cs typeface="Calibri"/>
              <a:sym typeface="Calibri"/>
            </a:endParaRPr>
          </a:p>
        </p:txBody>
      </p:sp>
      <p:sp>
        <p:nvSpPr>
          <p:cNvPr id="16" name="矩形 15"/>
          <p:cNvSpPr/>
          <p:nvPr/>
        </p:nvSpPr>
        <p:spPr>
          <a:xfrm>
            <a:off x="219616" y="4406876"/>
            <a:ext cx="6652131"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400" b="1" dirty="0">
                <a:solidFill>
                  <a:schemeClr val="tx1"/>
                </a:solidFill>
                <a:latin typeface="微软雅黑" panose="020B0503020204020204" pitchFamily="34" charset="-122"/>
                <a:ea typeface="微软雅黑" panose="020B0503020204020204" pitchFamily="34" charset="-122"/>
                <a:cs typeface="Calibri"/>
                <a:sym typeface="Calibri"/>
              </a:rPr>
              <a:t>建设绿色健康型交通运输系统</a:t>
            </a:r>
            <a:r>
              <a:rPr lang="zh-CN" altLang="en-US" sz="2400" b="1" dirty="0">
                <a:solidFill>
                  <a:schemeClr val="accent3"/>
                </a:solidFill>
                <a:latin typeface="微软雅黑" panose="020B0503020204020204" pitchFamily="34" charset="-122"/>
                <a:ea typeface="微软雅黑" panose="020B0503020204020204" pitchFamily="34" charset="-122"/>
                <a:cs typeface="Calibri"/>
                <a:sym typeface="Calibri"/>
              </a:rPr>
              <a:t>，</a:t>
            </a:r>
            <a:r>
              <a:rPr lang="zh-CN" altLang="en-US" sz="2400" dirty="0">
                <a:solidFill>
                  <a:schemeClr val="tx1"/>
                </a:solidFill>
                <a:latin typeface="微软雅黑" panose="020B0503020204020204" pitchFamily="34" charset="-122"/>
                <a:ea typeface="微软雅黑" panose="020B0503020204020204" pitchFamily="34" charset="-122"/>
                <a:cs typeface="Calibri"/>
                <a:sym typeface="Calibri"/>
              </a:rPr>
              <a:t>推动一带一路沿线国家的可持续发展，是我们的共同愿景和需要</a:t>
            </a:r>
            <a:r>
              <a:rPr lang="zh-CN" altLang="en-US" sz="2400" dirty="0">
                <a:solidFill>
                  <a:schemeClr val="tx1"/>
                </a:solidFill>
                <a:ea typeface="Calibri"/>
                <a:cs typeface="Calibri"/>
                <a:sym typeface="Calibri"/>
              </a:rPr>
              <a:t>。</a:t>
            </a:r>
          </a:p>
          <a:p>
            <a:r>
              <a:rPr lang="en-US" sz="2400" b="1" dirty="0" smtClean="0">
                <a:solidFill>
                  <a:schemeClr val="tx1"/>
                </a:solidFill>
                <a:ea typeface="Calibri"/>
                <a:cs typeface="Calibri"/>
                <a:sym typeface="Calibri"/>
              </a:rPr>
              <a:t>Build</a:t>
            </a:r>
            <a:r>
              <a:rPr lang="en-US" altLang="zh-CN" sz="2400" b="1" dirty="0" smtClean="0">
                <a:solidFill>
                  <a:schemeClr val="tx1"/>
                </a:solidFill>
                <a:ea typeface="Calibri"/>
                <a:cs typeface="Calibri"/>
                <a:sym typeface="Calibri"/>
              </a:rPr>
              <a:t>ing</a:t>
            </a:r>
            <a:r>
              <a:rPr lang="en-US" sz="2400" b="1" dirty="0" smtClean="0">
                <a:solidFill>
                  <a:schemeClr val="tx1"/>
                </a:solidFill>
                <a:ea typeface="Calibri"/>
                <a:cs typeface="Calibri"/>
                <a:sym typeface="Calibri"/>
              </a:rPr>
              <a:t> </a:t>
            </a:r>
            <a:r>
              <a:rPr lang="en-US" sz="2400" b="1" dirty="0">
                <a:solidFill>
                  <a:schemeClr val="tx1"/>
                </a:solidFill>
                <a:ea typeface="Calibri"/>
                <a:cs typeface="Calibri"/>
                <a:sym typeface="Calibri"/>
              </a:rPr>
              <a:t>Green Healthy </a:t>
            </a:r>
            <a:r>
              <a:rPr lang="en-US" sz="2400" b="1" dirty="0" smtClean="0">
                <a:solidFill>
                  <a:schemeClr val="tx1"/>
                </a:solidFill>
                <a:ea typeface="Calibri"/>
                <a:cs typeface="Calibri"/>
                <a:sym typeface="Calibri"/>
              </a:rPr>
              <a:t>Transport </a:t>
            </a:r>
            <a:r>
              <a:rPr lang="en-US" sz="2400" dirty="0" smtClean="0">
                <a:solidFill>
                  <a:schemeClr val="tx1"/>
                </a:solidFill>
                <a:ea typeface="Calibri"/>
                <a:cs typeface="Calibri"/>
                <a:sym typeface="Calibri"/>
              </a:rPr>
              <a:t>is </a:t>
            </a:r>
            <a:r>
              <a:rPr lang="en-US" sz="2400" dirty="0">
                <a:solidFill>
                  <a:schemeClr val="tx1"/>
                </a:solidFill>
                <a:ea typeface="Calibri"/>
                <a:cs typeface="Calibri"/>
                <a:sym typeface="Calibri"/>
              </a:rPr>
              <a:t>a common aspiration of all countries along their routes</a:t>
            </a:r>
            <a:r>
              <a:rPr lang="en-US" sz="2400" dirty="0" smtClean="0">
                <a:solidFill>
                  <a:schemeClr val="tx1"/>
                </a:solidFill>
                <a:ea typeface="Calibri"/>
                <a:cs typeface="Calibri"/>
                <a:sym typeface="Calibri"/>
              </a:rPr>
              <a:t>.</a:t>
            </a:r>
          </a:p>
        </p:txBody>
      </p:sp>
      <p:sp>
        <p:nvSpPr>
          <p:cNvPr id="11" name="矩形 10"/>
          <p:cNvSpPr/>
          <p:nvPr/>
        </p:nvSpPr>
        <p:spPr>
          <a:xfrm>
            <a:off x="182940" y="128673"/>
            <a:ext cx="3270447" cy="523220"/>
          </a:xfrm>
          <a:prstGeom prst="rect">
            <a:avLst/>
          </a:prstGeom>
        </p:spPr>
        <p:txBody>
          <a:bodyPr wrap="none">
            <a:spAutoFit/>
          </a:bodyPr>
          <a:lstStyle/>
          <a:p>
            <a:r>
              <a:rPr lang="zh-CN" altLang="en-US" sz="2800" b="1" dirty="0" smtClean="0">
                <a:solidFill>
                  <a:srgbClr val="FF0000"/>
                </a:solidFill>
                <a:latin typeface="微软雅黑" panose="020B0503020204020204" pitchFamily="34" charset="-122"/>
                <a:ea typeface="微软雅黑" panose="020B0503020204020204" pitchFamily="34" charset="-122"/>
              </a:rPr>
              <a:t>背景</a:t>
            </a:r>
            <a:r>
              <a:rPr lang="en-US" altLang="zh-CN" sz="2800" b="1" dirty="0" smtClean="0">
                <a:solidFill>
                  <a:srgbClr val="FF0000"/>
                </a:solidFill>
                <a:latin typeface="微软雅黑" panose="020B0503020204020204" pitchFamily="34" charset="-122"/>
                <a:ea typeface="微软雅黑" panose="020B0503020204020204" pitchFamily="34" charset="-122"/>
              </a:rPr>
              <a:t>/</a:t>
            </a:r>
            <a:r>
              <a:rPr lang="en-US" altLang="zh-CN" sz="2800" b="1" dirty="0" smtClean="0">
                <a:solidFill>
                  <a:srgbClr val="FF0000"/>
                </a:solidFill>
              </a:rPr>
              <a:t>Background</a:t>
            </a:r>
            <a:r>
              <a:rPr lang="zh-CN" altLang="en-US" sz="2800" b="1" dirty="0" smtClean="0">
                <a:solidFill>
                  <a:srgbClr val="FF0000"/>
                </a:solidFill>
              </a:rPr>
              <a:t> </a:t>
            </a:r>
            <a:endParaRPr lang="zh-CN" altLang="en-US" sz="2800" dirty="0">
              <a:solidFill>
                <a:srgbClr val="FF0000"/>
              </a:solidFill>
            </a:endParaRPr>
          </a:p>
        </p:txBody>
      </p:sp>
      <p:sp>
        <p:nvSpPr>
          <p:cNvPr id="12" name="Shape 124"/>
          <p:cNvSpPr/>
          <p:nvPr/>
        </p:nvSpPr>
        <p:spPr>
          <a:xfrm>
            <a:off x="2959241" y="1693942"/>
            <a:ext cx="1172882" cy="2457904"/>
          </a:xfrm>
          <a:prstGeom prst="roundRect">
            <a:avLst>
              <a:gd name="adj"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lIns="91425" tIns="45700" rIns="91425" bIns="45700" anchor="ctr" anchorCtr="0">
            <a:noAutofit/>
          </a:bodyPr>
          <a:lstStyle/>
          <a:p>
            <a:pPr algn="ctr">
              <a:buSzPct val="25000"/>
            </a:pPr>
            <a:r>
              <a:rPr lang="en-US" sz="2000" b="1" i="1" dirty="0" smtClean="0">
                <a:solidFill>
                  <a:schemeClr val="tx1"/>
                </a:solidFill>
                <a:latin typeface="Calibri" pitchFamily="34" charset="0"/>
                <a:ea typeface="Calibri"/>
                <a:cs typeface="Calibri"/>
                <a:sym typeface="Calibri"/>
              </a:rPr>
              <a:t>Facilities connectivity</a:t>
            </a:r>
            <a:r>
              <a:rPr lang="zh-CN" altLang="en-US" sz="2000" b="1" i="1" dirty="0" smtClean="0">
                <a:solidFill>
                  <a:schemeClr val="tx1"/>
                </a:solidFill>
                <a:latin typeface="Calibri" pitchFamily="34" charset="0"/>
                <a:ea typeface="Calibri"/>
                <a:cs typeface="Calibri"/>
                <a:sym typeface="Calibri"/>
              </a:rPr>
              <a:t>设施联通</a:t>
            </a:r>
            <a:r>
              <a:rPr lang="en-US" sz="2000" b="1" i="1" dirty="0" smtClean="0">
                <a:solidFill>
                  <a:schemeClr val="tx1"/>
                </a:solidFill>
                <a:latin typeface="Calibri" pitchFamily="34" charset="0"/>
                <a:ea typeface="Calibri"/>
                <a:cs typeface="Calibri"/>
                <a:sym typeface="Calibri"/>
              </a:rPr>
              <a:t> </a:t>
            </a:r>
            <a:endParaRPr lang="en-US" sz="2000" b="1" i="1" dirty="0">
              <a:solidFill>
                <a:schemeClr val="bg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4186988" y="2499679"/>
            <a:ext cx="4773291" cy="3607791"/>
          </a:xfrm>
          <a:prstGeom prst="rect">
            <a:avLst/>
          </a:prstGeom>
          <a:noFill/>
          <a:ln w="9525">
            <a:noFill/>
            <a:miter lim="800000"/>
            <a:headEnd/>
            <a:tailEnd/>
          </a:ln>
          <a:effectLst/>
        </p:spPr>
      </p:pic>
      <p:sp>
        <p:nvSpPr>
          <p:cNvPr id="11" name="TextBox 10"/>
          <p:cNvSpPr txBox="1"/>
          <p:nvPr/>
        </p:nvSpPr>
        <p:spPr>
          <a:xfrm>
            <a:off x="1364938" y="1330127"/>
            <a:ext cx="6383393"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sz="2400" b="1" dirty="0" smtClean="0">
                <a:solidFill>
                  <a:srgbClr val="C00000"/>
                </a:solidFill>
                <a:latin typeface="Arial" pitchFamily="34" charset="0"/>
                <a:cs typeface="Arial" pitchFamily="34" charset="0"/>
                <a:sym typeface="Calibri"/>
              </a:rPr>
              <a:t>联合国</a:t>
            </a:r>
            <a:r>
              <a:rPr lang="en-US" altLang="zh-CN" sz="2400" b="1" dirty="0" smtClean="0">
                <a:solidFill>
                  <a:srgbClr val="C00000"/>
                </a:solidFill>
                <a:latin typeface="Arial" pitchFamily="34" charset="0"/>
                <a:cs typeface="Arial" pitchFamily="34" charset="0"/>
                <a:sym typeface="Calibri"/>
              </a:rPr>
              <a:t>2030</a:t>
            </a:r>
            <a:r>
              <a:rPr lang="zh-CN" altLang="en-US" sz="2400" b="1" dirty="0">
                <a:solidFill>
                  <a:srgbClr val="C00000"/>
                </a:solidFill>
                <a:latin typeface="Arial" pitchFamily="34" charset="0"/>
                <a:cs typeface="Arial" pitchFamily="34" charset="0"/>
                <a:sym typeface="Calibri"/>
              </a:rPr>
              <a:t>可持续发展</a:t>
            </a:r>
            <a:r>
              <a:rPr lang="zh-CN" altLang="en-US" sz="2400" b="1" dirty="0" smtClean="0">
                <a:solidFill>
                  <a:srgbClr val="C00000"/>
                </a:solidFill>
                <a:latin typeface="Arial" pitchFamily="34" charset="0"/>
                <a:cs typeface="Arial" pitchFamily="34" charset="0"/>
                <a:sym typeface="Calibri"/>
              </a:rPr>
              <a:t>议程</a:t>
            </a:r>
            <a:endParaRPr lang="en-US" altLang="zh-CN" sz="2400" b="1" dirty="0" smtClean="0">
              <a:solidFill>
                <a:srgbClr val="C00000"/>
              </a:solidFill>
              <a:latin typeface="Arial" pitchFamily="34" charset="0"/>
              <a:cs typeface="Arial" pitchFamily="34" charset="0"/>
              <a:sym typeface="Calibri"/>
            </a:endParaRPr>
          </a:p>
          <a:p>
            <a:pPr algn="ctr"/>
            <a:r>
              <a:rPr lang="en-US" altLang="zh-CN" sz="2400" b="1" dirty="0" smtClean="0">
                <a:solidFill>
                  <a:srgbClr val="C00000"/>
                </a:solidFill>
                <a:latin typeface="Arial" pitchFamily="34" charset="0"/>
                <a:cs typeface="Arial" pitchFamily="34" charset="0"/>
                <a:sym typeface="Calibri"/>
              </a:rPr>
              <a:t>2030 Agenda for Sustainable Development</a:t>
            </a:r>
            <a:endParaRPr lang="zh-CN" altLang="en-US" sz="2400" b="1" dirty="0" smtClean="0">
              <a:solidFill>
                <a:srgbClr val="C00000"/>
              </a:solidFill>
              <a:latin typeface="Arial" pitchFamily="34" charset="0"/>
              <a:cs typeface="Arial" pitchFamily="34" charset="0"/>
              <a:sym typeface="Calibri"/>
            </a:endParaRPr>
          </a:p>
        </p:txBody>
      </p:sp>
      <p:sp>
        <p:nvSpPr>
          <p:cNvPr id="17" name="下箭头 16"/>
          <p:cNvSpPr/>
          <p:nvPr/>
        </p:nvSpPr>
        <p:spPr>
          <a:xfrm>
            <a:off x="4223690" y="2161124"/>
            <a:ext cx="209492" cy="3385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76726" y="2598817"/>
            <a:ext cx="3824953" cy="3508653"/>
          </a:xfrm>
          <a:prstGeom prst="rect">
            <a:avLst/>
          </a:prstGeom>
          <a:solidFill>
            <a:srgbClr val="FFC000"/>
          </a:solidFill>
        </p:spPr>
        <p:txBody>
          <a:bodyPr wrap="square" rtlCol="0">
            <a:spAutoFit/>
          </a:bodyPr>
          <a:lstStyle/>
          <a:p>
            <a:pPr lvl="0">
              <a:lnSpc>
                <a:spcPct val="150000"/>
              </a:lnSpc>
              <a:buSzPct val="25000"/>
            </a:pPr>
            <a:r>
              <a:rPr lang="zh-CN" altLang="en-US" sz="1800" b="1" dirty="0">
                <a:solidFill>
                  <a:schemeClr val="dk1"/>
                </a:solidFill>
                <a:latin typeface="+mn-lt"/>
                <a:ea typeface="微软雅黑" panose="020B0503020204020204" pitchFamily="34" charset="-122"/>
                <a:cs typeface="Calibri"/>
                <a:sym typeface="Calibri"/>
              </a:rPr>
              <a:t>可持续发展目标</a:t>
            </a:r>
            <a:r>
              <a:rPr lang="en-US" altLang="zh-CN" sz="1800" b="1" dirty="0" smtClean="0">
                <a:solidFill>
                  <a:schemeClr val="dk1"/>
                </a:solidFill>
                <a:latin typeface="+mn-lt"/>
                <a:ea typeface="微软雅黑" panose="020B0503020204020204" pitchFamily="34" charset="-122"/>
                <a:cs typeface="Calibri"/>
                <a:sym typeface="Calibri"/>
              </a:rPr>
              <a:t>3: </a:t>
            </a:r>
            <a:r>
              <a:rPr lang="zh-CN" altLang="en-US" sz="1600" dirty="0" smtClean="0">
                <a:solidFill>
                  <a:schemeClr val="dk1"/>
                </a:solidFill>
                <a:latin typeface="+mn-lt"/>
                <a:ea typeface="微软雅黑" panose="020B0503020204020204" pitchFamily="34" charset="-122"/>
                <a:cs typeface="Calibri"/>
                <a:sym typeface="Calibri"/>
              </a:rPr>
              <a:t>确保</a:t>
            </a:r>
            <a:r>
              <a:rPr lang="zh-CN" altLang="en-US" sz="1600" dirty="0">
                <a:solidFill>
                  <a:schemeClr val="dk1"/>
                </a:solidFill>
                <a:latin typeface="+mn-lt"/>
                <a:ea typeface="微软雅黑" panose="020B0503020204020204" pitchFamily="34" charset="-122"/>
                <a:cs typeface="Calibri"/>
                <a:sym typeface="Calibri"/>
              </a:rPr>
              <a:t>健康的生活方式、促进各年龄段所有人的福祉；建设包容、安全、有复原力和可持续的城市和人类住区</a:t>
            </a:r>
            <a:r>
              <a:rPr lang="zh-CN" altLang="en-US" sz="1600" dirty="0" smtClean="0">
                <a:solidFill>
                  <a:schemeClr val="dk1"/>
                </a:solidFill>
                <a:latin typeface="+mn-lt"/>
                <a:ea typeface="微软雅黑" panose="020B0503020204020204" pitchFamily="34" charset="-122"/>
                <a:cs typeface="Calibri"/>
                <a:sym typeface="Calibri"/>
              </a:rPr>
              <a:t>。</a:t>
            </a:r>
            <a:endParaRPr lang="en-US" altLang="zh-CN" sz="1600" dirty="0" smtClean="0">
              <a:solidFill>
                <a:schemeClr val="dk1"/>
              </a:solidFill>
              <a:latin typeface="+mn-lt"/>
              <a:ea typeface="微软雅黑" panose="020B0503020204020204" pitchFamily="34" charset="-122"/>
              <a:cs typeface="Calibri"/>
              <a:sym typeface="Calibri"/>
            </a:endParaRPr>
          </a:p>
          <a:p>
            <a:pPr lvl="0">
              <a:lnSpc>
                <a:spcPct val="150000"/>
              </a:lnSpc>
              <a:buSzPct val="25000"/>
            </a:pPr>
            <a:r>
              <a:rPr lang="zh-CN" altLang="en-US" sz="1800" b="1" dirty="0" smtClean="0">
                <a:solidFill>
                  <a:schemeClr val="dk1"/>
                </a:solidFill>
                <a:latin typeface="+mn-lt"/>
                <a:ea typeface="微软雅黑" panose="020B0503020204020204" pitchFamily="34" charset="-122"/>
                <a:cs typeface="Calibri"/>
                <a:sym typeface="Calibri"/>
              </a:rPr>
              <a:t>可持续发展目标</a:t>
            </a:r>
            <a:r>
              <a:rPr lang="en-US" altLang="zh-CN" sz="1800" b="1" dirty="0" smtClean="0">
                <a:solidFill>
                  <a:schemeClr val="dk1"/>
                </a:solidFill>
                <a:latin typeface="+mn-lt"/>
                <a:ea typeface="微软雅黑" panose="020B0503020204020204" pitchFamily="34" charset="-122"/>
                <a:cs typeface="Calibri"/>
                <a:sym typeface="Calibri"/>
              </a:rPr>
              <a:t>11</a:t>
            </a:r>
            <a:r>
              <a:rPr lang="en-US" altLang="zh-CN" sz="1600" dirty="0" smtClean="0">
                <a:solidFill>
                  <a:schemeClr val="dk1"/>
                </a:solidFill>
                <a:latin typeface="+mn-lt"/>
                <a:ea typeface="微软雅黑" panose="020B0503020204020204" pitchFamily="34" charset="-122"/>
                <a:cs typeface="Calibri"/>
                <a:sym typeface="Calibri"/>
              </a:rPr>
              <a:t>: </a:t>
            </a:r>
            <a:r>
              <a:rPr lang="zh-CN" altLang="en-US" sz="1600" dirty="0" smtClean="0">
                <a:solidFill>
                  <a:schemeClr val="dk1"/>
                </a:solidFill>
                <a:latin typeface="+mn-lt"/>
                <a:ea typeface="微软雅黑" panose="020B0503020204020204" pitchFamily="34" charset="-122"/>
                <a:cs typeface="Calibri"/>
                <a:sym typeface="Calibri"/>
              </a:rPr>
              <a:t>到</a:t>
            </a:r>
            <a:r>
              <a:rPr lang="en-US" altLang="zh-CN" sz="1600" dirty="0">
                <a:solidFill>
                  <a:schemeClr val="dk1"/>
                </a:solidFill>
                <a:latin typeface="+mn-lt"/>
                <a:ea typeface="微软雅黑" panose="020B0503020204020204" pitchFamily="34" charset="-122"/>
                <a:cs typeface="Calibri"/>
                <a:sym typeface="Calibri"/>
              </a:rPr>
              <a:t>2030</a:t>
            </a:r>
            <a:r>
              <a:rPr lang="zh-CN" altLang="en-US" sz="1600" dirty="0">
                <a:solidFill>
                  <a:schemeClr val="dk1"/>
                </a:solidFill>
                <a:latin typeface="+mn-lt"/>
                <a:ea typeface="微软雅黑" panose="020B0503020204020204" pitchFamily="34" charset="-122"/>
                <a:cs typeface="Calibri"/>
                <a:sym typeface="Calibri"/>
              </a:rPr>
              <a:t>年为所有人建成安全、无障碍、负担得起的可持续交通系统，改进道路安全，特别是扩大公共交通，关注弱势群体、妇女、儿童、残障和老年人的需要</a:t>
            </a:r>
            <a:r>
              <a:rPr lang="zh-CN" altLang="en-US" sz="1600" dirty="0" smtClean="0">
                <a:solidFill>
                  <a:schemeClr val="dk1"/>
                </a:solidFill>
                <a:latin typeface="+mn-lt"/>
                <a:ea typeface="微软雅黑" panose="020B0503020204020204" pitchFamily="34" charset="-122"/>
                <a:cs typeface="Calibri"/>
                <a:sym typeface="Calibri"/>
              </a:rPr>
              <a:t>。</a:t>
            </a:r>
            <a:endParaRPr lang="en-US" altLang="zh-CN" sz="1600" dirty="0" smtClean="0">
              <a:solidFill>
                <a:schemeClr val="dk1"/>
              </a:solidFill>
              <a:latin typeface="+mn-lt"/>
              <a:ea typeface="微软雅黑" panose="020B0503020204020204" pitchFamily="34" charset="-122"/>
              <a:cs typeface="Calibri"/>
              <a:sym typeface="Calibri"/>
            </a:endParaRPr>
          </a:p>
        </p:txBody>
      </p:sp>
      <p:sp>
        <p:nvSpPr>
          <p:cNvPr id="8" name="标题 7"/>
          <p:cNvSpPr>
            <a:spLocks noGrp="1"/>
          </p:cNvSpPr>
          <p:nvPr>
            <p:ph type="title"/>
          </p:nvPr>
        </p:nvSpPr>
        <p:spPr>
          <a:xfrm>
            <a:off x="2978333" y="268328"/>
            <a:ext cx="3156604" cy="677078"/>
          </a:xfrm>
          <a:prstGeom prst="rect">
            <a:avLst/>
          </a:prstGeom>
        </p:spPr>
        <p:txBody>
          <a:bodyPr wrap="none">
            <a:spAutoFit/>
          </a:bodyPr>
          <a:lstStyle/>
          <a:p>
            <a:r>
              <a:rPr lang="zh-CN" altLang="en-US" sz="3000" b="1" dirty="0">
                <a:solidFill>
                  <a:srgbClr val="FF0000"/>
                </a:solidFill>
                <a:latin typeface="微软雅黑" panose="020B0503020204020204" pitchFamily="34" charset="-122"/>
                <a:ea typeface="微软雅黑" panose="020B0503020204020204" pitchFamily="34" charset="-122"/>
              </a:rPr>
              <a:t>挑战</a:t>
            </a:r>
            <a:r>
              <a:rPr lang="en-US" altLang="zh-CN" sz="3200" b="1" dirty="0" smtClean="0">
                <a:solidFill>
                  <a:srgbClr val="FF0000"/>
                </a:solidFill>
                <a:latin typeface="微软雅黑" panose="020B0503020204020204" pitchFamily="34" charset="-122"/>
                <a:ea typeface="微软雅黑" panose="020B0503020204020204" pitchFamily="34" charset="-122"/>
              </a:rPr>
              <a:t>/</a:t>
            </a:r>
            <a:r>
              <a:rPr lang="en-US" altLang="zh-CN" sz="3200" b="1" dirty="0" smtClean="0">
                <a:solidFill>
                  <a:srgbClr val="FF0000"/>
                </a:solidFill>
                <a:latin typeface="+mn-lt"/>
              </a:rPr>
              <a:t>Challenge</a:t>
            </a:r>
            <a:endParaRPr lang="zh-CN" altLang="en-US" sz="3200" dirty="0">
              <a:solidFill>
                <a:srgbClr val="FF0000"/>
              </a:solidFill>
              <a:latin typeface="+mn-lt"/>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997241" y="1078507"/>
            <a:ext cx="5665516" cy="3405337"/>
          </a:xfrm>
          <a:prstGeom prst="rect">
            <a:avLst/>
          </a:prstGeom>
        </p:spPr>
      </p:pic>
      <p:sp>
        <p:nvSpPr>
          <p:cNvPr id="6" name="矩形 5"/>
          <p:cNvSpPr/>
          <p:nvPr/>
        </p:nvSpPr>
        <p:spPr>
          <a:xfrm>
            <a:off x="898079" y="4666724"/>
            <a:ext cx="7863840" cy="1846659"/>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十三五规划中提出“健康中国”理念，中国人均预期寿命到</a:t>
            </a:r>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年达到</a:t>
            </a:r>
            <a:r>
              <a:rPr lang="en-US" altLang="zh-CN" sz="2000" dirty="0" smtClean="0">
                <a:latin typeface="微软雅黑" panose="020B0503020204020204" pitchFamily="34" charset="-122"/>
                <a:ea typeface="微软雅黑" panose="020B0503020204020204" pitchFamily="34" charset="-122"/>
              </a:rPr>
              <a:t>77</a:t>
            </a:r>
            <a:r>
              <a:rPr lang="zh-CN" altLang="en-US" sz="2000" dirty="0" smtClean="0">
                <a:latin typeface="微软雅黑" panose="020B0503020204020204" pitchFamily="34" charset="-122"/>
                <a:ea typeface="微软雅黑" panose="020B0503020204020204" pitchFamily="34" charset="-122"/>
              </a:rPr>
              <a:t>岁（比现在提高</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岁）。交通造成死亡最多是</a:t>
            </a:r>
            <a:r>
              <a:rPr lang="en-US" altLang="zh-CN" sz="2000" dirty="0" smtClean="0">
                <a:latin typeface="微软雅黑" panose="020B0503020204020204" pitchFamily="34" charset="-122"/>
                <a:ea typeface="微软雅黑" panose="020B0503020204020204" pitchFamily="34" charset="-122"/>
              </a:rPr>
              <a:t>20-35</a:t>
            </a:r>
            <a:r>
              <a:rPr lang="zh-CN" altLang="en-US" sz="2000" dirty="0" smtClean="0">
                <a:latin typeface="微软雅黑" panose="020B0503020204020204" pitchFamily="34" charset="-122"/>
                <a:ea typeface="微软雅黑" panose="020B0503020204020204" pitchFamily="34" charset="-122"/>
              </a:rPr>
              <a:t>岁， 且一个死亡就隐含有五个人受伤。</a:t>
            </a:r>
            <a:endParaRPr lang="en-US" altLang="zh-CN" sz="2000" dirty="0" smtClean="0">
              <a:latin typeface="微软雅黑" panose="020B0503020204020204" pitchFamily="34" charset="-122"/>
              <a:ea typeface="微软雅黑" panose="020B0503020204020204" pitchFamily="34" charset="-122"/>
            </a:endParaRPr>
          </a:p>
          <a:p>
            <a:r>
              <a:rPr lang="en-US" altLang="zh-CN" sz="1800" dirty="0" smtClean="0"/>
              <a:t>Health </a:t>
            </a:r>
            <a:r>
              <a:rPr lang="en-US" altLang="zh-CN" sz="1800" dirty="0"/>
              <a:t>will </a:t>
            </a:r>
            <a:r>
              <a:rPr lang="en-US" altLang="zh-CN" sz="1800" dirty="0" smtClean="0"/>
              <a:t>be emphasized in </a:t>
            </a:r>
            <a:r>
              <a:rPr lang="en-US" altLang="zh-CN" sz="1800" dirty="0"/>
              <a:t>the </a:t>
            </a:r>
            <a:r>
              <a:rPr lang="en-US" altLang="zh-CN" sz="1800" dirty="0" smtClean="0"/>
              <a:t>13</a:t>
            </a:r>
            <a:r>
              <a:rPr lang="en-US" altLang="zh-CN" sz="1800" baseline="30000" dirty="0" smtClean="0"/>
              <a:t>th</a:t>
            </a:r>
            <a:r>
              <a:rPr lang="en-US" altLang="zh-CN" sz="1800" dirty="0" smtClean="0"/>
              <a:t>-five year </a:t>
            </a:r>
            <a:r>
              <a:rPr lang="en-US" altLang="zh-CN" sz="1800" dirty="0"/>
              <a:t>plan. The life expectancy of Chinese citizens in 2020 should be 77 years (+2 years from 2015</a:t>
            </a:r>
            <a:r>
              <a:rPr lang="en-US" altLang="zh-CN" sz="1800" dirty="0" smtClean="0"/>
              <a:t>). While most of the deaths caused by traffic accidents are between 20 to 35</a:t>
            </a:r>
            <a:r>
              <a:rPr lang="en-US" altLang="zh-CN" sz="1800" dirty="0"/>
              <a:t>.</a:t>
            </a:r>
          </a:p>
        </p:txBody>
      </p:sp>
      <p:sp>
        <p:nvSpPr>
          <p:cNvPr id="7" name="标题 7"/>
          <p:cNvSpPr>
            <a:spLocks noGrp="1"/>
          </p:cNvSpPr>
          <p:nvPr>
            <p:ph type="title"/>
          </p:nvPr>
        </p:nvSpPr>
        <p:spPr>
          <a:xfrm>
            <a:off x="3069704" y="283717"/>
            <a:ext cx="2973861" cy="646300"/>
          </a:xfrm>
          <a:prstGeom prst="rect">
            <a:avLst/>
          </a:prstGeom>
        </p:spPr>
        <p:txBody>
          <a:bodyPr wrap="none">
            <a:spAutoFit/>
          </a:bodyPr>
          <a:lstStyle/>
          <a:p>
            <a:r>
              <a:rPr lang="zh-CN" altLang="en-US" sz="3000" b="1" dirty="0">
                <a:solidFill>
                  <a:srgbClr val="FF0000"/>
                </a:solidFill>
                <a:latin typeface="微软雅黑" panose="020B0503020204020204" pitchFamily="34" charset="-122"/>
                <a:ea typeface="微软雅黑" panose="020B0503020204020204" pitchFamily="34" charset="-122"/>
              </a:rPr>
              <a:t>挑战</a:t>
            </a:r>
            <a:r>
              <a:rPr lang="en-US" altLang="zh-CN" sz="3000" b="1" dirty="0" smtClean="0">
                <a:solidFill>
                  <a:srgbClr val="FF0000"/>
                </a:solidFill>
                <a:latin typeface="微软雅黑" panose="020B0503020204020204" pitchFamily="34" charset="-122"/>
                <a:ea typeface="微软雅黑" panose="020B0503020204020204" pitchFamily="34" charset="-122"/>
              </a:rPr>
              <a:t>/</a:t>
            </a:r>
            <a:r>
              <a:rPr lang="en-US" altLang="zh-CN" sz="3000" b="1" dirty="0" smtClean="0">
                <a:solidFill>
                  <a:srgbClr val="FF0000"/>
                </a:solidFill>
                <a:latin typeface="+mn-lt"/>
              </a:rPr>
              <a:t>Challenge</a:t>
            </a:r>
            <a:endParaRPr lang="zh-CN" altLang="en-US" sz="3000" dirty="0">
              <a:solidFill>
                <a:srgbClr val="FF0000"/>
              </a:solidFill>
              <a:latin typeface="+mn-lt"/>
            </a:endParaRPr>
          </a:p>
        </p:txBody>
      </p:sp>
    </p:spTree>
    <p:extLst>
      <p:ext uri="{BB962C8B-B14F-4D97-AF65-F5344CB8AC3E}">
        <p14:creationId xmlns:p14="http://schemas.microsoft.com/office/powerpoint/2010/main" val="2926030216"/>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65930" y="879405"/>
            <a:ext cx="8933692" cy="4525963"/>
          </a:xfrm>
        </p:spPr>
        <p:txBody>
          <a:bodyPr/>
          <a:lstStyle/>
          <a:p>
            <a:pPr marL="203200" indent="0" algn="ctr">
              <a:lnSpc>
                <a:spcPct val="150000"/>
              </a:lnSpc>
              <a:spcBef>
                <a:spcPts val="0"/>
              </a:spcBef>
              <a:buNone/>
            </a:pPr>
            <a:r>
              <a:rPr lang="zh-CN" altLang="en-US" sz="2100" dirty="0" smtClean="0">
                <a:solidFill>
                  <a:srgbClr val="000000"/>
                </a:solidFill>
                <a:latin typeface="微软雅黑" panose="020B0503020204020204" pitchFamily="34" charset="-122"/>
                <a:ea typeface="微软雅黑" panose="020B0503020204020204" pitchFamily="34" charset="-122"/>
                <a:cs typeface="Arial"/>
                <a:sym typeface="Arial"/>
              </a:rPr>
              <a:t>尽管健康</a:t>
            </a:r>
            <a:r>
              <a:rPr lang="zh-CN" altLang="en-US" sz="2100" dirty="0">
                <a:solidFill>
                  <a:srgbClr val="000000"/>
                </a:solidFill>
                <a:latin typeface="微软雅黑" panose="020B0503020204020204" pitchFamily="34" charset="-122"/>
                <a:ea typeface="微软雅黑" panose="020B0503020204020204" pitchFamily="34" charset="-122"/>
                <a:cs typeface="Arial"/>
                <a:sym typeface="Arial"/>
              </a:rPr>
              <a:t>、</a:t>
            </a:r>
            <a:r>
              <a:rPr lang="zh-CN" altLang="en-US" sz="2100" dirty="0" smtClean="0">
                <a:solidFill>
                  <a:srgbClr val="000000"/>
                </a:solidFill>
                <a:latin typeface="微软雅黑" panose="020B0503020204020204" pitchFamily="34" charset="-122"/>
                <a:ea typeface="微软雅黑" panose="020B0503020204020204" pitchFamily="34" charset="-122"/>
                <a:cs typeface="Arial"/>
                <a:sym typeface="Arial"/>
              </a:rPr>
              <a:t>环境期望值高，现有的交通发展模式导致环境和健康成本增加</a:t>
            </a:r>
            <a:endParaRPr lang="en-US" altLang="zh-CN" sz="2100" dirty="0" smtClean="0">
              <a:solidFill>
                <a:srgbClr val="000000"/>
              </a:solidFill>
              <a:latin typeface="微软雅黑" panose="020B0503020204020204" pitchFamily="34" charset="-122"/>
              <a:ea typeface="微软雅黑" panose="020B0503020204020204" pitchFamily="34" charset="-122"/>
              <a:cs typeface="Arial"/>
              <a:sym typeface="Arial"/>
            </a:endParaRPr>
          </a:p>
          <a:p>
            <a:pPr marL="203200" indent="0">
              <a:lnSpc>
                <a:spcPct val="150000"/>
              </a:lnSpc>
              <a:spcBef>
                <a:spcPts val="0"/>
              </a:spcBef>
              <a:buNone/>
            </a:pPr>
            <a:r>
              <a:rPr lang="en-US" altLang="zh-CN" sz="2000" dirty="0" smtClean="0">
                <a:solidFill>
                  <a:srgbClr val="000000"/>
                </a:solidFill>
                <a:latin typeface="Arial"/>
                <a:ea typeface="Arial"/>
                <a:cs typeface="Arial"/>
                <a:sym typeface="Arial"/>
              </a:rPr>
              <a:t>Health &amp; environment expected Vs. Current negative </a:t>
            </a:r>
            <a:r>
              <a:rPr lang="en-US" altLang="zh-CN" sz="2000" dirty="0">
                <a:solidFill>
                  <a:srgbClr val="000000"/>
                </a:solidFill>
                <a:latin typeface="Arial"/>
                <a:ea typeface="Arial"/>
                <a:cs typeface="Arial"/>
                <a:sym typeface="Arial"/>
              </a:rPr>
              <a:t>c</a:t>
            </a:r>
            <a:r>
              <a:rPr lang="en-US" altLang="zh-CN" sz="2000" dirty="0" smtClean="0">
                <a:solidFill>
                  <a:srgbClr val="000000"/>
                </a:solidFill>
                <a:latin typeface="Arial"/>
                <a:ea typeface="Arial"/>
                <a:cs typeface="Arial"/>
                <a:sym typeface="Arial"/>
              </a:rPr>
              <a:t>ost   </a:t>
            </a:r>
            <a:r>
              <a:rPr lang="en-US" altLang="zh-CN" sz="2000" b="1" dirty="0" smtClean="0">
                <a:solidFill>
                  <a:srgbClr val="FF0000"/>
                </a:solidFill>
                <a:latin typeface="Arial"/>
                <a:ea typeface="Arial"/>
                <a:cs typeface="Arial"/>
                <a:sym typeface="Arial"/>
              </a:rPr>
              <a:t>HIGH</a:t>
            </a:r>
          </a:p>
        </p:txBody>
      </p:sp>
      <p:grpSp>
        <p:nvGrpSpPr>
          <p:cNvPr id="6" name="组合 8"/>
          <p:cNvGrpSpPr/>
          <p:nvPr/>
        </p:nvGrpSpPr>
        <p:grpSpPr bwMode="auto">
          <a:xfrm>
            <a:off x="1013036" y="2158026"/>
            <a:ext cx="2252472" cy="1283824"/>
            <a:chOff x="3780011" y="1629025"/>
            <a:chExt cx="1871974" cy="1655977"/>
          </a:xfrm>
        </p:grpSpPr>
        <p:sp>
          <p:nvSpPr>
            <p:cNvPr id="22" name="矩形 21"/>
            <p:cNvSpPr/>
            <p:nvPr/>
          </p:nvSpPr>
          <p:spPr>
            <a:xfrm>
              <a:off x="3780011" y="1629025"/>
              <a:ext cx="1871974" cy="71923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zh-CN" sz="1600" b="1" dirty="0" smtClean="0">
                  <a:solidFill>
                    <a:srgbClr val="FF0000"/>
                  </a:solidFill>
                </a:rPr>
                <a:t>Air pollution/noise</a:t>
              </a:r>
              <a:endParaRPr lang="zh-CN" altLang="en-US" sz="1600" b="1" dirty="0" smtClean="0">
                <a:solidFill>
                  <a:srgbClr val="FF0000"/>
                </a:solidFill>
              </a:endParaRPr>
            </a:p>
          </p:txBody>
        </p:sp>
        <p:pic>
          <p:nvPicPr>
            <p:cNvPr id="21" name="Picture 4" descr="Heli2"/>
            <p:cNvPicPr>
              <a:picLocks noChangeAspect="1" noChangeArrowheads="1"/>
            </p:cNvPicPr>
            <p:nvPr/>
          </p:nvPicPr>
          <p:blipFill>
            <a:blip r:embed="rId3"/>
            <a:srcRect r="18430"/>
            <a:stretch>
              <a:fillRect/>
            </a:stretch>
          </p:blipFill>
          <p:spPr bwMode="auto">
            <a:xfrm>
              <a:off x="3780011" y="2349015"/>
              <a:ext cx="1871974" cy="935987"/>
            </a:xfrm>
            <a:prstGeom prst="rect">
              <a:avLst/>
            </a:prstGeom>
            <a:noFill/>
            <a:ln w="9525">
              <a:noFill/>
              <a:miter lim="800000"/>
              <a:headEnd/>
              <a:tailEnd/>
            </a:ln>
          </p:spPr>
        </p:pic>
      </p:grpSp>
      <p:sp>
        <p:nvSpPr>
          <p:cNvPr id="7" name="矩形 6"/>
          <p:cNvSpPr/>
          <p:nvPr/>
        </p:nvSpPr>
        <p:spPr bwMode="auto">
          <a:xfrm>
            <a:off x="1032729" y="3341341"/>
            <a:ext cx="2255647" cy="81620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zh-CN" sz="1600" b="1" dirty="0" smtClean="0">
                <a:solidFill>
                  <a:srgbClr val="FF0000"/>
                </a:solidFill>
              </a:rPr>
              <a:t>Declined active transport</a:t>
            </a:r>
            <a:endParaRPr lang="zh-CN" altLang="en-US" sz="1600" b="1" dirty="0">
              <a:solidFill>
                <a:srgbClr val="FF0000"/>
              </a:solidFill>
            </a:endParaRPr>
          </a:p>
        </p:txBody>
      </p:sp>
      <p:grpSp>
        <p:nvGrpSpPr>
          <p:cNvPr id="8" name="组合 20"/>
          <p:cNvGrpSpPr/>
          <p:nvPr/>
        </p:nvGrpSpPr>
        <p:grpSpPr bwMode="auto">
          <a:xfrm>
            <a:off x="1016854" y="5136399"/>
            <a:ext cx="2271522" cy="1439863"/>
            <a:chOff x="3780011" y="4796981"/>
            <a:chExt cx="1891609" cy="1439981"/>
          </a:xfrm>
        </p:grpSpPr>
        <p:sp>
          <p:nvSpPr>
            <p:cNvPr id="19" name="矩形 18"/>
            <p:cNvSpPr/>
            <p:nvPr/>
          </p:nvSpPr>
          <p:spPr>
            <a:xfrm>
              <a:off x="3780011" y="4796981"/>
              <a:ext cx="1872566" cy="57631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zh-CN" sz="1600" b="1" dirty="0" smtClean="0">
                  <a:solidFill>
                    <a:srgbClr val="FF0000"/>
                  </a:solidFill>
                </a:rPr>
                <a:t>Traffic deaths &amp; injuries</a:t>
              </a:r>
              <a:endParaRPr lang="zh-CN" altLang="en-US" sz="1600" b="1" dirty="0">
                <a:solidFill>
                  <a:srgbClr val="FF0000"/>
                </a:solidFill>
              </a:endParaRPr>
            </a:p>
          </p:txBody>
        </p:sp>
        <p:pic>
          <p:nvPicPr>
            <p:cNvPr id="20" name="Picture 4" descr="http://t2.baidu.com/it/u=971323824,2581825744&amp;fm=21&amp;gp=0.jpg"/>
            <p:cNvPicPr>
              <a:picLocks noChangeAspect="1" noChangeArrowheads="1"/>
            </p:cNvPicPr>
            <p:nvPr/>
          </p:nvPicPr>
          <p:blipFill>
            <a:blip r:embed="rId4"/>
            <a:srcRect/>
            <a:stretch>
              <a:fillRect/>
            </a:stretch>
          </p:blipFill>
          <p:spPr bwMode="auto">
            <a:xfrm>
              <a:off x="3780011" y="5372974"/>
              <a:ext cx="1891609" cy="863988"/>
            </a:xfrm>
            <a:prstGeom prst="rect">
              <a:avLst/>
            </a:prstGeom>
            <a:noFill/>
            <a:ln w="9525">
              <a:noFill/>
              <a:miter lim="800000"/>
              <a:headEnd/>
              <a:tailEnd/>
            </a:ln>
          </p:spPr>
        </p:pic>
      </p:grpSp>
      <p:sp>
        <p:nvSpPr>
          <p:cNvPr id="9" name="圆角矩形 8"/>
          <p:cNvSpPr/>
          <p:nvPr/>
        </p:nvSpPr>
        <p:spPr>
          <a:xfrm>
            <a:off x="147132" y="2631885"/>
            <a:ext cx="477671" cy="2939250"/>
          </a:xfrm>
          <a:prstGeom prst="roundRect">
            <a:avLst/>
          </a:prstGeom>
        </p:spPr>
        <p:style>
          <a:lnRef idx="1">
            <a:schemeClr val="accent3"/>
          </a:lnRef>
          <a:fillRef idx="3">
            <a:schemeClr val="accent3"/>
          </a:fillRef>
          <a:effectRef idx="2">
            <a:schemeClr val="accent3"/>
          </a:effectRef>
          <a:fontRef idx="minor">
            <a:schemeClr val="lt1"/>
          </a:fontRef>
        </p:style>
        <p:txBody>
          <a:bodyPr vert="eaVert" anchor="ctr"/>
          <a:lstStyle/>
          <a:p>
            <a:pPr algn="ctr">
              <a:defRPr/>
            </a:pPr>
            <a:r>
              <a:rPr lang="en-US" altLang="zh-CN" sz="2400" b="1" dirty="0" smtClean="0">
                <a:solidFill>
                  <a:srgbClr val="FF0000"/>
                </a:solidFill>
              </a:rPr>
              <a:t>Mobility</a:t>
            </a:r>
            <a:endParaRPr lang="zh-CN" altLang="en-US" sz="2400" b="1" dirty="0">
              <a:solidFill>
                <a:srgbClr val="FF0000"/>
              </a:solidFill>
            </a:endParaRPr>
          </a:p>
        </p:txBody>
      </p:sp>
      <p:sp>
        <p:nvSpPr>
          <p:cNvPr id="10" name="右箭头 9"/>
          <p:cNvSpPr/>
          <p:nvPr/>
        </p:nvSpPr>
        <p:spPr>
          <a:xfrm rot="20085677">
            <a:off x="578350" y="2560094"/>
            <a:ext cx="446253" cy="6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右箭头 10"/>
          <p:cNvSpPr/>
          <p:nvPr/>
        </p:nvSpPr>
        <p:spPr>
          <a:xfrm flipV="1">
            <a:off x="613415" y="3817705"/>
            <a:ext cx="4193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 name="组合 25"/>
          <p:cNvGrpSpPr/>
          <p:nvPr/>
        </p:nvGrpSpPr>
        <p:grpSpPr bwMode="auto">
          <a:xfrm>
            <a:off x="3082432" y="2901330"/>
            <a:ext cx="1078228" cy="3383741"/>
            <a:chOff x="5587365" y="2160468"/>
            <a:chExt cx="1711781" cy="2900970"/>
          </a:xfrm>
        </p:grpSpPr>
        <p:sp>
          <p:nvSpPr>
            <p:cNvPr id="16" name="燕尾形箭头 15"/>
            <p:cNvSpPr/>
            <p:nvPr/>
          </p:nvSpPr>
          <p:spPr>
            <a:xfrm rot="1564903">
              <a:off x="5587365" y="2160468"/>
              <a:ext cx="1656244" cy="28256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燕尾形箭头 16"/>
            <p:cNvSpPr/>
            <p:nvPr/>
          </p:nvSpPr>
          <p:spPr>
            <a:xfrm>
              <a:off x="5652430" y="3429561"/>
              <a:ext cx="1389466" cy="298437"/>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燕尾形箭头 17"/>
            <p:cNvSpPr/>
            <p:nvPr/>
          </p:nvSpPr>
          <p:spPr>
            <a:xfrm rot="19482026">
              <a:off x="5625434" y="4747127"/>
              <a:ext cx="1673712" cy="314311"/>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3" name="图片 5" descr="图片2_副.jpg"/>
          <p:cNvPicPr>
            <a:picLocks noChangeAspect="1" noChangeArrowheads="1"/>
          </p:cNvPicPr>
          <p:nvPr/>
        </p:nvPicPr>
        <p:blipFill>
          <a:blip r:embed="rId5"/>
          <a:srcRect/>
          <a:stretch>
            <a:fillRect/>
          </a:stretch>
        </p:blipFill>
        <p:spPr bwMode="auto">
          <a:xfrm>
            <a:off x="1032728" y="4202070"/>
            <a:ext cx="2255647" cy="934329"/>
          </a:xfrm>
          <a:prstGeom prst="rect">
            <a:avLst/>
          </a:prstGeom>
          <a:noFill/>
          <a:ln w="9525">
            <a:noFill/>
            <a:miter lim="800000"/>
            <a:headEnd/>
            <a:tailEnd/>
          </a:ln>
        </p:spPr>
      </p:pic>
      <p:sp>
        <p:nvSpPr>
          <p:cNvPr id="14" name="圆角矩形 13"/>
          <p:cNvSpPr/>
          <p:nvPr/>
        </p:nvSpPr>
        <p:spPr>
          <a:xfrm>
            <a:off x="4069614" y="2795554"/>
            <a:ext cx="530528" cy="2996724"/>
          </a:xfrm>
          <a:prstGeom prst="roundRect">
            <a:avLst/>
          </a:prstGeom>
        </p:spPr>
        <p:style>
          <a:lnRef idx="1">
            <a:schemeClr val="accent3"/>
          </a:lnRef>
          <a:fillRef idx="3">
            <a:schemeClr val="accent3"/>
          </a:fillRef>
          <a:effectRef idx="2">
            <a:schemeClr val="accent3"/>
          </a:effectRef>
          <a:fontRef idx="minor">
            <a:schemeClr val="lt1"/>
          </a:fontRef>
        </p:style>
        <p:txBody>
          <a:bodyPr vert="eaVert" anchor="ctr"/>
          <a:lstStyle/>
          <a:p>
            <a:pPr algn="ctr">
              <a:defRPr/>
            </a:pPr>
            <a:r>
              <a:rPr lang="en-US" altLang="zh-CN" sz="2400" b="1" dirty="0" smtClean="0">
                <a:solidFill>
                  <a:srgbClr val="FF0000"/>
                </a:solidFill>
              </a:rPr>
              <a:t>Heath</a:t>
            </a:r>
            <a:endParaRPr lang="zh-CN" altLang="en-US" sz="2400" b="1" dirty="0">
              <a:solidFill>
                <a:srgbClr val="FF0000"/>
              </a:solidFill>
            </a:endParaRPr>
          </a:p>
        </p:txBody>
      </p:sp>
      <p:sp>
        <p:nvSpPr>
          <p:cNvPr id="15" name="右箭头 14"/>
          <p:cNvSpPr/>
          <p:nvPr/>
        </p:nvSpPr>
        <p:spPr>
          <a:xfrm flipV="1">
            <a:off x="616590" y="5455525"/>
            <a:ext cx="4193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矩形 27"/>
          <p:cNvSpPr/>
          <p:nvPr/>
        </p:nvSpPr>
        <p:spPr>
          <a:xfrm>
            <a:off x="4975934" y="5450178"/>
            <a:ext cx="4328488" cy="954107"/>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英国案例：交通健康影响估算</a:t>
            </a:r>
            <a:endParaRPr lang="en-US" altLang="zh-CN" sz="2000" dirty="0" smtClean="0">
              <a:latin typeface="微软雅黑" panose="020B0503020204020204" pitchFamily="34" charset="-122"/>
              <a:ea typeface="微软雅黑" panose="020B0503020204020204" pitchFamily="34" charset="-122"/>
            </a:endParaRPr>
          </a:p>
          <a:p>
            <a:r>
              <a:rPr lang="en-US" altLang="zh-CN" sz="1800" dirty="0" smtClean="0"/>
              <a:t>Totaled </a:t>
            </a:r>
            <a:r>
              <a:rPr lang="en-US" altLang="zh-CN" sz="1800" dirty="0"/>
              <a:t>58 – 74 billion US$, </a:t>
            </a:r>
            <a:endParaRPr lang="en-US" altLang="zh-CN" sz="1800" dirty="0" smtClean="0"/>
          </a:p>
          <a:p>
            <a:r>
              <a:rPr lang="en-US" altLang="zh-CN" sz="1800" dirty="0" smtClean="0">
                <a:solidFill>
                  <a:srgbClr val="FF0000"/>
                </a:solidFill>
              </a:rPr>
              <a:t>2.3% – </a:t>
            </a:r>
            <a:r>
              <a:rPr lang="en-US" altLang="zh-CN" sz="1800" dirty="0">
                <a:solidFill>
                  <a:srgbClr val="FF0000"/>
                </a:solidFill>
              </a:rPr>
              <a:t>2.9% </a:t>
            </a:r>
            <a:r>
              <a:rPr lang="en-US" altLang="zh-CN" sz="1800" dirty="0"/>
              <a:t>of </a:t>
            </a:r>
            <a:r>
              <a:rPr lang="en-US" altLang="zh-CN" sz="1800" dirty="0" smtClean="0"/>
              <a:t>total GDP in UK</a:t>
            </a:r>
            <a:endParaRPr lang="en-US" altLang="zh-CN" sz="1800" dirty="0"/>
          </a:p>
        </p:txBody>
      </p:sp>
      <p:pic>
        <p:nvPicPr>
          <p:cNvPr id="3" name="图片 2"/>
          <p:cNvPicPr>
            <a:picLocks noChangeAspect="1"/>
          </p:cNvPicPr>
          <p:nvPr/>
        </p:nvPicPr>
        <p:blipFill rotWithShape="1">
          <a:blip r:embed="rId6"/>
          <a:srcRect l="5296" r="4509" b="10020"/>
          <a:stretch/>
        </p:blipFill>
        <p:spPr>
          <a:xfrm>
            <a:off x="4848726" y="1905239"/>
            <a:ext cx="4030579" cy="2907393"/>
          </a:xfrm>
          <a:prstGeom prst="rect">
            <a:avLst/>
          </a:prstGeom>
        </p:spPr>
      </p:pic>
      <p:sp>
        <p:nvSpPr>
          <p:cNvPr id="23" name="标题 7"/>
          <p:cNvSpPr>
            <a:spLocks noGrp="1"/>
          </p:cNvSpPr>
          <p:nvPr>
            <p:ph type="title"/>
          </p:nvPr>
        </p:nvSpPr>
        <p:spPr>
          <a:xfrm>
            <a:off x="2847947" y="39877"/>
            <a:ext cx="2973861" cy="646300"/>
          </a:xfrm>
          <a:prstGeom prst="rect">
            <a:avLst/>
          </a:prstGeom>
        </p:spPr>
        <p:txBody>
          <a:bodyPr wrap="none">
            <a:spAutoFit/>
          </a:bodyPr>
          <a:lstStyle/>
          <a:p>
            <a:r>
              <a:rPr lang="zh-CN" altLang="en-US" sz="3000" b="1" dirty="0">
                <a:solidFill>
                  <a:srgbClr val="FF0000"/>
                </a:solidFill>
                <a:latin typeface="微软雅黑" panose="020B0503020204020204" pitchFamily="34" charset="-122"/>
                <a:ea typeface="微软雅黑" panose="020B0503020204020204" pitchFamily="34" charset="-122"/>
              </a:rPr>
              <a:t>挑战</a:t>
            </a:r>
            <a:r>
              <a:rPr lang="en-US" altLang="zh-CN" sz="3000" b="1" dirty="0" smtClean="0">
                <a:solidFill>
                  <a:srgbClr val="FF0000"/>
                </a:solidFill>
                <a:latin typeface="微软雅黑" panose="020B0503020204020204" pitchFamily="34" charset="-122"/>
                <a:ea typeface="微软雅黑" panose="020B0503020204020204" pitchFamily="34" charset="-122"/>
              </a:rPr>
              <a:t>/</a:t>
            </a:r>
            <a:r>
              <a:rPr lang="en-US" altLang="zh-CN" sz="3000" b="1" dirty="0" smtClean="0">
                <a:solidFill>
                  <a:srgbClr val="FF0000"/>
                </a:solidFill>
                <a:latin typeface="+mn-lt"/>
              </a:rPr>
              <a:t>Challenge</a:t>
            </a:r>
            <a:endParaRPr lang="zh-CN" altLang="en-US" sz="3000" dirty="0">
              <a:solidFill>
                <a:srgbClr val="FF000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3"/>
          <a:srcRect l="6916" r="6353"/>
          <a:stretch>
            <a:fillRect/>
          </a:stretch>
        </p:blipFill>
        <p:spPr bwMode="auto">
          <a:xfrm>
            <a:off x="388883" y="953115"/>
            <a:ext cx="4876800" cy="3404451"/>
          </a:xfrm>
          <a:prstGeom prst="rect">
            <a:avLst/>
          </a:prstGeom>
          <a:noFill/>
          <a:ln w="9525">
            <a:noFill/>
            <a:miter lim="800000"/>
            <a:headEnd/>
            <a:tailEnd/>
          </a:ln>
          <a:effectLst/>
        </p:spPr>
      </p:pic>
      <p:grpSp>
        <p:nvGrpSpPr>
          <p:cNvPr id="28" name="Group 12"/>
          <p:cNvGrpSpPr/>
          <p:nvPr/>
        </p:nvGrpSpPr>
        <p:grpSpPr bwMode="auto">
          <a:xfrm>
            <a:off x="4690706" y="2308372"/>
            <a:ext cx="4114800" cy="3581400"/>
            <a:chOff x="1488" y="1200"/>
            <a:chExt cx="2592" cy="2256"/>
          </a:xfrm>
        </p:grpSpPr>
        <p:sp>
          <p:nvSpPr>
            <p:cNvPr id="29" name="Freeform 13"/>
            <p:cNvSpPr/>
            <p:nvPr/>
          </p:nvSpPr>
          <p:spPr bwMode="auto">
            <a:xfrm>
              <a:off x="2400" y="1200"/>
              <a:ext cx="720" cy="624"/>
            </a:xfrm>
            <a:custGeom>
              <a:avLst/>
              <a:gdLst>
                <a:gd name="T0" fmla="*/ 336 w 720"/>
                <a:gd name="T1" fmla="*/ 0 h 624"/>
                <a:gd name="T2" fmla="*/ 0 w 720"/>
                <a:gd name="T3" fmla="*/ 624 h 624"/>
                <a:gd name="T4" fmla="*/ 720 w 720"/>
                <a:gd name="T5" fmla="*/ 624 h 624"/>
                <a:gd name="T6" fmla="*/ 336 w 720"/>
                <a:gd name="T7" fmla="*/ 0 h 624"/>
                <a:gd name="T8" fmla="*/ 0 60000 65536"/>
                <a:gd name="T9" fmla="*/ 0 60000 65536"/>
                <a:gd name="T10" fmla="*/ 0 60000 65536"/>
                <a:gd name="T11" fmla="*/ 0 60000 65536"/>
                <a:gd name="T12" fmla="*/ 0 w 720"/>
                <a:gd name="T13" fmla="*/ 0 h 624"/>
                <a:gd name="T14" fmla="*/ 720 w 720"/>
                <a:gd name="T15" fmla="*/ 624 h 624"/>
              </a:gdLst>
              <a:ahLst/>
              <a:cxnLst>
                <a:cxn ang="T8">
                  <a:pos x="T0" y="T1"/>
                </a:cxn>
                <a:cxn ang="T9">
                  <a:pos x="T2" y="T3"/>
                </a:cxn>
                <a:cxn ang="T10">
                  <a:pos x="T4" y="T5"/>
                </a:cxn>
                <a:cxn ang="T11">
                  <a:pos x="T6" y="T7"/>
                </a:cxn>
              </a:cxnLst>
              <a:rect l="T12" t="T13" r="T14" b="T15"/>
              <a:pathLst>
                <a:path w="720" h="624">
                  <a:moveTo>
                    <a:pt x="336" y="0"/>
                  </a:moveTo>
                  <a:lnTo>
                    <a:pt x="0" y="624"/>
                  </a:lnTo>
                  <a:lnTo>
                    <a:pt x="720" y="624"/>
                  </a:lnTo>
                  <a:lnTo>
                    <a:pt x="336" y="0"/>
                  </a:lnTo>
                  <a:close/>
                </a:path>
              </a:pathLst>
            </a:custGeom>
            <a:solidFill>
              <a:srgbClr val="FF6600"/>
            </a:solidFill>
            <a:ln w="9525">
              <a:noFill/>
              <a:round/>
            </a:ln>
          </p:spPr>
          <p:txBody>
            <a:bodyPr/>
            <a:lstStyle/>
            <a:p>
              <a:endParaRPr lang="zh-CN" altLang="en-US"/>
            </a:p>
          </p:txBody>
        </p:sp>
        <p:sp>
          <p:nvSpPr>
            <p:cNvPr id="30" name="Freeform 14"/>
            <p:cNvSpPr/>
            <p:nvPr/>
          </p:nvSpPr>
          <p:spPr bwMode="auto">
            <a:xfrm>
              <a:off x="1872" y="2256"/>
              <a:ext cx="1728" cy="432"/>
            </a:xfrm>
            <a:custGeom>
              <a:avLst/>
              <a:gdLst>
                <a:gd name="T0" fmla="*/ 288 w 1728"/>
                <a:gd name="T1" fmla="*/ 0 h 432"/>
                <a:gd name="T2" fmla="*/ 0 w 1728"/>
                <a:gd name="T3" fmla="*/ 432 h 432"/>
                <a:gd name="T4" fmla="*/ 1728 w 1728"/>
                <a:gd name="T5" fmla="*/ 432 h 432"/>
                <a:gd name="T6" fmla="*/ 1488 w 1728"/>
                <a:gd name="T7" fmla="*/ 0 h 432"/>
                <a:gd name="T8" fmla="*/ 288 w 1728"/>
                <a:gd name="T9" fmla="*/ 0 h 432"/>
                <a:gd name="T10" fmla="*/ 0 60000 65536"/>
                <a:gd name="T11" fmla="*/ 0 60000 65536"/>
                <a:gd name="T12" fmla="*/ 0 60000 65536"/>
                <a:gd name="T13" fmla="*/ 0 60000 65536"/>
                <a:gd name="T14" fmla="*/ 0 60000 65536"/>
                <a:gd name="T15" fmla="*/ 0 w 1728"/>
                <a:gd name="T16" fmla="*/ 0 h 432"/>
                <a:gd name="T17" fmla="*/ 1728 w 1728"/>
                <a:gd name="T18" fmla="*/ 432 h 432"/>
              </a:gdLst>
              <a:ahLst/>
              <a:cxnLst>
                <a:cxn ang="T10">
                  <a:pos x="T0" y="T1"/>
                </a:cxn>
                <a:cxn ang="T11">
                  <a:pos x="T2" y="T3"/>
                </a:cxn>
                <a:cxn ang="T12">
                  <a:pos x="T4" y="T5"/>
                </a:cxn>
                <a:cxn ang="T13">
                  <a:pos x="T6" y="T7"/>
                </a:cxn>
                <a:cxn ang="T14">
                  <a:pos x="T8" y="T9"/>
                </a:cxn>
              </a:cxnLst>
              <a:rect l="T15" t="T16" r="T17" b="T18"/>
              <a:pathLst>
                <a:path w="1728" h="432">
                  <a:moveTo>
                    <a:pt x="288" y="0"/>
                  </a:moveTo>
                  <a:lnTo>
                    <a:pt x="0" y="432"/>
                  </a:lnTo>
                  <a:lnTo>
                    <a:pt x="1728" y="432"/>
                  </a:lnTo>
                  <a:lnTo>
                    <a:pt x="1488" y="0"/>
                  </a:lnTo>
                  <a:lnTo>
                    <a:pt x="288" y="0"/>
                  </a:lnTo>
                  <a:close/>
                </a:path>
              </a:pathLst>
            </a:custGeom>
            <a:solidFill>
              <a:srgbClr val="FFFF66"/>
            </a:solidFill>
            <a:ln w="9525">
              <a:solidFill>
                <a:srgbClr val="FFFF99"/>
              </a:solidFill>
              <a:round/>
            </a:ln>
          </p:spPr>
          <p:txBody>
            <a:bodyPr/>
            <a:lstStyle/>
            <a:p>
              <a:endParaRPr lang="zh-CN" altLang="en-US"/>
            </a:p>
          </p:txBody>
        </p:sp>
        <p:sp>
          <p:nvSpPr>
            <p:cNvPr id="31" name="Freeform 15"/>
            <p:cNvSpPr/>
            <p:nvPr/>
          </p:nvSpPr>
          <p:spPr bwMode="auto">
            <a:xfrm>
              <a:off x="1680" y="2688"/>
              <a:ext cx="2160" cy="384"/>
            </a:xfrm>
            <a:custGeom>
              <a:avLst/>
              <a:gdLst>
                <a:gd name="T0" fmla="*/ 192 w 2160"/>
                <a:gd name="T1" fmla="*/ 0 h 384"/>
                <a:gd name="T2" fmla="*/ 0 w 2160"/>
                <a:gd name="T3" fmla="*/ 384 h 384"/>
                <a:gd name="T4" fmla="*/ 2160 w 2160"/>
                <a:gd name="T5" fmla="*/ 384 h 384"/>
                <a:gd name="T6" fmla="*/ 1968 w 2160"/>
                <a:gd name="T7" fmla="*/ 0 h 384"/>
                <a:gd name="T8" fmla="*/ 192 w 2160"/>
                <a:gd name="T9" fmla="*/ 0 h 384"/>
                <a:gd name="T10" fmla="*/ 0 60000 65536"/>
                <a:gd name="T11" fmla="*/ 0 60000 65536"/>
                <a:gd name="T12" fmla="*/ 0 60000 65536"/>
                <a:gd name="T13" fmla="*/ 0 60000 65536"/>
                <a:gd name="T14" fmla="*/ 0 60000 65536"/>
                <a:gd name="T15" fmla="*/ 0 w 2160"/>
                <a:gd name="T16" fmla="*/ 0 h 384"/>
                <a:gd name="T17" fmla="*/ 2160 w 2160"/>
                <a:gd name="T18" fmla="*/ 384 h 384"/>
              </a:gdLst>
              <a:ahLst/>
              <a:cxnLst>
                <a:cxn ang="T10">
                  <a:pos x="T0" y="T1"/>
                </a:cxn>
                <a:cxn ang="T11">
                  <a:pos x="T2" y="T3"/>
                </a:cxn>
                <a:cxn ang="T12">
                  <a:pos x="T4" y="T5"/>
                </a:cxn>
                <a:cxn ang="T13">
                  <a:pos x="T6" y="T7"/>
                </a:cxn>
                <a:cxn ang="T14">
                  <a:pos x="T8" y="T9"/>
                </a:cxn>
              </a:cxnLst>
              <a:rect l="T15" t="T16" r="T17" b="T18"/>
              <a:pathLst>
                <a:path w="2160" h="384">
                  <a:moveTo>
                    <a:pt x="192" y="0"/>
                  </a:moveTo>
                  <a:lnTo>
                    <a:pt x="0" y="384"/>
                  </a:lnTo>
                  <a:lnTo>
                    <a:pt x="2160" y="384"/>
                  </a:lnTo>
                  <a:lnTo>
                    <a:pt x="1968" y="0"/>
                  </a:lnTo>
                  <a:lnTo>
                    <a:pt x="192" y="0"/>
                  </a:lnTo>
                  <a:close/>
                </a:path>
              </a:pathLst>
            </a:custGeom>
            <a:solidFill>
              <a:srgbClr val="CCFFFF"/>
            </a:solidFill>
            <a:ln w="9525">
              <a:noFill/>
              <a:round/>
            </a:ln>
          </p:spPr>
          <p:txBody>
            <a:bodyPr/>
            <a:lstStyle/>
            <a:p>
              <a:endParaRPr lang="zh-CN" altLang="en-US"/>
            </a:p>
          </p:txBody>
        </p:sp>
        <p:sp>
          <p:nvSpPr>
            <p:cNvPr id="32" name="Freeform 16"/>
            <p:cNvSpPr/>
            <p:nvPr/>
          </p:nvSpPr>
          <p:spPr bwMode="auto">
            <a:xfrm>
              <a:off x="1488" y="3072"/>
              <a:ext cx="2592" cy="384"/>
            </a:xfrm>
            <a:custGeom>
              <a:avLst/>
              <a:gdLst>
                <a:gd name="T0" fmla="*/ 192 w 2592"/>
                <a:gd name="T1" fmla="*/ 0 h 384"/>
                <a:gd name="T2" fmla="*/ 0 w 2592"/>
                <a:gd name="T3" fmla="*/ 384 h 384"/>
                <a:gd name="T4" fmla="*/ 2592 w 2592"/>
                <a:gd name="T5" fmla="*/ 384 h 384"/>
                <a:gd name="T6" fmla="*/ 2352 w 2592"/>
                <a:gd name="T7" fmla="*/ 0 h 384"/>
                <a:gd name="T8" fmla="*/ 192 w 2592"/>
                <a:gd name="T9" fmla="*/ 0 h 384"/>
                <a:gd name="T10" fmla="*/ 0 60000 65536"/>
                <a:gd name="T11" fmla="*/ 0 60000 65536"/>
                <a:gd name="T12" fmla="*/ 0 60000 65536"/>
                <a:gd name="T13" fmla="*/ 0 60000 65536"/>
                <a:gd name="T14" fmla="*/ 0 60000 65536"/>
                <a:gd name="T15" fmla="*/ 0 w 2592"/>
                <a:gd name="T16" fmla="*/ 0 h 384"/>
                <a:gd name="T17" fmla="*/ 2592 w 2592"/>
                <a:gd name="T18" fmla="*/ 384 h 384"/>
              </a:gdLst>
              <a:ahLst/>
              <a:cxnLst>
                <a:cxn ang="T10">
                  <a:pos x="T0" y="T1"/>
                </a:cxn>
                <a:cxn ang="T11">
                  <a:pos x="T2" y="T3"/>
                </a:cxn>
                <a:cxn ang="T12">
                  <a:pos x="T4" y="T5"/>
                </a:cxn>
                <a:cxn ang="T13">
                  <a:pos x="T6" y="T7"/>
                </a:cxn>
                <a:cxn ang="T14">
                  <a:pos x="T8" y="T9"/>
                </a:cxn>
              </a:cxnLst>
              <a:rect l="T15" t="T16" r="T17" b="T18"/>
              <a:pathLst>
                <a:path w="2592" h="384">
                  <a:moveTo>
                    <a:pt x="192" y="0"/>
                  </a:moveTo>
                  <a:lnTo>
                    <a:pt x="0" y="384"/>
                  </a:lnTo>
                  <a:lnTo>
                    <a:pt x="2592" y="384"/>
                  </a:lnTo>
                  <a:lnTo>
                    <a:pt x="2352" y="0"/>
                  </a:lnTo>
                  <a:lnTo>
                    <a:pt x="192" y="0"/>
                  </a:lnTo>
                  <a:close/>
                </a:path>
              </a:pathLst>
            </a:custGeom>
            <a:solidFill>
              <a:srgbClr val="00FF99"/>
            </a:solidFill>
            <a:ln w="9525">
              <a:noFill/>
              <a:round/>
            </a:ln>
          </p:spPr>
          <p:txBody>
            <a:bodyPr/>
            <a:lstStyle/>
            <a:p>
              <a:endParaRPr lang="zh-CN" altLang="en-US"/>
            </a:p>
          </p:txBody>
        </p:sp>
        <p:sp>
          <p:nvSpPr>
            <p:cNvPr id="33" name="Freeform 17"/>
            <p:cNvSpPr/>
            <p:nvPr/>
          </p:nvSpPr>
          <p:spPr bwMode="auto">
            <a:xfrm>
              <a:off x="2736" y="1200"/>
              <a:ext cx="1344" cy="2256"/>
            </a:xfrm>
            <a:custGeom>
              <a:avLst/>
              <a:gdLst>
                <a:gd name="T0" fmla="*/ 0 w 1344"/>
                <a:gd name="T1" fmla="*/ 0 h 2256"/>
                <a:gd name="T2" fmla="*/ 1344 w 1344"/>
                <a:gd name="T3" fmla="*/ 2256 h 2256"/>
                <a:gd name="T4" fmla="*/ 1344 w 1344"/>
                <a:gd name="T5" fmla="*/ 432 h 2256"/>
                <a:gd name="T6" fmla="*/ 0 w 1344"/>
                <a:gd name="T7" fmla="*/ 0 h 2256"/>
                <a:gd name="T8" fmla="*/ 0 60000 65536"/>
                <a:gd name="T9" fmla="*/ 0 60000 65536"/>
                <a:gd name="T10" fmla="*/ 0 60000 65536"/>
                <a:gd name="T11" fmla="*/ 0 60000 65536"/>
                <a:gd name="T12" fmla="*/ 0 w 1344"/>
                <a:gd name="T13" fmla="*/ 0 h 2256"/>
                <a:gd name="T14" fmla="*/ 1344 w 1344"/>
                <a:gd name="T15" fmla="*/ 2256 h 2256"/>
              </a:gdLst>
              <a:ahLst/>
              <a:cxnLst>
                <a:cxn ang="T8">
                  <a:pos x="T0" y="T1"/>
                </a:cxn>
                <a:cxn ang="T9">
                  <a:pos x="T2" y="T3"/>
                </a:cxn>
                <a:cxn ang="T10">
                  <a:pos x="T4" y="T5"/>
                </a:cxn>
                <a:cxn ang="T11">
                  <a:pos x="T6" y="T7"/>
                </a:cxn>
              </a:cxnLst>
              <a:rect l="T12" t="T13" r="T14" b="T15"/>
              <a:pathLst>
                <a:path w="1344" h="2256">
                  <a:moveTo>
                    <a:pt x="0" y="0"/>
                  </a:moveTo>
                  <a:lnTo>
                    <a:pt x="1344" y="2256"/>
                  </a:lnTo>
                  <a:lnTo>
                    <a:pt x="1344" y="432"/>
                  </a:lnTo>
                  <a:lnTo>
                    <a:pt x="0" y="0"/>
                  </a:lnTo>
                  <a:close/>
                </a:path>
              </a:pathLst>
            </a:custGeom>
            <a:solidFill>
              <a:schemeClr val="bg1"/>
            </a:solidFill>
            <a:ln w="9525">
              <a:noFill/>
              <a:round/>
            </a:ln>
          </p:spPr>
          <p:txBody>
            <a:bodyPr/>
            <a:lstStyle/>
            <a:p>
              <a:endParaRPr lang="zh-CN" altLang="en-US"/>
            </a:p>
          </p:txBody>
        </p:sp>
        <p:sp>
          <p:nvSpPr>
            <p:cNvPr id="34" name="Text Box 18"/>
            <p:cNvSpPr txBox="1">
              <a:spLocks noChangeArrowheads="1"/>
            </p:cNvSpPr>
            <p:nvPr/>
          </p:nvSpPr>
          <p:spPr bwMode="auto">
            <a:xfrm>
              <a:off x="2496" y="1488"/>
              <a:ext cx="768" cy="288"/>
            </a:xfrm>
            <a:prstGeom prst="rect">
              <a:avLst/>
            </a:prstGeom>
            <a:noFill/>
            <a:ln>
              <a:noFill/>
            </a:ln>
            <a:effectLst/>
          </p:spPr>
          <p:txBody>
            <a:bodyPr>
              <a:spAutoFit/>
            </a:bodyPr>
            <a:lstStyle/>
            <a:p>
              <a:pPr>
                <a:spcBef>
                  <a:spcPct val="50000"/>
                </a:spcBef>
                <a:defRPr/>
              </a:pPr>
              <a:r>
                <a:rPr lang="en-US" altLang="zh-CN" sz="2400" dirty="0">
                  <a:effectLst>
                    <a:outerShdw blurRad="38100" dist="38100" dir="2700000" algn="tl">
                      <a:srgbClr val="C0C0C0"/>
                    </a:outerShdw>
                  </a:effectLst>
                  <a:latin typeface="Arial" charset="0"/>
                  <a:ea typeface="宋体" charset="-122"/>
                </a:rPr>
                <a:t>3,978</a:t>
              </a:r>
            </a:p>
          </p:txBody>
        </p:sp>
        <p:sp>
          <p:nvSpPr>
            <p:cNvPr id="35" name="Text Box 19"/>
            <p:cNvSpPr txBox="1">
              <a:spLocks noChangeArrowheads="1"/>
            </p:cNvSpPr>
            <p:nvPr/>
          </p:nvSpPr>
          <p:spPr bwMode="auto">
            <a:xfrm>
              <a:off x="2400" y="1920"/>
              <a:ext cx="768" cy="288"/>
            </a:xfrm>
            <a:prstGeom prst="rect">
              <a:avLst/>
            </a:prstGeom>
            <a:noFill/>
            <a:ln>
              <a:noFill/>
            </a:ln>
            <a:effectLst/>
          </p:spPr>
          <p:txBody>
            <a:bodyPr>
              <a:spAutoFit/>
            </a:bodyPr>
            <a:lstStyle/>
            <a:p>
              <a:pPr>
                <a:spcBef>
                  <a:spcPct val="50000"/>
                </a:spcBef>
                <a:defRPr/>
              </a:pPr>
              <a:r>
                <a:rPr lang="en-US" altLang="zh-CN" sz="2400" dirty="0">
                  <a:effectLst>
                    <a:outerShdw blurRad="38100" dist="38100" dir="2700000" algn="tl">
                      <a:srgbClr val="C0C0C0"/>
                    </a:outerShdw>
                  </a:effectLst>
                  <a:latin typeface="Arial" charset="0"/>
                  <a:ea typeface="宋体" charset="-122"/>
                </a:rPr>
                <a:t>34,219</a:t>
              </a:r>
            </a:p>
          </p:txBody>
        </p:sp>
        <p:sp>
          <p:nvSpPr>
            <p:cNvPr id="36" name="Text Box 20"/>
            <p:cNvSpPr txBox="1">
              <a:spLocks noChangeArrowheads="1"/>
            </p:cNvSpPr>
            <p:nvPr/>
          </p:nvSpPr>
          <p:spPr bwMode="auto">
            <a:xfrm>
              <a:off x="2352" y="2352"/>
              <a:ext cx="960" cy="288"/>
            </a:xfrm>
            <a:prstGeom prst="rect">
              <a:avLst/>
            </a:prstGeom>
            <a:noFill/>
            <a:ln>
              <a:noFill/>
            </a:ln>
            <a:effectLst/>
          </p:spPr>
          <p:txBody>
            <a:bodyPr>
              <a:spAutoFit/>
            </a:bodyPr>
            <a:lstStyle/>
            <a:p>
              <a:pPr>
                <a:spcBef>
                  <a:spcPct val="50000"/>
                </a:spcBef>
                <a:defRPr/>
              </a:pPr>
              <a:r>
                <a:rPr lang="en-US" altLang="zh-CN" sz="2400" dirty="0">
                  <a:effectLst>
                    <a:outerShdw blurRad="38100" dist="38100" dir="2700000" algn="tl">
                      <a:srgbClr val="C0C0C0"/>
                    </a:outerShdw>
                  </a:effectLst>
                  <a:latin typeface="Arial" charset="0"/>
                  <a:ea typeface="宋体" charset="-122"/>
                </a:rPr>
                <a:t>772,000</a:t>
              </a:r>
            </a:p>
          </p:txBody>
        </p:sp>
        <p:sp>
          <p:nvSpPr>
            <p:cNvPr id="37" name="Text Box 21"/>
            <p:cNvSpPr txBox="1">
              <a:spLocks noChangeArrowheads="1"/>
            </p:cNvSpPr>
            <p:nvPr/>
          </p:nvSpPr>
          <p:spPr bwMode="auto">
            <a:xfrm>
              <a:off x="2304" y="2740"/>
              <a:ext cx="1008" cy="288"/>
            </a:xfrm>
            <a:prstGeom prst="rect">
              <a:avLst/>
            </a:prstGeom>
            <a:noFill/>
            <a:ln>
              <a:noFill/>
            </a:ln>
            <a:effectLst/>
          </p:spPr>
          <p:txBody>
            <a:bodyPr>
              <a:spAutoFit/>
            </a:bodyPr>
            <a:lstStyle/>
            <a:p>
              <a:pPr>
                <a:spcBef>
                  <a:spcPct val="50000"/>
                </a:spcBef>
                <a:defRPr/>
              </a:pPr>
              <a:r>
                <a:rPr lang="en-US" altLang="zh-CN" sz="2400" dirty="0">
                  <a:effectLst>
                    <a:outerShdw blurRad="38100" dist="38100" dir="2700000" algn="tl">
                      <a:srgbClr val="C0C0C0"/>
                    </a:outerShdw>
                  </a:effectLst>
                  <a:latin typeface="Arial" charset="0"/>
                  <a:ea typeface="宋体" charset="-122"/>
                </a:rPr>
                <a:t>3,422,000</a:t>
              </a:r>
            </a:p>
          </p:txBody>
        </p:sp>
        <p:sp>
          <p:nvSpPr>
            <p:cNvPr id="38" name="Text Box 22"/>
            <p:cNvSpPr txBox="1">
              <a:spLocks noChangeArrowheads="1"/>
            </p:cNvSpPr>
            <p:nvPr/>
          </p:nvSpPr>
          <p:spPr bwMode="auto">
            <a:xfrm>
              <a:off x="2304" y="3120"/>
              <a:ext cx="1008" cy="288"/>
            </a:xfrm>
            <a:prstGeom prst="rect">
              <a:avLst/>
            </a:prstGeom>
            <a:noFill/>
            <a:ln>
              <a:noFill/>
            </a:ln>
            <a:effectLst/>
          </p:spPr>
          <p:txBody>
            <a:bodyPr>
              <a:spAutoFit/>
            </a:bodyPr>
            <a:lstStyle/>
            <a:p>
              <a:pPr>
                <a:spcBef>
                  <a:spcPct val="50000"/>
                </a:spcBef>
                <a:defRPr/>
              </a:pPr>
              <a:r>
                <a:rPr lang="en-US" altLang="zh-CN" sz="2400" dirty="0">
                  <a:effectLst>
                    <a:outerShdw blurRad="38100" dist="38100" dir="2700000" algn="tl">
                      <a:srgbClr val="C0C0C0"/>
                    </a:outerShdw>
                  </a:effectLst>
                  <a:latin typeface="Arial" charset="0"/>
                  <a:ea typeface="宋体" charset="-122"/>
                </a:rPr>
                <a:t>8,742,000</a:t>
              </a:r>
            </a:p>
          </p:txBody>
        </p:sp>
      </p:grpSp>
      <p:sp>
        <p:nvSpPr>
          <p:cNvPr id="39" name="Text Box 24"/>
          <p:cNvSpPr txBox="1">
            <a:spLocks noChangeArrowheads="1"/>
          </p:cNvSpPr>
          <p:nvPr/>
        </p:nvSpPr>
        <p:spPr bwMode="auto">
          <a:xfrm>
            <a:off x="4766906" y="6126852"/>
            <a:ext cx="4114800" cy="338554"/>
          </a:xfrm>
          <a:prstGeom prst="rect">
            <a:avLst/>
          </a:prstGeom>
          <a:noFill/>
          <a:ln w="9525">
            <a:noFill/>
            <a:miter lim="800000"/>
          </a:ln>
        </p:spPr>
        <p:txBody>
          <a:bodyPr wrap="square">
            <a:spAutoFit/>
          </a:bodyPr>
          <a:lstStyle/>
          <a:p>
            <a:r>
              <a:rPr lang="en-US" altLang="zh-CN" sz="1600" b="1" dirty="0" smtClean="0"/>
              <a:t>$</a:t>
            </a:r>
            <a:r>
              <a:rPr lang="en-US" altLang="zh-CN" sz="1600" b="1" dirty="0"/>
              <a:t>840 </a:t>
            </a:r>
            <a:r>
              <a:rPr lang="en-US" altLang="zh-CN" sz="1600" b="1" dirty="0" smtClean="0"/>
              <a:t>million     </a:t>
            </a:r>
            <a:r>
              <a:rPr lang="en-US" altLang="zh-CN" sz="1600" b="1" dirty="0"/>
              <a:t>2.5% of Beijing’s GDP</a:t>
            </a:r>
          </a:p>
        </p:txBody>
      </p:sp>
      <p:sp>
        <p:nvSpPr>
          <p:cNvPr id="40" name="矩形 39"/>
          <p:cNvSpPr/>
          <p:nvPr/>
        </p:nvSpPr>
        <p:spPr>
          <a:xfrm>
            <a:off x="8007152" y="6550223"/>
            <a:ext cx="1200970" cy="307777"/>
          </a:xfrm>
          <a:prstGeom prst="rect">
            <a:avLst/>
          </a:prstGeom>
        </p:spPr>
        <p:txBody>
          <a:bodyPr wrap="none">
            <a:spAutoFit/>
          </a:bodyPr>
          <a:lstStyle/>
          <a:p>
            <a:r>
              <a:rPr lang="en-US" altLang="zh-CN" dirty="0" smtClean="0">
                <a:ea typeface="黑体" pitchFamily="2" charset="-122"/>
              </a:rPr>
              <a:t>WHO</a:t>
            </a:r>
            <a:r>
              <a:rPr lang="zh-CN" altLang="en-US" dirty="0" smtClean="0">
                <a:ea typeface="黑体" pitchFamily="2" charset="-122"/>
              </a:rPr>
              <a:t>，</a:t>
            </a:r>
            <a:r>
              <a:rPr lang="en-US" altLang="zh-CN" dirty="0" smtClean="0">
                <a:ea typeface="黑体" pitchFamily="2" charset="-122"/>
              </a:rPr>
              <a:t>2005</a:t>
            </a:r>
            <a:endParaRPr lang="zh-CN" altLang="en-US" dirty="0">
              <a:ea typeface="黑体" pitchFamily="2" charset="-122"/>
            </a:endParaRPr>
          </a:p>
        </p:txBody>
      </p:sp>
      <p:sp>
        <p:nvSpPr>
          <p:cNvPr id="41" name="Text Box 25"/>
          <p:cNvSpPr txBox="1">
            <a:spLocks noChangeArrowheads="1"/>
          </p:cNvSpPr>
          <p:nvPr/>
        </p:nvSpPr>
        <p:spPr bwMode="auto">
          <a:xfrm>
            <a:off x="5111778" y="1027361"/>
            <a:ext cx="3573066" cy="923330"/>
          </a:xfrm>
          <a:prstGeom prst="rect">
            <a:avLst/>
          </a:prstGeom>
          <a:noFill/>
          <a:ln w="9525">
            <a:noFill/>
            <a:miter lim="800000"/>
          </a:ln>
        </p:spPr>
        <p:txBody>
          <a:bodyPr wrap="square">
            <a:spAutoFit/>
          </a:bodyPr>
          <a:lstStyle/>
          <a:p>
            <a:pPr algn="ctr"/>
            <a:r>
              <a:rPr lang="zh-CN" altLang="en-US" sz="1800" b="1" dirty="0" smtClean="0">
                <a:latin typeface="微软雅黑" panose="020B0503020204020204" pitchFamily="34" charset="-122"/>
                <a:ea typeface="微软雅黑" panose="020B0503020204020204" pitchFamily="34" charset="-122"/>
              </a:rPr>
              <a:t>北京空气污染成本测算</a:t>
            </a:r>
            <a:endParaRPr lang="en-US" altLang="zh-CN" sz="1800" b="1" dirty="0" smtClean="0">
              <a:latin typeface="微软雅黑" panose="020B0503020204020204" pitchFamily="34" charset="-122"/>
              <a:ea typeface="微软雅黑" panose="020B0503020204020204" pitchFamily="34" charset="-122"/>
            </a:endParaRPr>
          </a:p>
          <a:p>
            <a:pPr algn="ctr"/>
            <a:r>
              <a:rPr lang="en-US" altLang="zh-CN" sz="1800" b="1" dirty="0" smtClean="0">
                <a:ea typeface="黑体" pitchFamily="2" charset="-122"/>
              </a:rPr>
              <a:t>Air pollution cost estimation</a:t>
            </a:r>
            <a:r>
              <a:rPr lang="zh-CN" altLang="en-US" sz="1800" b="1" dirty="0" smtClean="0">
                <a:ea typeface="黑体" pitchFamily="2" charset="-122"/>
              </a:rPr>
              <a:t>（</a:t>
            </a:r>
            <a:r>
              <a:rPr lang="en-US" altLang="zh-CN" sz="1800" b="1" dirty="0" smtClean="0">
                <a:ea typeface="黑体" pitchFamily="2" charset="-122"/>
              </a:rPr>
              <a:t>Beijing</a:t>
            </a:r>
            <a:r>
              <a:rPr lang="zh-CN" altLang="en-US" sz="1800" b="1" dirty="0" smtClean="0">
                <a:ea typeface="黑体" pitchFamily="2" charset="-122"/>
              </a:rPr>
              <a:t>）</a:t>
            </a:r>
            <a:endParaRPr lang="zh-CN" altLang="en-US" sz="1800" b="1" dirty="0">
              <a:ea typeface="黑体" pitchFamily="2" charset="-122"/>
            </a:endParaRPr>
          </a:p>
        </p:txBody>
      </p:sp>
      <p:sp>
        <p:nvSpPr>
          <p:cNvPr id="43" name="Text Box 5"/>
          <p:cNvSpPr txBox="1">
            <a:spLocks noChangeArrowheads="1"/>
          </p:cNvSpPr>
          <p:nvPr/>
        </p:nvSpPr>
        <p:spPr bwMode="auto">
          <a:xfrm>
            <a:off x="7133272" y="2909291"/>
            <a:ext cx="1940680" cy="338554"/>
          </a:xfrm>
          <a:prstGeom prst="rect">
            <a:avLst/>
          </a:prstGeom>
          <a:noFill/>
          <a:ln w="9525">
            <a:noFill/>
            <a:miter lim="800000"/>
          </a:ln>
        </p:spPr>
        <p:txBody>
          <a:bodyPr wrap="square">
            <a:spAutoFit/>
          </a:bodyPr>
          <a:lstStyle/>
          <a:p>
            <a:pPr>
              <a:spcBef>
                <a:spcPct val="50000"/>
              </a:spcBef>
            </a:pPr>
            <a:r>
              <a:rPr lang="en-US" altLang="zh-CN" sz="1600" dirty="0" smtClean="0">
                <a:ea typeface="黑体" pitchFamily="2" charset="-122"/>
              </a:rPr>
              <a:t>Early death</a:t>
            </a:r>
            <a:r>
              <a:rPr lang="zh-CN" altLang="en-US" sz="1600" dirty="0" smtClean="0">
                <a:ea typeface="黑体" pitchFamily="2" charset="-122"/>
              </a:rPr>
              <a:t>过早死</a:t>
            </a:r>
            <a:endParaRPr lang="en-US" altLang="zh-CN" sz="1600" dirty="0"/>
          </a:p>
        </p:txBody>
      </p:sp>
      <p:sp>
        <p:nvSpPr>
          <p:cNvPr id="44" name="Text Box 6"/>
          <p:cNvSpPr txBox="1">
            <a:spLocks noChangeArrowheads="1"/>
          </p:cNvSpPr>
          <p:nvPr/>
        </p:nvSpPr>
        <p:spPr bwMode="auto">
          <a:xfrm>
            <a:off x="7133272" y="3493487"/>
            <a:ext cx="2010728" cy="523220"/>
          </a:xfrm>
          <a:prstGeom prst="rect">
            <a:avLst/>
          </a:prstGeom>
          <a:noFill/>
          <a:ln w="9525">
            <a:noFill/>
            <a:miter lim="800000"/>
          </a:ln>
        </p:spPr>
        <p:txBody>
          <a:bodyPr wrap="square">
            <a:spAutoFit/>
          </a:bodyPr>
          <a:lstStyle/>
          <a:p>
            <a:pPr algn="ctr">
              <a:spcBef>
                <a:spcPct val="50000"/>
              </a:spcBef>
            </a:pPr>
            <a:r>
              <a:rPr lang="en-US" altLang="zh-CN" dirty="0" smtClean="0">
                <a:ea typeface="黑体" pitchFamily="2" charset="-122"/>
              </a:rPr>
              <a:t>Hospital &amp; emergency </a:t>
            </a:r>
            <a:r>
              <a:rPr lang="zh-CN" altLang="en-US" dirty="0" smtClean="0">
                <a:ea typeface="黑体" pitchFamily="2" charset="-122"/>
              </a:rPr>
              <a:t>住院</a:t>
            </a:r>
            <a:r>
              <a:rPr lang="en-US" altLang="zh-CN" dirty="0" smtClean="0">
                <a:ea typeface="黑体" pitchFamily="2" charset="-122"/>
              </a:rPr>
              <a:t>+</a:t>
            </a:r>
            <a:r>
              <a:rPr lang="zh-CN" altLang="en-US" dirty="0" smtClean="0">
                <a:ea typeface="黑体" pitchFamily="2" charset="-122"/>
              </a:rPr>
              <a:t>急救</a:t>
            </a:r>
            <a:endParaRPr lang="en-US" altLang="zh-CN" dirty="0"/>
          </a:p>
        </p:txBody>
      </p:sp>
      <p:sp>
        <p:nvSpPr>
          <p:cNvPr id="45" name="Text Box 8"/>
          <p:cNvSpPr txBox="1">
            <a:spLocks noChangeArrowheads="1"/>
          </p:cNvSpPr>
          <p:nvPr/>
        </p:nvSpPr>
        <p:spPr bwMode="auto">
          <a:xfrm>
            <a:off x="5644952" y="4999464"/>
            <a:ext cx="3429000" cy="276999"/>
          </a:xfrm>
          <a:prstGeom prst="rect">
            <a:avLst/>
          </a:prstGeom>
          <a:noFill/>
          <a:ln w="9525">
            <a:noFill/>
            <a:miter lim="800000"/>
          </a:ln>
        </p:spPr>
        <p:txBody>
          <a:bodyPr>
            <a:spAutoFit/>
          </a:bodyPr>
          <a:lstStyle/>
          <a:p>
            <a:pPr algn="r"/>
            <a:r>
              <a:rPr lang="en-US" altLang="zh-CN" sz="1200" dirty="0" smtClean="0">
                <a:ea typeface="黑体" pitchFamily="2" charset="-122"/>
              </a:rPr>
              <a:t>Lost working days </a:t>
            </a:r>
            <a:r>
              <a:rPr lang="zh-CN" altLang="en-US" sz="1200" dirty="0" smtClean="0">
                <a:ea typeface="黑体" pitchFamily="2" charset="-122"/>
              </a:rPr>
              <a:t>病假</a:t>
            </a:r>
            <a:endParaRPr lang="zh-CN" altLang="en-US" sz="1200" dirty="0"/>
          </a:p>
        </p:txBody>
      </p:sp>
      <p:sp>
        <p:nvSpPr>
          <p:cNvPr id="46" name="Text Box 9"/>
          <p:cNvSpPr txBox="1">
            <a:spLocks noChangeArrowheads="1"/>
          </p:cNvSpPr>
          <p:nvPr/>
        </p:nvSpPr>
        <p:spPr bwMode="auto">
          <a:xfrm>
            <a:off x="7473752" y="5665187"/>
            <a:ext cx="1670248" cy="461665"/>
          </a:xfrm>
          <a:prstGeom prst="rect">
            <a:avLst/>
          </a:prstGeom>
          <a:noFill/>
          <a:ln w="9525">
            <a:noFill/>
            <a:miter lim="800000"/>
          </a:ln>
        </p:spPr>
        <p:txBody>
          <a:bodyPr wrap="square">
            <a:spAutoFit/>
          </a:bodyPr>
          <a:lstStyle/>
          <a:p>
            <a:r>
              <a:rPr lang="en-US" altLang="zh-CN" sz="1200" dirty="0" smtClean="0">
                <a:ea typeface="黑体" pitchFamily="2" charset="-122"/>
              </a:rPr>
              <a:t>Respiratory disease </a:t>
            </a:r>
          </a:p>
          <a:p>
            <a:pPr algn="ctr"/>
            <a:r>
              <a:rPr lang="zh-CN" altLang="en-US" sz="1200" dirty="0" smtClean="0">
                <a:ea typeface="黑体" pitchFamily="2" charset="-122"/>
              </a:rPr>
              <a:t>呼吸类疾病</a:t>
            </a:r>
            <a:endParaRPr lang="zh-CN" altLang="en-US" sz="1200" dirty="0"/>
          </a:p>
        </p:txBody>
      </p:sp>
      <p:sp>
        <p:nvSpPr>
          <p:cNvPr id="47" name="Text Box 6"/>
          <p:cNvSpPr txBox="1">
            <a:spLocks noChangeArrowheads="1"/>
          </p:cNvSpPr>
          <p:nvPr/>
        </p:nvSpPr>
        <p:spPr bwMode="auto">
          <a:xfrm>
            <a:off x="7239000" y="4265667"/>
            <a:ext cx="1758752" cy="523220"/>
          </a:xfrm>
          <a:prstGeom prst="rect">
            <a:avLst/>
          </a:prstGeom>
          <a:noFill/>
          <a:ln w="9525">
            <a:noFill/>
            <a:miter lim="800000"/>
          </a:ln>
        </p:spPr>
        <p:txBody>
          <a:bodyPr wrap="square">
            <a:spAutoFit/>
          </a:bodyPr>
          <a:lstStyle/>
          <a:p>
            <a:pPr algn="ctr">
              <a:spcBef>
                <a:spcPct val="50000"/>
              </a:spcBef>
            </a:pPr>
            <a:r>
              <a:rPr lang="en-US" altLang="zh-CN" dirty="0" smtClean="0"/>
              <a:t>Outpatient service </a:t>
            </a:r>
            <a:r>
              <a:rPr lang="zh-CN" altLang="en-US" dirty="0" smtClean="0"/>
              <a:t>门诊</a:t>
            </a:r>
            <a:endParaRPr lang="en-US" altLang="zh-CN" dirty="0"/>
          </a:p>
        </p:txBody>
      </p:sp>
      <p:graphicFrame>
        <p:nvGraphicFramePr>
          <p:cNvPr id="25" name="图表 24"/>
          <p:cNvGraphicFramePr/>
          <p:nvPr>
            <p:extLst>
              <p:ext uri="{D42A27DB-BD31-4B8C-83A1-F6EECF244321}">
                <p14:modId xmlns:p14="http://schemas.microsoft.com/office/powerpoint/2010/main" val="3727660502"/>
              </p:ext>
            </p:extLst>
          </p:nvPr>
        </p:nvGraphicFramePr>
        <p:xfrm>
          <a:off x="155059" y="409907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标题 7"/>
          <p:cNvSpPr txBox="1">
            <a:spLocks/>
          </p:cNvSpPr>
          <p:nvPr/>
        </p:nvSpPr>
        <p:spPr>
          <a:xfrm>
            <a:off x="2920873" y="146557"/>
            <a:ext cx="2973861" cy="646300"/>
          </a:xfrm>
          <a:prstGeom prst="rect">
            <a:avLst/>
          </a:prstGeom>
          <a:noFill/>
          <a:ln>
            <a:noFill/>
          </a:ln>
        </p:spPr>
        <p:txBody>
          <a:bodyPr wrap="none" lIns="91425" tIns="91425" rIns="91425" bIns="91425" anchor="ctr" anchorCtr="0">
            <a:spAutoFit/>
          </a:bodyPr>
          <a:lstStyle>
            <a:defPPr marR="0" algn="l" rtl="0">
              <a:spcBef>
                <a:spcPts val="0"/>
              </a:spcBef>
              <a:spcAft>
                <a:spcPts val="0"/>
              </a:spcAft>
            </a:defPPr>
            <a:lvl1pPr marL="0" marR="0" indent="0" algn="ctr" rtl="0">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zh-CN" altLang="en-US" sz="3000" b="1" dirty="0" smtClean="0">
                <a:solidFill>
                  <a:srgbClr val="FF0000"/>
                </a:solidFill>
                <a:latin typeface="微软雅黑" panose="020B0503020204020204" pitchFamily="34" charset="-122"/>
                <a:ea typeface="微软雅黑" panose="020B0503020204020204" pitchFamily="34" charset="-122"/>
              </a:rPr>
              <a:t>挑战</a:t>
            </a:r>
            <a:r>
              <a:rPr lang="en-US" altLang="zh-CN" sz="3000" b="1" dirty="0" smtClean="0">
                <a:solidFill>
                  <a:srgbClr val="FF0000"/>
                </a:solidFill>
                <a:latin typeface="微软雅黑" panose="020B0503020204020204" pitchFamily="34" charset="-122"/>
                <a:ea typeface="微软雅黑" panose="020B0503020204020204" pitchFamily="34" charset="-122"/>
              </a:rPr>
              <a:t>/</a:t>
            </a:r>
            <a:r>
              <a:rPr lang="en-US" altLang="zh-CN" sz="3000" b="1" dirty="0" smtClean="0">
                <a:solidFill>
                  <a:srgbClr val="FF0000"/>
                </a:solidFill>
                <a:latin typeface="+mn-lt"/>
              </a:rPr>
              <a:t>Challenge</a:t>
            </a:r>
            <a:endParaRPr lang="zh-CN" altLang="en-US" sz="3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262" y="2596343"/>
            <a:ext cx="8229600" cy="3924773"/>
          </a:xfrm>
        </p:spPr>
        <p:txBody>
          <a:bodyPr/>
          <a:lstStyle/>
          <a:p>
            <a:pPr>
              <a:spcAft>
                <a:spcPts val="600"/>
              </a:spcAft>
            </a:pPr>
            <a:r>
              <a:rPr lang="zh-CN" altLang="en-US" sz="2200" dirty="0">
                <a:latin typeface="微软雅黑" panose="020B0503020204020204" pitchFamily="34" charset="-122"/>
                <a:ea typeface="微软雅黑" panose="020B0503020204020204" pitchFamily="34" charset="-122"/>
              </a:rPr>
              <a:t>在城区空气污染和</a:t>
            </a:r>
            <a:r>
              <a:rPr lang="zh-CN" altLang="en-US" sz="2200" dirty="0" smtClean="0">
                <a:latin typeface="微软雅黑" panose="020B0503020204020204" pitchFamily="34" charset="-122"/>
                <a:ea typeface="微软雅黑" panose="020B0503020204020204" pitchFamily="34" charset="-122"/>
              </a:rPr>
              <a:t>噪声污染</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对</a:t>
            </a:r>
            <a:r>
              <a:rPr lang="zh-CN" altLang="en-US" sz="2200" dirty="0">
                <a:latin typeface="微软雅黑" panose="020B0503020204020204" pitchFamily="34" charset="-122"/>
                <a:ea typeface="微软雅黑" panose="020B0503020204020204" pitchFamily="34" charset="-122"/>
              </a:rPr>
              <a:t>儿童的认知学习能力</a:t>
            </a:r>
            <a:r>
              <a:rPr lang="zh-CN" altLang="en-US" sz="2200" dirty="0" smtClean="0">
                <a:latin typeface="微软雅黑" panose="020B0503020204020204" pitchFamily="34" charset="-122"/>
                <a:ea typeface="微软雅黑" panose="020B0503020204020204" pitchFamily="34" charset="-122"/>
              </a:rPr>
              <a:t>和智力发展</a:t>
            </a:r>
            <a:r>
              <a:rPr lang="zh-CN" altLang="en-US" sz="2200" dirty="0">
                <a:latin typeface="微软雅黑" panose="020B0503020204020204" pitchFamily="34" charset="-122"/>
                <a:ea typeface="微软雅黑" panose="020B0503020204020204" pitchFamily="34" charset="-122"/>
              </a:rPr>
              <a:t>有怎样的影响</a:t>
            </a: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mn-lt"/>
              </a:rPr>
              <a:t>Quantifying the impacts of air and noise pollution on health, for example to Children’s learning and intelligence. </a:t>
            </a:r>
          </a:p>
          <a:p>
            <a:pPr>
              <a:spcAft>
                <a:spcPts val="600"/>
              </a:spcAft>
            </a:pPr>
            <a:r>
              <a:rPr lang="zh-CN" altLang="en-US" sz="2200" dirty="0" smtClean="0">
                <a:latin typeface="微软雅黑" panose="020B0503020204020204" pitchFamily="34" charset="-122"/>
                <a:ea typeface="微软雅黑" panose="020B0503020204020204" pitchFamily="34" charset="-122"/>
              </a:rPr>
              <a:t>怎样</a:t>
            </a:r>
            <a:r>
              <a:rPr lang="zh-CN" altLang="en-US" sz="2200" dirty="0">
                <a:latin typeface="微软雅黑" panose="020B0503020204020204" pitchFamily="34" charset="-122"/>
                <a:ea typeface="微软雅黑" panose="020B0503020204020204" pitchFamily="34" charset="-122"/>
              </a:rPr>
              <a:t>通过改善应急救援程序来降低城市交通事故对健康的影响</a:t>
            </a:r>
            <a:r>
              <a:rPr lang="zh-CN" altLang="en-US" sz="2200" dirty="0" smtClean="0">
                <a:latin typeface="微软雅黑" panose="020B0503020204020204" pitchFamily="34" charset="-122"/>
                <a:ea typeface="微软雅黑" panose="020B0503020204020204" pitchFamily="34" charset="-122"/>
              </a:rPr>
              <a:t>？  </a:t>
            </a:r>
            <a:r>
              <a:rPr lang="en-US" altLang="zh-CN" sz="2200" dirty="0" smtClean="0">
                <a:latin typeface="+mn-lt"/>
              </a:rPr>
              <a:t>How to improve emergency response procedures to reduce impacts of traffic accidents to health?</a:t>
            </a:r>
          </a:p>
          <a:p>
            <a:pPr>
              <a:spcAft>
                <a:spcPts val="600"/>
              </a:spcAft>
            </a:pPr>
            <a:r>
              <a:rPr lang="zh-CN" altLang="en-US" sz="2200" dirty="0" smtClean="0">
                <a:latin typeface="微软雅黑" panose="020B0503020204020204" pitchFamily="34" charset="-122"/>
                <a:ea typeface="微软雅黑" panose="020B0503020204020204" pitchFamily="34" charset="-122"/>
              </a:rPr>
              <a:t>步行和骑</a:t>
            </a:r>
            <a:r>
              <a:rPr lang="zh-CN" altLang="en-US" sz="2200" dirty="0">
                <a:latin typeface="微软雅黑" panose="020B0503020204020204" pitchFamily="34" charset="-122"/>
                <a:ea typeface="微软雅黑" panose="020B0503020204020204" pitchFamily="34" charset="-122"/>
              </a:rPr>
              <a:t>自行车对国民长期的健康起着怎样的作用</a:t>
            </a:r>
            <a:r>
              <a:rPr lang="zh-CN" altLang="en-US" sz="2200" dirty="0" smtClean="0">
                <a:latin typeface="微软雅黑" panose="020B0503020204020204" pitchFamily="34" charset="-122"/>
                <a:ea typeface="微软雅黑" panose="020B0503020204020204" pitchFamily="34" charset="-122"/>
              </a:rPr>
              <a:t>？          </a:t>
            </a:r>
            <a:r>
              <a:rPr lang="en-US" altLang="zh-CN" sz="2200" dirty="0" smtClean="0">
                <a:latin typeface="+mn-lt"/>
              </a:rPr>
              <a:t>Predicting contributions of walking and cycling to long-term health of the national residents. </a:t>
            </a:r>
            <a:endParaRPr lang="en-GB" sz="2200" dirty="0" smtClean="0">
              <a:latin typeface="+mn-lt"/>
            </a:endParaRPr>
          </a:p>
        </p:txBody>
      </p:sp>
      <p:sp>
        <p:nvSpPr>
          <p:cNvPr id="7" name="Title 1"/>
          <p:cNvSpPr>
            <a:spLocks noGrp="1"/>
          </p:cNvSpPr>
          <p:nvPr>
            <p:ph type="title"/>
          </p:nvPr>
        </p:nvSpPr>
        <p:spPr>
          <a:xfrm>
            <a:off x="559468" y="1020505"/>
            <a:ext cx="8229600" cy="1143000"/>
          </a:xfrm>
        </p:spPr>
        <p:txBody>
          <a:bodyPr/>
          <a:lstStyle/>
          <a:p>
            <a:pPr marL="203200">
              <a:lnSpc>
                <a:spcPct val="150000"/>
              </a:lnSpc>
            </a:pPr>
            <a:r>
              <a:rPr lang="zh-CN" altLang="en-US" sz="2800" b="1" dirty="0" smtClean="0">
                <a:solidFill>
                  <a:srgbClr val="000000"/>
                </a:solidFill>
                <a:latin typeface="微软雅黑" panose="020B0503020204020204" pitchFamily="34" charset="-122"/>
                <a:ea typeface="微软雅黑" panose="020B0503020204020204" pitchFamily="34" charset="-122"/>
                <a:cs typeface="Arial"/>
              </a:rPr>
              <a:t>选择</a:t>
            </a:r>
            <a:r>
              <a:rPr lang="zh-CN" altLang="en-US" sz="2800" b="1" dirty="0">
                <a:solidFill>
                  <a:srgbClr val="000000"/>
                </a:solidFill>
                <a:latin typeface="微软雅黑" panose="020B0503020204020204" pitchFamily="34" charset="-122"/>
                <a:ea typeface="微软雅黑" panose="020B0503020204020204" pitchFamily="34" charset="-122"/>
                <a:cs typeface="Arial"/>
              </a:rPr>
              <a:t>正确长期有效的城市交通</a:t>
            </a:r>
            <a:r>
              <a:rPr lang="zh-CN" altLang="en-US" sz="2800" b="1" dirty="0" smtClean="0">
                <a:solidFill>
                  <a:srgbClr val="000000"/>
                </a:solidFill>
                <a:latin typeface="微软雅黑" panose="020B0503020204020204" pitchFamily="34" charset="-122"/>
                <a:ea typeface="微软雅黑" panose="020B0503020204020204" pitchFamily="34" charset="-122"/>
                <a:cs typeface="Arial"/>
              </a:rPr>
              <a:t>政策</a:t>
            </a:r>
            <a:r>
              <a:rPr lang="en-US" altLang="zh-CN" sz="2400" b="1" dirty="0" smtClean="0">
                <a:solidFill>
                  <a:srgbClr val="000000"/>
                </a:solidFill>
                <a:latin typeface="Arial"/>
                <a:ea typeface="Arial"/>
                <a:cs typeface="Arial"/>
              </a:rPr>
              <a:t/>
            </a:r>
            <a:br>
              <a:rPr lang="en-US" altLang="zh-CN" sz="2400" b="1" dirty="0" smtClean="0">
                <a:solidFill>
                  <a:srgbClr val="000000"/>
                </a:solidFill>
                <a:latin typeface="Arial"/>
                <a:ea typeface="Arial"/>
                <a:cs typeface="Arial"/>
              </a:rPr>
            </a:br>
            <a:r>
              <a:rPr lang="en-GB" altLang="zh-CN" sz="2400" b="1" dirty="0">
                <a:solidFill>
                  <a:srgbClr val="000000"/>
                </a:solidFill>
                <a:latin typeface="Arial"/>
                <a:ea typeface="Arial"/>
                <a:cs typeface="Arial"/>
              </a:rPr>
              <a:t>I</a:t>
            </a:r>
            <a:r>
              <a:rPr lang="en-GB" sz="2400" b="1" dirty="0" smtClean="0">
                <a:solidFill>
                  <a:srgbClr val="000000"/>
                </a:solidFill>
                <a:latin typeface="Arial"/>
                <a:ea typeface="Arial"/>
                <a:cs typeface="Arial"/>
              </a:rPr>
              <a:t>ntegrated </a:t>
            </a:r>
            <a:r>
              <a:rPr lang="en-GB" sz="2400" b="1" dirty="0">
                <a:solidFill>
                  <a:srgbClr val="000000"/>
                </a:solidFill>
                <a:latin typeface="Arial"/>
                <a:ea typeface="Arial"/>
                <a:cs typeface="Arial"/>
              </a:rPr>
              <a:t>national and local policy and delivery</a:t>
            </a:r>
          </a:p>
        </p:txBody>
      </p:sp>
      <p:sp>
        <p:nvSpPr>
          <p:cNvPr id="6" name="标题 7"/>
          <p:cNvSpPr txBox="1">
            <a:spLocks/>
          </p:cNvSpPr>
          <p:nvPr/>
        </p:nvSpPr>
        <p:spPr>
          <a:xfrm>
            <a:off x="2829502" y="131168"/>
            <a:ext cx="3156604" cy="677078"/>
          </a:xfrm>
          <a:prstGeom prst="rect">
            <a:avLst/>
          </a:prstGeom>
          <a:noFill/>
          <a:ln>
            <a:noFill/>
          </a:ln>
        </p:spPr>
        <p:txBody>
          <a:bodyPr wrap="none" lIns="91425" tIns="91425" rIns="91425" bIns="91425" anchor="ctr" anchorCtr="0">
            <a:spAutoFit/>
          </a:bodyPr>
          <a:lstStyle>
            <a:defPPr marR="0" algn="l" rtl="0">
              <a:spcBef>
                <a:spcPts val="0"/>
              </a:spcBef>
              <a:spcAft>
                <a:spcPts val="0"/>
              </a:spcAft>
            </a:defPPr>
            <a:lvl1pPr marL="0" marR="0" indent="0" algn="ctr" rtl="0">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zh-CN" altLang="en-US" sz="3000" b="1" dirty="0" smtClean="0">
                <a:solidFill>
                  <a:srgbClr val="FF0000"/>
                </a:solidFill>
                <a:latin typeface="微软雅黑" panose="020B0503020204020204" pitchFamily="34" charset="-122"/>
                <a:ea typeface="微软雅黑" panose="020B0503020204020204" pitchFamily="34" charset="-122"/>
              </a:rPr>
              <a:t>挑战</a:t>
            </a:r>
            <a:r>
              <a:rPr lang="en-US" altLang="zh-CN" sz="3200" b="1" dirty="0" smtClean="0">
                <a:solidFill>
                  <a:srgbClr val="FF0000"/>
                </a:solidFill>
                <a:latin typeface="微软雅黑" panose="020B0503020204020204" pitchFamily="34" charset="-122"/>
                <a:ea typeface="微软雅黑" panose="020B0503020204020204" pitchFamily="34" charset="-122"/>
              </a:rPr>
              <a:t>/</a:t>
            </a:r>
            <a:r>
              <a:rPr lang="en-US" altLang="zh-CN" sz="3200" b="1" dirty="0" smtClean="0">
                <a:solidFill>
                  <a:srgbClr val="FF0000"/>
                </a:solidFill>
                <a:latin typeface="+mn-lt"/>
              </a:rPr>
              <a:t>Challenge</a:t>
            </a:r>
            <a:endParaRPr lang="zh-CN" altLang="en-US" sz="3200" dirty="0">
              <a:solidFill>
                <a:srgbClr val="FF000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2644" y="-233418"/>
            <a:ext cx="8444314" cy="6217087"/>
          </a:xfrm>
          <a:prstGeom prst="rect">
            <a:avLst/>
          </a:prstGeom>
        </p:spPr>
        <p:txBody>
          <a:bodyPr wrap="square">
            <a:spAutoFit/>
          </a:bodyPr>
          <a:lstStyle/>
          <a:p>
            <a:pPr lvl="0">
              <a:spcBef>
                <a:spcPts val="640"/>
              </a:spcBef>
              <a:buClr>
                <a:srgbClr val="888888"/>
              </a:buClr>
            </a:pPr>
            <a:endParaRPr lang="en-US" altLang="zh-CN" sz="3200" b="1" kern="1200" dirty="0" smtClean="0">
              <a:solidFill>
                <a:srgbClr val="0D1F4B"/>
              </a:solidFill>
              <a:latin typeface="微软雅黑" pitchFamily="34" charset="-122"/>
              <a:ea typeface="微软雅黑" pitchFamily="34" charset="-122"/>
              <a:cs typeface="+mj-cs"/>
              <a:sym typeface="Calibri"/>
            </a:endParaRPr>
          </a:p>
          <a:p>
            <a:pPr algn="ctr" eaLnBrk="1" latinLnBrk="0" hangingPunct="1">
              <a:spcBef>
                <a:spcPts val="600"/>
              </a:spcBef>
              <a:spcAft>
                <a:spcPts val="1200"/>
              </a:spcAft>
              <a:buClr>
                <a:srgbClr val="888888"/>
              </a:buClr>
            </a:pPr>
            <a:r>
              <a:rPr lang="zh-CN" altLang="en-US" sz="3000" b="1" dirty="0">
                <a:solidFill>
                  <a:srgbClr val="FF0000"/>
                </a:solidFill>
                <a:latin typeface="微软雅黑" panose="020B0503020204020204" pitchFamily="34" charset="-122"/>
                <a:ea typeface="微软雅黑" panose="020B0503020204020204" pitchFamily="34" charset="-122"/>
                <a:cs typeface="Calibri"/>
                <a:sym typeface="Calibri"/>
              </a:rPr>
              <a:t>概念</a:t>
            </a:r>
            <a:r>
              <a:rPr lang="en-US" altLang="zh-CN" sz="3000" b="1" dirty="0">
                <a:solidFill>
                  <a:srgbClr val="FF0000"/>
                </a:solidFill>
                <a:latin typeface="微软雅黑" panose="020B0503020204020204" pitchFamily="34" charset="-122"/>
                <a:ea typeface="微软雅黑" panose="020B0503020204020204" pitchFamily="34" charset="-122"/>
                <a:cs typeface="Calibri"/>
                <a:sym typeface="Calibri"/>
              </a:rPr>
              <a:t>/</a:t>
            </a:r>
            <a:r>
              <a:rPr lang="zh-CN" altLang="en-US" sz="3000" b="1" dirty="0">
                <a:solidFill>
                  <a:srgbClr val="FF0000"/>
                </a:solidFill>
                <a:latin typeface="+mn-lt"/>
                <a:ea typeface="微软雅黑" pitchFamily="34" charset="-122"/>
                <a:cs typeface="Calibri"/>
                <a:sym typeface="Calibri"/>
              </a:rPr>
              <a:t>Concept</a:t>
            </a:r>
            <a:r>
              <a:rPr lang="en-US" altLang="zh-CN" sz="3000" b="1" kern="1200" dirty="0">
                <a:solidFill>
                  <a:srgbClr val="0D1F4B"/>
                </a:solidFill>
                <a:latin typeface="微软雅黑" pitchFamily="34" charset="-122"/>
                <a:ea typeface="微软雅黑" pitchFamily="34" charset="-122"/>
                <a:sym typeface="Calibri"/>
              </a:rPr>
              <a:t> </a:t>
            </a:r>
          </a:p>
          <a:p>
            <a:pPr algn="ctr" eaLnBrk="1" latinLnBrk="0" hangingPunct="1">
              <a:spcBef>
                <a:spcPts val="600"/>
              </a:spcBef>
              <a:spcAft>
                <a:spcPts val="600"/>
              </a:spcAft>
              <a:buClr>
                <a:srgbClr val="888888"/>
              </a:buClr>
            </a:pPr>
            <a:r>
              <a:rPr lang="zh-CN" altLang="en-US" sz="2800" b="1" kern="1200" dirty="0" smtClean="0">
                <a:solidFill>
                  <a:srgbClr val="0D1F4B"/>
                </a:solidFill>
                <a:latin typeface="微软雅黑" pitchFamily="34" charset="-122"/>
                <a:ea typeface="微软雅黑" pitchFamily="34" charset="-122"/>
                <a:sym typeface="Calibri"/>
              </a:rPr>
              <a:t>建设绿色健康型</a:t>
            </a:r>
            <a:r>
              <a:rPr lang="zh-CN" altLang="en-US" sz="2800" b="1" kern="1200" dirty="0">
                <a:solidFill>
                  <a:srgbClr val="0D1F4B"/>
                </a:solidFill>
                <a:latin typeface="微软雅黑" pitchFamily="34" charset="-122"/>
                <a:ea typeface="微软雅黑" pitchFamily="34" charset="-122"/>
                <a:sym typeface="Calibri"/>
              </a:rPr>
              <a:t>城市</a:t>
            </a:r>
            <a:r>
              <a:rPr lang="zh-CN" altLang="en-US" sz="2800" b="1" kern="1200" dirty="0" smtClean="0">
                <a:solidFill>
                  <a:srgbClr val="0D1F4B"/>
                </a:solidFill>
                <a:latin typeface="微软雅黑" pitchFamily="34" charset="-122"/>
                <a:ea typeface="微软雅黑" pitchFamily="34" charset="-122"/>
                <a:sym typeface="Calibri"/>
              </a:rPr>
              <a:t>交通</a:t>
            </a:r>
            <a:r>
              <a:rPr lang="zh-CN" altLang="en-US" sz="2800" b="1" kern="1200" dirty="0">
                <a:solidFill>
                  <a:srgbClr val="0D1F4B"/>
                </a:solidFill>
                <a:latin typeface="微软雅黑" pitchFamily="34" charset="-122"/>
                <a:ea typeface="微软雅黑" pitchFamily="34" charset="-122"/>
                <a:sym typeface="Calibri"/>
              </a:rPr>
              <a:t>运输系统</a:t>
            </a:r>
            <a:endParaRPr lang="en-US" altLang="zh-CN" sz="2000" b="1" kern="1200" dirty="0" smtClean="0">
              <a:solidFill>
                <a:srgbClr val="0D1F4B"/>
              </a:solidFill>
              <a:latin typeface="微软雅黑" pitchFamily="34" charset="-122"/>
              <a:ea typeface="微软雅黑" pitchFamily="34" charset="-122"/>
              <a:sym typeface="Calibri"/>
            </a:endParaRPr>
          </a:p>
          <a:p>
            <a:pPr algn="ctr">
              <a:spcBef>
                <a:spcPts val="640"/>
              </a:spcBef>
              <a:buClr>
                <a:srgbClr val="888888"/>
              </a:buClr>
            </a:pPr>
            <a:r>
              <a:rPr lang="en-US" altLang="zh-CN" sz="2400" b="1" dirty="0" smtClean="0">
                <a:solidFill>
                  <a:srgbClr val="C00000"/>
                </a:solidFill>
                <a:latin typeface="Arial" pitchFamily="34" charset="0"/>
                <a:cs typeface="Arial" pitchFamily="34" charset="0"/>
                <a:sym typeface="Calibri"/>
              </a:rPr>
              <a:t> “Building A Green Healthy Transport System </a:t>
            </a:r>
            <a:r>
              <a:rPr lang="en-US" altLang="zh-CN" sz="2400" b="1" dirty="0">
                <a:solidFill>
                  <a:srgbClr val="C00000"/>
                </a:solidFill>
                <a:latin typeface="Arial" pitchFamily="34" charset="0"/>
                <a:cs typeface="Arial" pitchFamily="34" charset="0"/>
                <a:sym typeface="Calibri"/>
              </a:rPr>
              <a:t>in China”</a:t>
            </a:r>
          </a:p>
          <a:p>
            <a:pPr lvl="0">
              <a:spcBef>
                <a:spcPts val="640"/>
              </a:spcBef>
              <a:buClr>
                <a:srgbClr val="888888"/>
              </a:buClr>
            </a:pPr>
            <a:endParaRPr lang="en-US" altLang="zh-CN" sz="2400" b="1" kern="1200" dirty="0" smtClean="0">
              <a:solidFill>
                <a:srgbClr val="0D1F4B"/>
              </a:solidFill>
              <a:latin typeface="微软雅黑" pitchFamily="34" charset="-122"/>
              <a:ea typeface="微软雅黑" pitchFamily="34" charset="-122"/>
              <a:cs typeface="+mj-cs"/>
              <a:sym typeface="Calibri"/>
            </a:endParaRPr>
          </a:p>
          <a:p>
            <a:pPr>
              <a:spcBef>
                <a:spcPts val="640"/>
              </a:spcBef>
              <a:buClr>
                <a:srgbClr val="888888"/>
              </a:buClr>
            </a:pPr>
            <a:r>
              <a:rPr lang="zh-CN" altLang="en-US" sz="2000" b="1" kern="1200" dirty="0" smtClean="0">
                <a:solidFill>
                  <a:srgbClr val="0D1F4B"/>
                </a:solidFill>
                <a:latin typeface="微软雅黑" pitchFamily="34" charset="-122"/>
                <a:ea typeface="微软雅黑" pitchFamily="34" charset="-122"/>
                <a:cs typeface="+mj-cs"/>
                <a:sym typeface="Calibri"/>
              </a:rPr>
              <a:t>对</a:t>
            </a:r>
            <a:r>
              <a:rPr lang="zh-CN" altLang="en-US" sz="2000" b="1" kern="1200" dirty="0">
                <a:solidFill>
                  <a:srgbClr val="0D1F4B"/>
                </a:solidFill>
                <a:latin typeface="微软雅黑" pitchFamily="34" charset="-122"/>
                <a:ea typeface="微软雅黑" pitchFamily="34" charset="-122"/>
                <a:cs typeface="+mj-cs"/>
                <a:sym typeface="Calibri"/>
              </a:rPr>
              <a:t>城市道路安全、空气污染、噪声和主动交通等与健康有关的问题进行统筹考虑和综合性研究</a:t>
            </a:r>
            <a:r>
              <a:rPr lang="zh-CN" altLang="en-US" sz="2000" b="1" kern="1200" dirty="0" smtClean="0">
                <a:solidFill>
                  <a:srgbClr val="0D1F4B"/>
                </a:solidFill>
                <a:latin typeface="微软雅黑" pitchFamily="34" charset="-122"/>
                <a:ea typeface="微软雅黑" pitchFamily="34" charset="-122"/>
                <a:cs typeface="+mj-cs"/>
                <a:sym typeface="Calibri"/>
              </a:rPr>
              <a:t>。</a:t>
            </a:r>
            <a:r>
              <a:rPr lang="en-US" altLang="zh-CN" sz="2000" dirty="0" smtClean="0">
                <a:latin typeface="+mn-lt"/>
                <a:ea typeface="微软雅黑" pitchFamily="34" charset="-122"/>
              </a:rPr>
              <a:t>Focusing </a:t>
            </a:r>
            <a:r>
              <a:rPr lang="en-US" altLang="zh-CN" sz="2000" dirty="0" smtClean="0">
                <a:latin typeface="+mn-lt"/>
              </a:rPr>
              <a:t>on </a:t>
            </a:r>
            <a:r>
              <a:rPr lang="en-US" altLang="zh-CN" sz="2000" dirty="0">
                <a:latin typeface="+mn-lt"/>
              </a:rPr>
              <a:t>the impact of urban transport on health, by taking a balanced and integrated view of the health impact of the interrelated road safety, air pollution, noise and active mobility issues in Chinese cities. </a:t>
            </a:r>
            <a:endParaRPr lang="en-US" altLang="zh-CN" sz="2000" b="1" kern="1200" dirty="0" smtClean="0">
              <a:solidFill>
                <a:srgbClr val="0D1F4B"/>
              </a:solidFill>
              <a:latin typeface="+mn-lt"/>
              <a:ea typeface="微软雅黑" pitchFamily="34" charset="-122"/>
              <a:cs typeface="+mj-cs"/>
              <a:sym typeface="Calibri"/>
            </a:endParaRPr>
          </a:p>
          <a:p>
            <a:pPr>
              <a:spcBef>
                <a:spcPts val="640"/>
              </a:spcBef>
              <a:buClr>
                <a:srgbClr val="888888"/>
              </a:buClr>
            </a:pPr>
            <a:r>
              <a:rPr lang="zh-CN" altLang="en-US" sz="2000" b="1" kern="1200" dirty="0">
                <a:solidFill>
                  <a:srgbClr val="0D1F4B"/>
                </a:solidFill>
                <a:latin typeface="微软雅黑" pitchFamily="34" charset="-122"/>
                <a:ea typeface="微软雅黑" pitchFamily="34" charset="-122"/>
                <a:cs typeface="+mj-cs"/>
                <a:sym typeface="Calibri"/>
              </a:rPr>
              <a:t>在对不同的政策选择进行成本效益分析的基础上，甄别出改善城市交通、有利于居民健康并降低相关成本的行动方案</a:t>
            </a:r>
            <a:r>
              <a:rPr lang="zh-CN" altLang="en-US" sz="2000" b="1" kern="1200" dirty="0" smtClean="0">
                <a:solidFill>
                  <a:srgbClr val="0D1F4B"/>
                </a:solidFill>
                <a:latin typeface="微软雅黑" pitchFamily="34" charset="-122"/>
                <a:ea typeface="微软雅黑" pitchFamily="34" charset="-122"/>
                <a:cs typeface="+mj-cs"/>
                <a:sym typeface="Calibri"/>
              </a:rPr>
              <a:t>。</a:t>
            </a:r>
            <a:r>
              <a:rPr lang="en-US" altLang="zh-CN" sz="2000" dirty="0">
                <a:latin typeface="+mn-lt"/>
                <a:ea typeface="微软雅黑" pitchFamily="34" charset="-122"/>
              </a:rPr>
              <a:t>Identify specific policies and actions contributing to improving urban mobility and reduce health impacts and associated costs based on the cost effectiveness analysis.</a:t>
            </a:r>
            <a:endParaRPr lang="zh-CN" altLang="zh-CN" sz="2000" dirty="0">
              <a:latin typeface="+mn-lt"/>
              <a:ea typeface="微软雅黑" pitchFamily="34" charset="-122"/>
            </a:endParaRPr>
          </a:p>
          <a:p>
            <a:pPr lvl="0">
              <a:spcBef>
                <a:spcPts val="640"/>
              </a:spcBef>
              <a:buClr>
                <a:srgbClr val="888888"/>
              </a:buClr>
            </a:pPr>
            <a:endParaRPr lang="en-US" altLang="zh-CN" sz="2400" b="1" kern="1200" dirty="0" smtClean="0">
              <a:solidFill>
                <a:srgbClr val="0D1F4B"/>
              </a:solidFill>
              <a:latin typeface="微软雅黑" pitchFamily="34" charset="-122"/>
              <a:ea typeface="微软雅黑" pitchFamily="34" charset="-122"/>
              <a:cs typeface="+mj-cs"/>
              <a:sym typeface="Calibri"/>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2084</Words>
  <Application>Microsoft Office PowerPoint</Application>
  <PresentationFormat>全屏显示(4:3)</PresentationFormat>
  <Paragraphs>160</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Theme</vt:lpstr>
      <vt:lpstr>PowerPoint 演示文稿</vt:lpstr>
      <vt:lpstr>PowerPoint 演示文稿</vt:lpstr>
      <vt:lpstr>PowerPoint 演示文稿</vt:lpstr>
      <vt:lpstr>挑战/Challenge</vt:lpstr>
      <vt:lpstr>挑战/Challenge</vt:lpstr>
      <vt:lpstr>挑战/Challenge</vt:lpstr>
      <vt:lpstr>PowerPoint 演示文稿</vt:lpstr>
      <vt:lpstr>选择正确长期有效的城市交通政策 Integrated national and local policy and delivery</vt:lpstr>
      <vt:lpstr>PowerPoint 演示文稿</vt:lpstr>
      <vt:lpstr>国际经验 International experiences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Major</dc:creator>
  <cp:lastModifiedBy>Sky123.Org</cp:lastModifiedBy>
  <cp:revision>264</cp:revision>
  <dcterms:created xsi:type="dcterms:W3CDTF">2015-11-09T07:06:00Z</dcterms:created>
  <dcterms:modified xsi:type="dcterms:W3CDTF">2015-11-10T05:52:44Z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2052-10.1.0.5346</vt:lpwstr>
  </property>
</Properties>
</file>