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0" r:id="rId3"/>
    <p:sldId id="292" r:id="rId4"/>
    <p:sldId id="302" r:id="rId5"/>
    <p:sldId id="277" r:id="rId6"/>
    <p:sldId id="272" r:id="rId7"/>
    <p:sldId id="293" r:id="rId8"/>
    <p:sldId id="295" r:id="rId9"/>
    <p:sldId id="258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C89FF9-6020-4105-B752-4B9D58430471}">
          <p14:sldIdLst>
            <p14:sldId id="256"/>
            <p14:sldId id="300"/>
            <p14:sldId id="292"/>
            <p14:sldId id="302"/>
            <p14:sldId id="277"/>
            <p14:sldId id="272"/>
            <p14:sldId id="293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INO, Fukuya" initials="IF" lastIdx="1" clrIdx="0"/>
  <p:cmAuthor id="1" name="HRADILOVA, Katerina" initials="H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2" autoAdjust="0"/>
    <p:restoredTop sz="86323" autoAdjust="0"/>
  </p:normalViewPr>
  <p:slideViewPr>
    <p:cSldViewPr>
      <p:cViewPr varScale="1">
        <p:scale>
          <a:sx n="50" d="100"/>
          <a:sy n="50" d="100"/>
        </p:scale>
        <p:origin x="90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Volume of industrial </a:t>
            </a:r>
            <a:r>
              <a:rPr lang="en-US" sz="12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solid wastes generated in 10,000 </a:t>
            </a:r>
            <a:r>
              <a:rPr 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tons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CN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工业固体废物产生量（单位： 万吨</a:t>
            </a:r>
            <a:r>
              <a:rPr lang="zh-CN" alt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）</a:t>
            </a:r>
            <a:r>
              <a:rPr lang="zh-CN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Per capita income in </a:t>
            </a:r>
            <a:r>
              <a:rPr 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Yuan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人均收入（元）</a:t>
            </a:r>
            <a:endParaRPr lang="en-US" sz="12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2132785578311553"/>
          <c:y val="1.826534057753745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55918445723828"/>
          <c:y val="0.17067637097974586"/>
          <c:w val="0.58466051457741053"/>
          <c:h val="0.66725310957965878"/>
        </c:manualLayout>
      </c:layout>
      <c:lineChart>
        <c:grouping val="stacked"/>
        <c:varyColors val="0"/>
        <c:ser>
          <c:idx val="0"/>
          <c:order val="0"/>
          <c:tx>
            <c:v>Industrial solid wastes</c:v>
          </c:tx>
          <c:cat>
            <c:numRef>
              <c:f>solid!$A$4:$A$27</c:f>
              <c:numCache>
                <c:formatCode>0_ 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solid!$B$4:$B$27</c:f>
              <c:numCache>
                <c:formatCode>_(* #,##0_);_(* \(#,##0\);_(* "-"??_);_(@_)</c:formatCode>
                <c:ptCount val="24"/>
                <c:pt idx="0">
                  <c:v>58000</c:v>
                </c:pt>
                <c:pt idx="1">
                  <c:v>58759</c:v>
                </c:pt>
                <c:pt idx="2">
                  <c:v>62000</c:v>
                </c:pt>
                <c:pt idx="3">
                  <c:v>62000</c:v>
                </c:pt>
                <c:pt idx="4">
                  <c:v>62000</c:v>
                </c:pt>
                <c:pt idx="5">
                  <c:v>65000</c:v>
                </c:pt>
                <c:pt idx="6">
                  <c:v>66000</c:v>
                </c:pt>
                <c:pt idx="7">
                  <c:v>66000</c:v>
                </c:pt>
                <c:pt idx="8">
                  <c:v>80000</c:v>
                </c:pt>
                <c:pt idx="9">
                  <c:v>78000</c:v>
                </c:pt>
                <c:pt idx="10">
                  <c:v>81608</c:v>
                </c:pt>
                <c:pt idx="11">
                  <c:v>88840</c:v>
                </c:pt>
                <c:pt idx="12">
                  <c:v>94509</c:v>
                </c:pt>
                <c:pt idx="13">
                  <c:v>100428</c:v>
                </c:pt>
                <c:pt idx="14">
                  <c:v>120030</c:v>
                </c:pt>
                <c:pt idx="15">
                  <c:v>134449</c:v>
                </c:pt>
                <c:pt idx="16">
                  <c:v>151541</c:v>
                </c:pt>
                <c:pt idx="17">
                  <c:v>175632</c:v>
                </c:pt>
                <c:pt idx="18">
                  <c:v>190127</c:v>
                </c:pt>
                <c:pt idx="19">
                  <c:v>203943</c:v>
                </c:pt>
                <c:pt idx="20">
                  <c:v>240944</c:v>
                </c:pt>
                <c:pt idx="21">
                  <c:v>326204</c:v>
                </c:pt>
                <c:pt idx="22">
                  <c:v>332509</c:v>
                </c:pt>
                <c:pt idx="23">
                  <c:v>327702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914544"/>
        <c:axId val="328915328"/>
      </c:lineChart>
      <c:lineChart>
        <c:grouping val="stacked"/>
        <c:varyColors val="0"/>
        <c:ser>
          <c:idx val="1"/>
          <c:order val="1"/>
          <c:tx>
            <c:v>Per capita income</c:v>
          </c:tx>
          <c:cat>
            <c:numRef>
              <c:f>solid!$A$4:$A$27</c:f>
              <c:numCache>
                <c:formatCode>0_ 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'National income'!$B$7:$B$30</c:f>
              <c:numCache>
                <c:formatCode>_(* #,##0_);_(* \(#,##0\);_(* "-"??_);_(@_)</c:formatCode>
                <c:ptCount val="24"/>
                <c:pt idx="0">
                  <c:v>1654</c:v>
                </c:pt>
                <c:pt idx="1">
                  <c:v>1903</c:v>
                </c:pt>
                <c:pt idx="2">
                  <c:v>2324</c:v>
                </c:pt>
                <c:pt idx="3">
                  <c:v>3015</c:v>
                </c:pt>
                <c:pt idx="4">
                  <c:v>4066</c:v>
                </c:pt>
                <c:pt idx="5">
                  <c:v>5074</c:v>
                </c:pt>
                <c:pt idx="6">
                  <c:v>5878</c:v>
                </c:pt>
                <c:pt idx="7">
                  <c:v>6457</c:v>
                </c:pt>
                <c:pt idx="8">
                  <c:v>6835</c:v>
                </c:pt>
                <c:pt idx="9">
                  <c:v>7199</c:v>
                </c:pt>
                <c:pt idx="10">
                  <c:v>7902</c:v>
                </c:pt>
                <c:pt idx="11">
                  <c:v>8670</c:v>
                </c:pt>
                <c:pt idx="12">
                  <c:v>9450</c:v>
                </c:pt>
                <c:pt idx="13">
                  <c:v>10600</c:v>
                </c:pt>
                <c:pt idx="14">
                  <c:v>12400</c:v>
                </c:pt>
                <c:pt idx="15">
                  <c:v>14259</c:v>
                </c:pt>
                <c:pt idx="16">
                  <c:v>16602</c:v>
                </c:pt>
                <c:pt idx="17">
                  <c:v>20337</c:v>
                </c:pt>
                <c:pt idx="18">
                  <c:v>23912</c:v>
                </c:pt>
                <c:pt idx="19">
                  <c:v>25963</c:v>
                </c:pt>
                <c:pt idx="20">
                  <c:v>30567</c:v>
                </c:pt>
                <c:pt idx="21">
                  <c:v>36018</c:v>
                </c:pt>
                <c:pt idx="22">
                  <c:v>39544</c:v>
                </c:pt>
                <c:pt idx="23">
                  <c:v>43320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07344"/>
        <c:axId val="472212048"/>
      </c:lineChart>
      <c:catAx>
        <c:axId val="328914544"/>
        <c:scaling>
          <c:orientation val="minMax"/>
        </c:scaling>
        <c:delete val="0"/>
        <c:axPos val="b"/>
        <c:numFmt formatCode="0_ " sourceLinked="1"/>
        <c:majorTickMark val="none"/>
        <c:minorTickMark val="none"/>
        <c:tickLblPos val="nextTo"/>
        <c:crossAx val="328915328"/>
        <c:crosses val="autoZero"/>
        <c:auto val="1"/>
        <c:lblAlgn val="ctr"/>
        <c:lblOffset val="100"/>
        <c:noMultiLvlLbl val="0"/>
      </c:catAx>
      <c:valAx>
        <c:axId val="328915328"/>
        <c:scaling>
          <c:orientation val="minMax"/>
          <c:max val="400000"/>
          <c:min val="5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Industrial</a:t>
                </a:r>
                <a:r>
                  <a:rPr lang="en-US" baseline="0"/>
                  <a:t> solid wastes (10,000 tons)</a:t>
                </a:r>
                <a:endParaRPr lang="en-US"/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328914544"/>
        <c:crosses val="autoZero"/>
        <c:crossBetween val="between"/>
      </c:valAx>
      <c:valAx>
        <c:axId val="472212048"/>
        <c:scaling>
          <c:orientation val="minMax"/>
          <c:max val="46000"/>
          <c:min val="1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income  (Yuan)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72207344"/>
        <c:crosses val="max"/>
        <c:crossBetween val="between"/>
        <c:majorUnit val="5000"/>
      </c:valAx>
      <c:catAx>
        <c:axId val="472207344"/>
        <c:scaling>
          <c:orientation val="minMax"/>
        </c:scaling>
        <c:delete val="1"/>
        <c:axPos val="b"/>
        <c:numFmt formatCode="0_ " sourceLinked="1"/>
        <c:majorTickMark val="out"/>
        <c:minorTickMark val="none"/>
        <c:tickLblPos val="nextTo"/>
        <c:crossAx val="4722120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1826491271401436"/>
          <c:y val="0.22056135034340316"/>
          <c:w val="0.14166438264935249"/>
          <c:h val="0.389138336676769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6BCA-03A5-4450-AFED-34FCE661F7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21CD-CA65-4C44-A809-DD37B3C3C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21CD-CA65-4C44-A809-DD37B3C3C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Ideally: Time-map of industrial development by </a:t>
            </a:r>
            <a:r>
              <a:rPr lang="en-US" dirty="0" err="1" smtClean="0">
                <a:solidFill>
                  <a:srgbClr val="FF0000"/>
                </a:solidFill>
              </a:rPr>
              <a:t>provice</a:t>
            </a:r>
            <a:r>
              <a:rPr lang="en-US" dirty="0" smtClean="0">
                <a:solidFill>
                  <a:srgbClr val="FF0000"/>
                </a:solidFill>
              </a:rPr>
              <a:t> (say, 3 maps of CPR, year say</a:t>
            </a:r>
            <a:r>
              <a:rPr lang="en-US" baseline="0" dirty="0" smtClean="0">
                <a:solidFill>
                  <a:srgbClr val="FF0000"/>
                </a:solidFill>
              </a:rPr>
              <a:t> 1990-2000-2010</a:t>
            </a:r>
            <a:r>
              <a:rPr lang="en-US" dirty="0" smtClean="0">
                <a:solidFill>
                  <a:srgbClr val="FF0000"/>
                </a:solidFill>
              </a:rPr>
              <a:t> vs. same years for an 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 indicator same provinces, showing </a:t>
            </a:r>
            <a:r>
              <a:rPr lang="en-US" dirty="0" err="1" smtClean="0">
                <a:solidFill>
                  <a:srgbClr val="FF0000"/>
                </a:solidFill>
              </a:rPr>
              <a:t>developm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env</a:t>
            </a:r>
            <a:r>
              <a:rPr lang="en-US" dirty="0" smtClean="0">
                <a:solidFill>
                  <a:srgbClr val="FF0000"/>
                </a:solidFill>
              </a:rPr>
              <a:t> degradation with </a:t>
            </a:r>
            <a:r>
              <a:rPr lang="en-US" dirty="0" err="1" smtClean="0">
                <a:solidFill>
                  <a:srgbClr val="FF0000"/>
                </a:solidFill>
              </a:rPr>
              <a:t>ind</a:t>
            </a:r>
            <a:r>
              <a:rPr lang="en-US" dirty="0" smtClean="0">
                <a:solidFill>
                  <a:srgbClr val="FF0000"/>
                </a:solidFill>
              </a:rPr>
              <a:t> development; can be land degradation, water scarcity, pollutant spreading,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21CD-CA65-4C44-A809-DD37B3C3C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Insert </a:t>
            </a:r>
            <a:r>
              <a:rPr lang="en-US" sz="1200" b="1" dirty="0" smtClean="0">
                <a:solidFill>
                  <a:srgbClr val="FF0000"/>
                </a:solidFill>
              </a:rPr>
              <a:t>here</a:t>
            </a:r>
            <a:r>
              <a:rPr lang="en-US" sz="1200" dirty="0" smtClean="0">
                <a:solidFill>
                  <a:srgbClr val="FF0000"/>
                </a:solidFill>
              </a:rPr>
              <a:t> the standard resource decoupling graphic; you can get it from Hassan or Petra. Careful: Our standard version  used in many presentations is graphically horrible / not up to par. Better versions probably on web of World Resource Council or Allen McPherson (?) foundation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21CD-CA65-4C44-A809-DD37B3C3CC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MVA/CO2 in China, Brazil and Germany are Germany (8th in the world): 1x10</a:t>
            </a:r>
            <a:r>
              <a:rPr lang="en-US" sz="1200" baseline="30000" dirty="0" smtClean="0">
                <a:solidFill>
                  <a:srgbClr val="FF0000"/>
                </a:solidFill>
              </a:rPr>
              <a:t>6</a:t>
            </a:r>
            <a:r>
              <a:rPr lang="en-US" sz="1200" dirty="0" smtClean="0">
                <a:solidFill>
                  <a:srgbClr val="FF0000"/>
                </a:solidFill>
              </a:rPr>
              <a:t> ,Brazil (22nd): 7x10</a:t>
            </a:r>
            <a:r>
              <a:rPr lang="en-US" sz="1200" baseline="30000" dirty="0" smtClean="0">
                <a:solidFill>
                  <a:srgbClr val="FF0000"/>
                </a:solidFill>
              </a:rPr>
              <a:t>5</a:t>
            </a:r>
            <a:r>
              <a:rPr lang="en-US" sz="1200" dirty="0" smtClean="0">
                <a:solidFill>
                  <a:srgbClr val="FF0000"/>
                </a:solidFill>
              </a:rPr>
              <a:t>, China (83rd): 2.6x10</a:t>
            </a:r>
            <a:r>
              <a:rPr lang="en-US" sz="1200" baseline="30000" dirty="0" smtClean="0">
                <a:solidFill>
                  <a:srgbClr val="FF0000"/>
                </a:solidFill>
              </a:rPr>
              <a:t>5  </a:t>
            </a:r>
            <a:r>
              <a:rPr lang="en-US" sz="1200" dirty="0" smtClean="0">
                <a:solidFill>
                  <a:srgbClr val="FF0000"/>
                </a:solidFill>
              </a:rPr>
              <a:t>(USD/</a:t>
            </a:r>
            <a:r>
              <a:rPr lang="en-US" sz="1200" dirty="0" err="1" smtClean="0">
                <a:solidFill>
                  <a:srgbClr val="FF0000"/>
                </a:solidFill>
              </a:rPr>
              <a:t>kt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en-US" sz="1200" dirty="0" smtClean="0">
                <a:solidFill>
                  <a:srgbClr val="FF0000"/>
                </a:solidFill>
              </a:rPr>
              <a:t>Manufacturing of MVA refers to industries belonging to ISIC divisions 15-37 (e.g. leather, wood, paper, chemicals, metals, electric equipment, machinery etc.). MVA does not include mining.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21CD-CA65-4C44-A809-DD37B3C3CC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unn.co.nz/map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739758" y="1081772"/>
            <a:ext cx="80807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2800" dirty="0" smtClean="0">
                <a:solidFill>
                  <a:schemeClr val="accent1"/>
                </a:solidFill>
                <a:ea typeface="宋体" pitchFamily="2" charset="-122"/>
              </a:rPr>
              <a:t>Resource efficiency in OBOR development as one element to achieve harmony</a:t>
            </a:r>
          </a:p>
          <a:p>
            <a:r>
              <a:rPr lang="zh-CN" altLang="en-US" sz="2800" dirty="0">
                <a:solidFill>
                  <a:schemeClr val="accent1"/>
                </a:solidFill>
                <a:ea typeface="宋体" pitchFamily="2" charset="-122"/>
              </a:rPr>
              <a:t>资源效率</a:t>
            </a:r>
            <a:r>
              <a:rPr lang="en-US" altLang="zh-CN" sz="2800" dirty="0">
                <a:solidFill>
                  <a:schemeClr val="accent1"/>
                </a:solidFill>
                <a:ea typeface="宋体" pitchFamily="2" charset="-122"/>
              </a:rPr>
              <a:t>—</a:t>
            </a:r>
            <a:r>
              <a:rPr lang="zh-CN" altLang="en-US" sz="2800" dirty="0">
                <a:solidFill>
                  <a:schemeClr val="accent1"/>
                </a:solidFill>
                <a:ea typeface="宋体" pitchFamily="2" charset="-122"/>
              </a:rPr>
              <a:t>一带一路实现和谐发展的核心要素</a:t>
            </a:r>
            <a:endParaRPr lang="en-US" altLang="zh-CN" sz="2800" dirty="0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192" y="404664"/>
            <a:ext cx="743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Forum I. Greening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“One Belt and One Road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zh-CN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论坛一：绿色“一带一路”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56" y="3144450"/>
            <a:ext cx="55298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Mr. Stephan SICARS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Director of Environment Branch,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United </a:t>
            </a:r>
            <a:r>
              <a:rPr lang="en-US" b="1" dirty="0">
                <a:solidFill>
                  <a:srgbClr val="002060"/>
                </a:solidFill>
              </a:rPr>
              <a:t>Nations </a:t>
            </a:r>
            <a:r>
              <a:rPr lang="en-US" b="1" dirty="0" smtClean="0">
                <a:solidFill>
                  <a:srgbClr val="002060"/>
                </a:solidFill>
              </a:rPr>
              <a:t>Industrial Development </a:t>
            </a:r>
            <a:r>
              <a:rPr lang="en-US" b="1" dirty="0">
                <a:solidFill>
                  <a:srgbClr val="002060"/>
                </a:solidFill>
              </a:rPr>
              <a:t>Organization (UNIDO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Vienna, Austria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14445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</a:rPr>
              <a:t>斯蒂芬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r>
              <a:rPr lang="zh-CN" altLang="en-US" b="1" dirty="0">
                <a:solidFill>
                  <a:srgbClr val="002060"/>
                </a:solidFill>
              </a:rPr>
              <a:t>西卡斯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联合国工业发展组</a:t>
            </a:r>
            <a:r>
              <a:rPr lang="zh-CN" altLang="en-US" b="1" dirty="0" smtClean="0">
                <a:solidFill>
                  <a:srgbClr val="002060"/>
                </a:solidFill>
              </a:rPr>
              <a:t>织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环境司司长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705678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2400" dirty="0" smtClean="0">
                <a:ea typeface="宋体" pitchFamily="2" charset="-122"/>
              </a:rPr>
              <a:t>One Belt One Road (OBOR)</a:t>
            </a:r>
            <a:r>
              <a:rPr lang="zh-CN" altLang="en-US" sz="2400" dirty="0" smtClean="0">
                <a:ea typeface="宋体" pitchFamily="2" charset="-122"/>
              </a:rPr>
              <a:t>         一</a:t>
            </a:r>
            <a:r>
              <a:rPr lang="zh-CN" altLang="en-US" sz="2400" dirty="0">
                <a:ea typeface="宋体" pitchFamily="2" charset="-122"/>
              </a:rPr>
              <a:t>带一路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476" y="980728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Cooperation </a:t>
            </a:r>
            <a:r>
              <a:rPr lang="en-US" b="1" dirty="0" smtClean="0"/>
              <a:t>priorities: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 co-ordination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Infrastructure </a:t>
            </a:r>
            <a:r>
              <a:rPr lang="en-US" dirty="0"/>
              <a:t>connectivity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Unimpeded </a:t>
            </a:r>
            <a:r>
              <a:rPr lang="en-US" dirty="0"/>
              <a:t>trade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</a:t>
            </a:r>
            <a:r>
              <a:rPr lang="en-US" dirty="0"/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People-to-people </a:t>
            </a:r>
            <a:r>
              <a:rPr lang="en-US" dirty="0"/>
              <a:t>bond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11961" y="98072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Sustainable development: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ISID → Prosperity → stability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Minimizing environmental impact → </a:t>
            </a:r>
            <a:r>
              <a:rPr lang="en-US" b="1" dirty="0">
                <a:solidFill>
                  <a:srgbClr val="00B0F0"/>
                </a:solidFill>
              </a:rPr>
              <a:t>sustainable industrial development</a:t>
            </a:r>
            <a:endParaRPr lang="en-US" dirty="0">
              <a:solidFill>
                <a:srgbClr val="00B0F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Evenly increased </a:t>
            </a:r>
            <a:r>
              <a:rPr lang="en-US" dirty="0"/>
              <a:t>competitiveness → </a:t>
            </a:r>
            <a:r>
              <a:rPr lang="en-US" b="1" dirty="0">
                <a:solidFill>
                  <a:srgbClr val="00B0F0"/>
                </a:solidFill>
              </a:rPr>
              <a:t>inclusive industrial development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s://globalconnections.hsbc.com/grid/uploads/main_6bbf7fc2-903a-4a61-9d05-4af457b7ecf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7261" r="2538" b="5661"/>
          <a:stretch/>
        </p:blipFill>
        <p:spPr bwMode="auto">
          <a:xfrm>
            <a:off x="1691680" y="3174207"/>
            <a:ext cx="3995815" cy="20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4053" y="5024131"/>
            <a:ext cx="209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HSBC, 2015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23528" y="3242473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合作重点：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政</a:t>
            </a:r>
            <a:r>
              <a:rPr lang="zh-CN" altLang="en-US" dirty="0" smtClean="0"/>
              <a:t>策沟通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设施连通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贸</a:t>
            </a:r>
            <a:r>
              <a:rPr lang="zh-CN" altLang="en-US" dirty="0"/>
              <a:t>易畅通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资金融通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民心相通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6135" y="3184382"/>
            <a:ext cx="3024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可持续发展：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包容可持续发展</a:t>
            </a:r>
            <a:r>
              <a:rPr lang="en-US" dirty="0" smtClean="0"/>
              <a:t>→ </a:t>
            </a:r>
            <a:r>
              <a:rPr lang="zh-CN" altLang="en-US" dirty="0"/>
              <a:t>繁荣</a:t>
            </a:r>
            <a:r>
              <a:rPr lang="en-US" dirty="0"/>
              <a:t> → </a:t>
            </a:r>
            <a:r>
              <a:rPr lang="zh-CN" altLang="en-US" dirty="0"/>
              <a:t>稳定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减少环境影响</a:t>
            </a:r>
            <a:r>
              <a:rPr lang="en-US" dirty="0"/>
              <a:t>→</a:t>
            </a:r>
            <a:r>
              <a:rPr lang="zh-CN" altLang="en-US" b="1" dirty="0">
                <a:solidFill>
                  <a:srgbClr val="00B0F0"/>
                </a:solidFill>
              </a:rPr>
              <a:t>可持续工业发</a:t>
            </a:r>
            <a:r>
              <a:rPr lang="zh-CN" altLang="en-US" b="1" dirty="0" smtClean="0">
                <a:solidFill>
                  <a:srgbClr val="00B0F0"/>
                </a:solidFill>
              </a:rPr>
              <a:t>展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均衡</a:t>
            </a:r>
            <a:r>
              <a:rPr lang="zh-CN" altLang="en-US" dirty="0" smtClean="0"/>
              <a:t>增加的竞</a:t>
            </a:r>
            <a:r>
              <a:rPr lang="zh-CN" altLang="en-US" dirty="0"/>
              <a:t>争力</a:t>
            </a:r>
            <a:r>
              <a:rPr lang="en-US" dirty="0" smtClean="0"/>
              <a:t>→</a:t>
            </a:r>
            <a:r>
              <a:rPr lang="zh-CN" altLang="en-US" b="1" dirty="0">
                <a:solidFill>
                  <a:srgbClr val="00B0F0"/>
                </a:solidFill>
              </a:rPr>
              <a:t>包容的工业发展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9738" y="116632"/>
            <a:ext cx="4476278" cy="7778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</a:rPr>
              <a:t>China:</a:t>
            </a:r>
            <a:r>
              <a:rPr lang="en-US" sz="2400" b="1" baseline="0" dirty="0" smtClean="0">
                <a:solidFill>
                  <a:srgbClr val="002060"/>
                </a:solidFill>
              </a:rPr>
              <a:t> Industrial development and its impact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28800"/>
            <a:ext cx="8229600" cy="4637112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5976" y="116632"/>
            <a:ext cx="4476278" cy="777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002060"/>
                </a:solidFill>
              </a:rPr>
              <a:t>中国：工业发展及其影响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806" y="5264040"/>
            <a:ext cx="3812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Decoupling </a:t>
            </a:r>
            <a:r>
              <a:rPr lang="en-US" dirty="0" smtClean="0"/>
              <a:t>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Options: </a:t>
            </a:r>
            <a:endParaRPr lang="en-US" dirty="0"/>
          </a:p>
          <a:p>
            <a:pPr lvl="1"/>
            <a:r>
              <a:rPr lang="en-US" dirty="0"/>
              <a:t>Direct regulatory interventions</a:t>
            </a:r>
          </a:p>
          <a:p>
            <a:pPr lvl="1"/>
            <a:r>
              <a:rPr lang="en-US" dirty="0"/>
              <a:t>Resource efficiency</a:t>
            </a: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83568" y="5928689"/>
            <a:ext cx="216024" cy="17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3568" y="6202367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9992" y="5357663"/>
            <a:ext cx="3966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脱钩</a:t>
            </a:r>
            <a:r>
              <a:rPr lang="zh-CN" altLang="en-US" dirty="0" smtClean="0"/>
              <a:t>经济发展和环境影响的必要性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方案：</a:t>
            </a:r>
            <a:endParaRPr lang="en-US" altLang="zh-CN" dirty="0"/>
          </a:p>
          <a:p>
            <a:pPr lvl="1"/>
            <a:r>
              <a:rPr lang="zh-CN" altLang="en-US" dirty="0"/>
              <a:t>直</a:t>
            </a:r>
            <a:r>
              <a:rPr lang="zh-CN" altLang="en-US" dirty="0" smtClean="0"/>
              <a:t>接政策干</a:t>
            </a:r>
            <a:r>
              <a:rPr lang="zh-CN" altLang="en-US" dirty="0"/>
              <a:t>预</a:t>
            </a:r>
            <a:endParaRPr lang="en-US" altLang="zh-CN" dirty="0"/>
          </a:p>
          <a:p>
            <a:pPr lvl="1"/>
            <a:r>
              <a:rPr lang="zh-CN" altLang="en-US" dirty="0"/>
              <a:t>资</a:t>
            </a:r>
            <a:r>
              <a:rPr lang="zh-CN" altLang="en-US" dirty="0" smtClean="0"/>
              <a:t>源效率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44655" y="44371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smtClean="0"/>
              <a:t>China </a:t>
            </a:r>
            <a:r>
              <a:rPr lang="en-US" sz="800" dirty="0"/>
              <a:t>Environmental Yearbook and National Bureau of Statistic of China. http://data.stats.gov.cn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716016" y="6000697"/>
            <a:ext cx="216024" cy="17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16016" y="6272932"/>
            <a:ext cx="216024" cy="17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405783"/>
              </p:ext>
            </p:extLst>
          </p:nvPr>
        </p:nvGraphicFramePr>
        <p:xfrm>
          <a:off x="377534" y="895936"/>
          <a:ext cx="8244916" cy="486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3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5184576" cy="64881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baseline="0" dirty="0" smtClean="0">
                <a:solidFill>
                  <a:srgbClr val="002060"/>
                </a:solidFill>
              </a:rPr>
              <a:t>Industrial development and its impact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9157" y="1056932"/>
            <a:ext cx="5415290" cy="29854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Options for resource decoupling:</a:t>
            </a:r>
            <a:endParaRPr lang="en-US" sz="1800" b="1" dirty="0"/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rgbClr val="00B0F0"/>
                </a:solidFill>
              </a:rPr>
              <a:t>Direct regulatory interventions / bans / limits</a:t>
            </a:r>
          </a:p>
          <a:p>
            <a:pPr lvl="1"/>
            <a:r>
              <a:rPr lang="en-US" sz="1800" dirty="0" smtClean="0"/>
              <a:t>Precautionary use: Complex</a:t>
            </a:r>
            <a:r>
              <a:rPr lang="en-US" sz="1800" baseline="0" dirty="0" smtClean="0"/>
              <a:t> targeting and adjustment, overreach probable</a:t>
            </a:r>
            <a:endParaRPr lang="en-US" sz="1800" dirty="0" smtClean="0"/>
          </a:p>
          <a:p>
            <a:pPr lvl="1"/>
            <a:r>
              <a:rPr lang="en-US" sz="1800" dirty="0" smtClean="0"/>
              <a:t>Concept not</a:t>
            </a:r>
            <a:r>
              <a:rPr lang="en-US" sz="1800" baseline="0" dirty="0" smtClean="0"/>
              <a:t> generic</a:t>
            </a:r>
            <a:r>
              <a:rPr lang="en-US" sz="1800" dirty="0" smtClean="0"/>
              <a:t> enough</a:t>
            </a:r>
            <a:endParaRPr lang="en-US" sz="1800" baseline="0" dirty="0" smtClean="0"/>
          </a:p>
          <a:p>
            <a:pPr lvl="1"/>
            <a:r>
              <a:rPr lang="en-US" sz="1800" baseline="0" dirty="0" smtClean="0"/>
              <a:t>Challenging to</a:t>
            </a:r>
            <a:r>
              <a:rPr lang="en-US" sz="1800" dirty="0" smtClean="0"/>
              <a:t> design as supporting growth</a:t>
            </a:r>
            <a:endParaRPr lang="en-US" sz="1800" baseline="0" dirty="0" smtClean="0"/>
          </a:p>
          <a:p>
            <a:pPr lvl="1"/>
            <a:r>
              <a:rPr lang="en-US" sz="1800" baseline="0" dirty="0" smtClean="0"/>
              <a:t>Given regulatory reality likely used to address emerging problems,</a:t>
            </a:r>
            <a:r>
              <a:rPr lang="en-US" sz="1800" dirty="0" smtClean="0"/>
              <a:t> </a:t>
            </a:r>
            <a:r>
              <a:rPr lang="en-US" sz="1800" baseline="0" dirty="0" smtClean="0"/>
              <a:t> i.e. not preventive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solidFill>
                  <a:srgbClr val="00B0F0"/>
                </a:solidFill>
              </a:rPr>
              <a:t>Resource efficiency</a:t>
            </a:r>
            <a:r>
              <a:rPr lang="zh-CN" altLang="en-US" sz="1800" b="1" dirty="0" smtClean="0">
                <a:solidFill>
                  <a:srgbClr val="00B0F0"/>
                </a:solidFill>
              </a:rPr>
              <a:t> </a:t>
            </a:r>
            <a:endParaRPr lang="en-US" sz="1800" b="1" dirty="0" smtClean="0"/>
          </a:p>
        </p:txBody>
      </p:sp>
      <p:pic>
        <p:nvPicPr>
          <p:cNvPr id="2050" name="Picture 2" descr="http://image.slidesharecdn.com/sustainableindustrialdevelopmentroleofnetworks-130307134935-phpapp01/95/sustainable-industrial-development-the-role-of-networks-7-638.jpg?cb=13626643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30964" r="4954" b="19766"/>
          <a:stretch/>
        </p:blipFill>
        <p:spPr bwMode="auto">
          <a:xfrm>
            <a:off x="1115616" y="4000103"/>
            <a:ext cx="6912768" cy="27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507790" y="1056930"/>
            <a:ext cx="3456698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b="1" dirty="0" smtClean="0"/>
              <a:t>脱钩经济发展和资</a:t>
            </a:r>
            <a:r>
              <a:rPr lang="zh-CN" altLang="en-US" b="1" dirty="0"/>
              <a:t>源消耗</a:t>
            </a:r>
            <a:r>
              <a:rPr lang="zh-CN" altLang="en-US" b="1" dirty="0" smtClean="0"/>
              <a:t>的方案：</a:t>
            </a:r>
            <a:endParaRPr lang="en-US" altLang="zh-CN" b="1" dirty="0" smtClean="0"/>
          </a:p>
          <a:p>
            <a:pPr>
              <a:spcBef>
                <a:spcPct val="20000"/>
              </a:spcBef>
            </a:pPr>
            <a:endParaRPr lang="en-US" altLang="zh-CN" sz="900" b="1" dirty="0" smtClean="0"/>
          </a:p>
          <a:p>
            <a:pPr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B0F0"/>
                </a:solidFill>
              </a:rPr>
              <a:t>直接政策干预</a:t>
            </a:r>
            <a:r>
              <a:rPr lang="en-US" b="1" dirty="0" smtClean="0">
                <a:solidFill>
                  <a:srgbClr val="00B0F0"/>
                </a:solidFill>
              </a:rPr>
              <a:t>/ </a:t>
            </a:r>
            <a:r>
              <a:rPr lang="zh-CN" altLang="en-US" b="1" dirty="0" smtClean="0">
                <a:solidFill>
                  <a:srgbClr val="00B0F0"/>
                </a:solidFill>
              </a:rPr>
              <a:t>禁令</a:t>
            </a:r>
            <a:r>
              <a:rPr lang="en-US" b="1" dirty="0" smtClean="0">
                <a:solidFill>
                  <a:srgbClr val="00B0F0"/>
                </a:solidFill>
              </a:rPr>
              <a:t> /</a:t>
            </a:r>
            <a:r>
              <a:rPr lang="zh-CN" altLang="en-US" b="1" dirty="0" smtClean="0">
                <a:solidFill>
                  <a:srgbClr val="00B0F0"/>
                </a:solidFill>
              </a:rPr>
              <a:t>限制</a:t>
            </a:r>
            <a:endParaRPr lang="en-US" altLang="zh-CN" b="1" dirty="0">
              <a:solidFill>
                <a:srgbClr val="00B0F0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zh-CN" altLang="en-US" sz="1600" dirty="0" smtClean="0"/>
              <a:t>谨慎使用</a:t>
            </a:r>
            <a:r>
              <a:rPr lang="en-US" sz="1600" dirty="0" smtClean="0"/>
              <a:t>: </a:t>
            </a:r>
            <a:r>
              <a:rPr lang="zh-CN" altLang="en-US" sz="1600" dirty="0" smtClean="0"/>
              <a:t>复杂的目标，一</a:t>
            </a:r>
            <a:r>
              <a:rPr lang="zh-CN" altLang="en-US" sz="1600" dirty="0"/>
              <a:t>刀切的标准，矫枉过</a:t>
            </a:r>
            <a:r>
              <a:rPr lang="zh-CN" altLang="en-US" sz="1600" dirty="0" smtClean="0"/>
              <a:t>正。</a:t>
            </a: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zh-CN" altLang="en-US" sz="1600" dirty="0"/>
              <a:t>仅仅政策不能解决问题</a:t>
            </a:r>
            <a:endParaRPr lang="en-US" altLang="zh-CN" sz="1600" dirty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zh-CN" altLang="en-US" sz="1600" dirty="0"/>
              <a:t>政</a:t>
            </a:r>
            <a:r>
              <a:rPr lang="zh-CN" altLang="en-US" sz="1600" dirty="0" smtClean="0"/>
              <a:t>策有时阻碍创新设计，进而阻碍发展。</a:t>
            </a:r>
            <a:endParaRPr lang="en-US" altLang="zh-CN" sz="1600" dirty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zh-CN" altLang="en-US" sz="1600" dirty="0" smtClean="0"/>
              <a:t>既有的政策可能解决当前的问题，但不具有预防性。</a:t>
            </a:r>
            <a:endParaRPr lang="en-US" altLang="zh-CN" b="1" dirty="0" smtClean="0"/>
          </a:p>
          <a:p>
            <a:r>
              <a:rPr lang="en-US" altLang="zh-CN" b="1" dirty="0">
                <a:solidFill>
                  <a:srgbClr val="00B0F0"/>
                </a:solidFill>
              </a:rPr>
              <a:t>2.</a:t>
            </a:r>
            <a:r>
              <a:rPr lang="zh-CN" altLang="en-US" b="1" dirty="0">
                <a:solidFill>
                  <a:srgbClr val="00B0F0"/>
                </a:solidFill>
              </a:rPr>
              <a:t>资源效率</a:t>
            </a:r>
            <a:endParaRPr lang="en-US" altLang="zh-CN" b="1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34447" y="33265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工业发展及其影响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63156"/>
            <a:ext cx="14047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经济增长</a:t>
            </a:r>
            <a:r>
              <a:rPr lang="zh-CN" alt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与</a:t>
            </a:r>
            <a:r>
              <a:rPr lang="zh-CN" alt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资</a:t>
            </a:r>
            <a:r>
              <a:rPr lang="zh-CN" alt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源消</a:t>
            </a:r>
            <a:r>
              <a:rPr lang="zh-CN" alt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耗脱钩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06" y="6149225"/>
            <a:ext cx="13198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B050"/>
                </a:solidFill>
              </a:rPr>
              <a:t>经济增长与环境影响脱钩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447963"/>
            <a:ext cx="5760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FFCC00"/>
                </a:solidFill>
              </a:rPr>
              <a:t>人口</a:t>
            </a:r>
            <a:endParaRPr lang="en-US" sz="1400" b="1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788731"/>
            <a:ext cx="15841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经济活动（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GDP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）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7513" y="5399898"/>
            <a:ext cx="982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资源使</a:t>
            </a:r>
            <a:r>
              <a:rPr lang="zh-CN" alt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用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7512" y="6007549"/>
            <a:ext cx="982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00B050"/>
                </a:solidFill>
              </a:rPr>
              <a:t>环境影响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923928" cy="633412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Resource efficiency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07504" y="908720"/>
            <a:ext cx="4896544" cy="5472608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000" b="1" kern="1200" dirty="0" smtClean="0">
                <a:solidFill>
                  <a:srgbClr val="00B0F0"/>
                </a:solidFill>
                <a:effectLst/>
              </a:rPr>
              <a:t>What</a:t>
            </a:r>
            <a:endParaRPr lang="en-US" sz="2000" b="1" dirty="0" smtClean="0">
              <a:solidFill>
                <a:srgbClr val="00B0F0"/>
              </a:solidFill>
              <a:effectLst/>
            </a:endParaRPr>
          </a:p>
          <a:p>
            <a:pPr lvl="1"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</a:rPr>
              <a:t>Producing more with les (Energy, water, raw materials)</a:t>
            </a:r>
            <a:endParaRPr lang="en-US" sz="1800" dirty="0" smtClean="0">
              <a:effectLst/>
            </a:endParaRPr>
          </a:p>
          <a:p>
            <a:pPr lvl="1"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</a:rPr>
              <a:t>Increasing product lifetime</a:t>
            </a:r>
            <a:endParaRPr lang="en-US" sz="1800" dirty="0" smtClean="0">
              <a:effectLst/>
            </a:endParaRPr>
          </a:p>
          <a:p>
            <a:pPr lvl="1"/>
            <a:r>
              <a:rPr lang="en-US" sz="1800" dirty="0"/>
              <a:t>Design to allow repairs and disassembly</a:t>
            </a:r>
          </a:p>
          <a:p>
            <a:pPr lvl="1"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</a:rPr>
              <a:t>Reuse and recycle</a:t>
            </a:r>
            <a:endParaRPr lang="en-US" sz="1800" dirty="0" smtClean="0">
              <a:effectLst/>
            </a:endParaRPr>
          </a:p>
          <a:p>
            <a:pPr rtl="0" eaLnBrk="1" latinLnBrk="0" hangingPunct="1"/>
            <a:r>
              <a:rPr lang="en-US" sz="2000" b="1" kern="1200" dirty="0" smtClean="0">
                <a:solidFill>
                  <a:srgbClr val="00B0F0"/>
                </a:solidFill>
                <a:effectLst/>
              </a:rPr>
              <a:t>How</a:t>
            </a:r>
            <a:endParaRPr lang="en-US" sz="2000" b="1" dirty="0" smtClean="0">
              <a:solidFill>
                <a:srgbClr val="00B0F0"/>
              </a:solidFill>
              <a:effectLst/>
            </a:endParaRPr>
          </a:p>
          <a:p>
            <a:pPr lvl="1" rtl="0" eaLnBrk="1" latinLnBrk="0" hangingPunct="1"/>
            <a:r>
              <a:rPr lang="en-US" sz="1800" b="0" kern="1200" dirty="0" smtClean="0">
                <a:solidFill>
                  <a:schemeClr val="tx1"/>
                </a:solidFill>
                <a:effectLst/>
              </a:rPr>
              <a:t>Changes in manufacturing, product design</a:t>
            </a:r>
            <a:endParaRPr lang="en-US" sz="1800" dirty="0" smtClean="0">
              <a:effectLst/>
            </a:endParaRPr>
          </a:p>
          <a:p>
            <a:pPr lvl="1" rtl="0" eaLnBrk="1" latinLnBrk="0" hangingPunct="1"/>
            <a:r>
              <a:rPr lang="en-US" sz="1800" kern="1200" dirty="0" smtClean="0">
                <a:solidFill>
                  <a:schemeClr val="tx1"/>
                </a:solidFill>
                <a:effectLst/>
              </a:rPr>
              <a:t>Upgrading of repair facilities</a:t>
            </a:r>
            <a:endParaRPr lang="en-US" sz="1800" dirty="0" smtClean="0">
              <a:effectLst/>
            </a:endParaRPr>
          </a:p>
          <a:p>
            <a:pPr lvl="1" rtl="0" eaLnBrk="1" latinLnBrk="0" hangingPunct="1"/>
            <a:r>
              <a:rPr lang="en-US" sz="1800" b="0" kern="1200" dirty="0" smtClean="0">
                <a:solidFill>
                  <a:schemeClr val="tx1"/>
                </a:solidFill>
                <a:effectLst/>
              </a:rPr>
              <a:t>Establishment of reuse, recycling facilities</a:t>
            </a:r>
            <a:endParaRPr lang="en-US" sz="1800" dirty="0" smtClean="0"/>
          </a:p>
          <a:p>
            <a:r>
              <a:rPr lang="en-US" sz="2000" b="1" dirty="0" smtClean="0">
                <a:solidFill>
                  <a:srgbClr val="00B0F0"/>
                </a:solidFill>
              </a:rPr>
              <a:t>Results</a:t>
            </a:r>
            <a:endParaRPr lang="en-US" sz="2000" b="1" dirty="0">
              <a:solidFill>
                <a:srgbClr val="00B0F0"/>
              </a:solidFill>
            </a:endParaRPr>
          </a:p>
          <a:p>
            <a:pPr lvl="1"/>
            <a:r>
              <a:rPr lang="en-US" sz="1800" b="1" kern="1200" dirty="0" smtClean="0">
                <a:solidFill>
                  <a:schemeClr val="tx1"/>
                </a:solidFill>
                <a:effectLst/>
              </a:rPr>
              <a:t>Sustainability:  </a:t>
            </a:r>
            <a:r>
              <a:rPr lang="en-US" sz="1800" dirty="0"/>
              <a:t>r</a:t>
            </a:r>
            <a:r>
              <a:rPr lang="en-US" sz="1800" dirty="0" smtClean="0"/>
              <a:t>educed </a:t>
            </a:r>
            <a:r>
              <a:rPr lang="en-US" sz="1800" dirty="0"/>
              <a:t>emissions and </a:t>
            </a:r>
            <a:r>
              <a:rPr lang="en-US" sz="1800" dirty="0" smtClean="0"/>
              <a:t>pollution, reduced waste, reduced </a:t>
            </a:r>
            <a:r>
              <a:rPr lang="en-US" sz="1800" dirty="0"/>
              <a:t>energy </a:t>
            </a:r>
            <a:r>
              <a:rPr lang="en-US" sz="1800" dirty="0" smtClean="0"/>
              <a:t>needs, reduced </a:t>
            </a:r>
            <a:r>
              <a:rPr lang="en-US" sz="1800" dirty="0"/>
              <a:t>raw material </a:t>
            </a:r>
            <a:r>
              <a:rPr lang="en-US" sz="1800" dirty="0" smtClean="0"/>
              <a:t>use, increased </a:t>
            </a:r>
            <a:r>
              <a:rPr lang="en-US" sz="1800" dirty="0"/>
              <a:t>resilience </a:t>
            </a:r>
            <a:endParaRPr lang="en-US" sz="1800" dirty="0" smtClean="0"/>
          </a:p>
          <a:p>
            <a:pPr lvl="1"/>
            <a:r>
              <a:rPr lang="en-US" sz="1800" b="1" dirty="0" smtClean="0"/>
              <a:t>Inclusivity: </a:t>
            </a:r>
            <a:r>
              <a:rPr lang="en-US" sz="1800" dirty="0"/>
              <a:t>i</a:t>
            </a:r>
            <a:r>
              <a:rPr lang="en-US" sz="1800" dirty="0" smtClean="0"/>
              <a:t>ncreased competitiveness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220072" y="980728"/>
            <a:ext cx="3168352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B0F0"/>
                </a:solidFill>
              </a:rPr>
              <a:t>什么是资源效率？</a:t>
            </a:r>
            <a:endParaRPr lang="en-US" altLang="zh-CN" sz="2000" b="1" dirty="0">
              <a:solidFill>
                <a:srgbClr val="00B0F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生产的更多但使用更少资源（能源、水、原材料）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 smtClean="0"/>
              <a:t>提高产</a:t>
            </a:r>
            <a:r>
              <a:rPr lang="zh-CN" altLang="en-US" sz="1600" dirty="0"/>
              <a:t>品寿命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产</a:t>
            </a:r>
            <a:r>
              <a:rPr lang="zh-CN" altLang="en-US" sz="1600" dirty="0" smtClean="0"/>
              <a:t>品</a:t>
            </a:r>
            <a:r>
              <a:rPr lang="zh-CN" altLang="en-US" sz="1600" dirty="0"/>
              <a:t>设</a:t>
            </a:r>
            <a:r>
              <a:rPr lang="zh-CN" altLang="en-US" sz="1600" dirty="0" smtClean="0"/>
              <a:t>计易于维修和拆解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 smtClean="0"/>
              <a:t>再利用和再</a:t>
            </a:r>
            <a:r>
              <a:rPr lang="zh-CN" altLang="en-US" sz="1600" dirty="0"/>
              <a:t>循环</a:t>
            </a:r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30293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资源效率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746" y="2852936"/>
            <a:ext cx="3176677" cy="187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B0F0"/>
                </a:solidFill>
              </a:rPr>
              <a:t>如何做到提高资源效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率？</a:t>
            </a:r>
            <a:endParaRPr lang="en-US" altLang="zh-CN" sz="2000" b="1" dirty="0">
              <a:solidFill>
                <a:srgbClr val="00B0F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改变生产和产品设</a:t>
            </a:r>
            <a:r>
              <a:rPr lang="zh-CN" altLang="en-US" sz="1600" dirty="0" smtClean="0"/>
              <a:t>计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 smtClean="0"/>
              <a:t>维修设施的升级</a:t>
            </a:r>
            <a:endParaRPr lang="en-US" altLang="zh-CN" sz="16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 smtClean="0"/>
              <a:t>建立再利用和再</a:t>
            </a:r>
            <a:r>
              <a:rPr lang="zh-CN" altLang="en-US" sz="1600" dirty="0"/>
              <a:t>循环设施</a:t>
            </a:r>
            <a:endParaRPr lang="en-US" sz="16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4437112"/>
            <a:ext cx="316835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1" dirty="0">
                <a:solidFill>
                  <a:srgbClr val="00B0F0"/>
                </a:solidFill>
              </a:rPr>
              <a:t>成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效</a:t>
            </a:r>
            <a:endParaRPr lang="en-US" altLang="zh-CN" sz="2000" b="1" dirty="0">
              <a:solidFill>
                <a:srgbClr val="00B0F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b="1" dirty="0"/>
              <a:t>可持续性：</a:t>
            </a:r>
            <a:r>
              <a:rPr lang="zh-CN" altLang="en-US" sz="1600" dirty="0"/>
              <a:t>减少排</a:t>
            </a:r>
            <a:r>
              <a:rPr lang="zh-CN" altLang="en-US" sz="1600" dirty="0" smtClean="0"/>
              <a:t>放和</a:t>
            </a:r>
            <a:r>
              <a:rPr lang="zh-CN" altLang="en-US" sz="1600" dirty="0"/>
              <a:t>污</a:t>
            </a:r>
            <a:r>
              <a:rPr lang="zh-CN" altLang="en-US" sz="1600" dirty="0" smtClean="0"/>
              <a:t>染、</a:t>
            </a:r>
            <a:r>
              <a:rPr lang="zh-CN" altLang="en-US" sz="1600" dirty="0"/>
              <a:t>减</a:t>
            </a:r>
            <a:r>
              <a:rPr lang="zh-CN" altLang="en-US" sz="1600" dirty="0" smtClean="0"/>
              <a:t>少废物、减</a:t>
            </a:r>
            <a:r>
              <a:rPr lang="zh-CN" altLang="en-US" sz="1600" dirty="0"/>
              <a:t>少能源</a:t>
            </a:r>
            <a:r>
              <a:rPr lang="zh-CN" altLang="en-US" sz="1600" dirty="0" smtClean="0"/>
              <a:t>需求、</a:t>
            </a:r>
            <a:r>
              <a:rPr lang="zh-CN" altLang="en-US" sz="1600" dirty="0"/>
              <a:t>减少原材料使用</a:t>
            </a:r>
            <a:r>
              <a:rPr lang="zh-CN" altLang="en-US" sz="1600" dirty="0" smtClean="0"/>
              <a:t>、提高恢复能力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b="1" dirty="0"/>
              <a:t>包容</a:t>
            </a:r>
            <a:r>
              <a:rPr lang="zh-CN" altLang="en-US" sz="1600" b="1" dirty="0" smtClean="0"/>
              <a:t>性：</a:t>
            </a:r>
            <a:r>
              <a:rPr lang="zh-CN" altLang="en-US" sz="1600" dirty="0"/>
              <a:t>增加竞争力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4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822" y="260648"/>
            <a:ext cx="4283968" cy="562074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Efficiency in OBOR countries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54" name="Picture 1" descr="MVA CO2 new sa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2" r="84998"/>
          <a:stretch>
            <a:fillRect/>
          </a:stretch>
        </p:blipFill>
        <p:spPr bwMode="auto">
          <a:xfrm>
            <a:off x="12626" y="3840460"/>
            <a:ext cx="856500" cy="144571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1214714"/>
            <a:ext cx="4032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MVA /  CO2 emissions, OBOR (2011)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一</a:t>
            </a:r>
            <a:r>
              <a:rPr lang="zh-CN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带一路国</a:t>
            </a:r>
            <a:r>
              <a:rPr lang="zh-CN" alt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家二氧化碳排放量*（</a:t>
            </a:r>
            <a:r>
              <a:rPr lang="en-US" altLang="zh-CN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2011</a:t>
            </a:r>
            <a:r>
              <a:rPr lang="zh-CN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）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2" descr="CIP new 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9" r="85934"/>
          <a:stretch>
            <a:fillRect/>
          </a:stretch>
        </p:blipFill>
        <p:spPr bwMode="auto">
          <a:xfrm>
            <a:off x="4354838" y="3785517"/>
            <a:ext cx="865234" cy="15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427984" y="1065510"/>
            <a:ext cx="43924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Competitive Industrial Performance Index, OBOR (2012)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一</a:t>
            </a:r>
            <a:r>
              <a:rPr lang="zh-CN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带一</a:t>
            </a:r>
            <a:r>
              <a:rPr lang="zh-CN" alt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路</a:t>
            </a:r>
            <a:r>
              <a:rPr lang="zh-CN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国家工业竞争指数（</a:t>
            </a:r>
            <a:r>
              <a:rPr lang="en-US" altLang="zh-CN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2012</a:t>
            </a:r>
            <a:r>
              <a:rPr lang="zh-CN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）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575" y="1988840"/>
            <a:ext cx="8764702" cy="4424896"/>
            <a:chOff x="121575" y="1916832"/>
            <a:chExt cx="8764702" cy="4424896"/>
          </a:xfrm>
        </p:grpSpPr>
        <p:pic>
          <p:nvPicPr>
            <p:cNvPr id="2055" name="Picture 7" descr="MVA CO2_n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8" r="9444" b="32059"/>
            <a:stretch>
              <a:fillRect/>
            </a:stretch>
          </p:blipFill>
          <p:spPr bwMode="auto">
            <a:xfrm>
              <a:off x="155104" y="1916832"/>
              <a:ext cx="4224469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21575" y="5323107"/>
              <a:ext cx="4211172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Source: World Data Bank (2011); UNIDO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来源：世界银行数据（</a:t>
              </a:r>
              <a:r>
                <a:rPr lang="en-US" altLang="zh-CN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2011</a:t>
              </a:r>
              <a:r>
                <a:rPr lang="zh-CN" alt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）；</a:t>
              </a:r>
              <a:r>
                <a:rPr lang="en-US" altLang="zh-CN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UNIDO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/>
                <a:t>GunnMap</a:t>
              </a:r>
              <a:r>
                <a:rPr lang="en-US" sz="1100" dirty="0" smtClean="0"/>
                <a:t> 2: Global Chart Tool, </a:t>
              </a:r>
              <a:r>
                <a:rPr lang="en-US" sz="1100" dirty="0" smtClean="0">
                  <a:hlinkClick r:id="rId6"/>
                </a:rPr>
                <a:t>http</a:t>
              </a:r>
              <a:r>
                <a:rPr lang="en-US" sz="1100" dirty="0">
                  <a:hlinkClick r:id="rId6"/>
                </a:rPr>
                <a:t>://</a:t>
              </a:r>
              <a:r>
                <a:rPr lang="en-US" sz="1100" dirty="0" smtClean="0">
                  <a:hlinkClick r:id="rId6"/>
                </a:rPr>
                <a:t>gunn.co.nz/map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*MVA: Manufacturing Value Added (current USD) excl. mining,;</a:t>
              </a:r>
              <a:r>
                <a:rPr kumimoji="0" lang="en-US" altLang="en-US" sz="1100" b="0" i="0" u="none" strike="noStrike" cap="none" normalizeH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relative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cale</a:t>
              </a:r>
            </a:p>
          </p:txBody>
        </p:sp>
        <p:pic>
          <p:nvPicPr>
            <p:cNvPr id="2060" name="Picture 4" descr="CPI ma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1" t="2647" r="10796" b="33931"/>
            <a:stretch>
              <a:fillRect/>
            </a:stretch>
          </p:blipFill>
          <p:spPr bwMode="auto">
            <a:xfrm>
              <a:off x="4427984" y="1988840"/>
              <a:ext cx="4458293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561545" y="5233732"/>
              <a:ext cx="369527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Source: UNIDO Competitive Industrial Development Report (2014)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/>
                <a:t>来源：</a:t>
              </a:r>
              <a:r>
                <a:rPr lang="en-US" altLang="zh-CN" sz="1100" dirty="0"/>
                <a:t>UNIDO</a:t>
              </a:r>
              <a:r>
                <a:rPr lang="zh-CN" altLang="en-US" sz="1100" dirty="0"/>
                <a:t>工业竞争发展报告（</a:t>
              </a:r>
              <a:r>
                <a:rPr lang="en-US" altLang="zh-CN" sz="1100" dirty="0"/>
                <a:t>2014</a:t>
              </a:r>
              <a:r>
                <a:rPr lang="zh-CN" altLang="en-US" sz="1100" dirty="0"/>
                <a:t>）</a:t>
              </a:r>
              <a:endParaRPr lang="en-US" altLang="en-US" sz="1100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/>
                <a:t>GunnMap</a:t>
              </a:r>
              <a:r>
                <a:rPr lang="en-US" sz="1100" dirty="0"/>
                <a:t> 2: Global Chart Tool, </a:t>
              </a:r>
              <a:r>
                <a:rPr lang="en-US" sz="1100" dirty="0" smtClean="0">
                  <a:hlinkClick r:id="rId6"/>
                </a:rPr>
                <a:t>http</a:t>
              </a:r>
              <a:r>
                <a:rPr lang="en-US" sz="1100" dirty="0">
                  <a:hlinkClick r:id="rId6"/>
                </a:rPr>
                <a:t>://</a:t>
              </a:r>
              <a:r>
                <a:rPr lang="en-US" sz="1100" dirty="0" smtClean="0">
                  <a:hlinkClick r:id="rId6"/>
                </a:rPr>
                <a:t>gunn.co.nz/map</a:t>
              </a:r>
              <a:r>
                <a:rPr lang="zh-CN" altLang="en-US" sz="1100" dirty="0" smtClean="0"/>
                <a:t> </a:t>
              </a:r>
              <a:endParaRPr lang="en-US" altLang="en-US" sz="11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54838" y="156447"/>
            <a:ext cx="37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一带一路国家的资源效率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22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229" y="257390"/>
            <a:ext cx="4536504" cy="490066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Efficiency in OBOR countries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23528" y="1092202"/>
            <a:ext cx="5256584" cy="4536504"/>
          </a:xfrm>
          <a:prstGeom prst="rect">
            <a:avLst/>
          </a:prstGeom>
        </p:spPr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</a:rPr>
              <a:t>Room for further improvement in OBOR countries</a:t>
            </a:r>
          </a:p>
          <a:p>
            <a:r>
              <a:rPr lang="en-US" sz="1800" b="1" kern="1200" dirty="0" smtClean="0">
                <a:solidFill>
                  <a:srgbClr val="00B0F0"/>
                </a:solidFill>
                <a:effectLst/>
              </a:rPr>
              <a:t>Economic development and increased cooperation</a:t>
            </a:r>
          </a:p>
          <a:p>
            <a:pPr lvl="1"/>
            <a:r>
              <a:rPr lang="en-US" sz="1600" dirty="0" smtClean="0"/>
              <a:t>Current strategic OBOR approach creates necessary basis, not yet sufficient to ensure full success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Challenges </a:t>
            </a:r>
          </a:p>
          <a:p>
            <a:pPr lvl="1"/>
            <a:r>
              <a:rPr lang="en-US" sz="1600" dirty="0" smtClean="0"/>
              <a:t>Lack of know how at manufacturer – design, manufacturing, raw material sourcing</a:t>
            </a:r>
          </a:p>
          <a:p>
            <a:pPr lvl="1"/>
            <a:r>
              <a:rPr lang="en-US" sz="1600" baseline="0" dirty="0" smtClean="0"/>
              <a:t>Customer awareness</a:t>
            </a:r>
          </a:p>
          <a:p>
            <a:pPr lvl="1"/>
            <a:r>
              <a:rPr lang="en-US" sz="1600" baseline="0" dirty="0" smtClean="0"/>
              <a:t>Non-RE lower current but higher long-term cost on all levels – case for financial institutions </a:t>
            </a:r>
          </a:p>
          <a:p>
            <a:pPr lvl="1"/>
            <a:r>
              <a:rPr lang="en-US" sz="1600" baseline="0" dirty="0" smtClean="0"/>
              <a:t>Infrastructure for repair, reuse, recycling not sufficiently developed</a:t>
            </a:r>
          </a:p>
          <a:p>
            <a:pPr lvl="1"/>
            <a:r>
              <a:rPr lang="en-US" sz="1600" dirty="0"/>
              <a:t>Improved trade routes and agreements increase potential for cradle-to-cradle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1960" y="20715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一带一路国家的资源效率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089026"/>
            <a:ext cx="33123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一</a:t>
            </a:r>
            <a:r>
              <a:rPr lang="zh-CN" altLang="en-US" sz="1600" dirty="0"/>
              <a:t>带一路国家未来的</a:t>
            </a:r>
            <a:r>
              <a:rPr lang="zh-CN" altLang="en-US" sz="1600" dirty="0" smtClean="0"/>
              <a:t>提升空间</a:t>
            </a:r>
            <a:endParaRPr lang="en-US" altLang="zh-CN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00B0F0"/>
                </a:solidFill>
              </a:rPr>
              <a:t>经济发展及增加合作</a:t>
            </a:r>
            <a:endParaRPr lang="en-US" altLang="zh-CN" sz="1600" b="1" dirty="0">
              <a:solidFill>
                <a:srgbClr val="00B0F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400" dirty="0" smtClean="0"/>
              <a:t>目前一</a:t>
            </a:r>
            <a:r>
              <a:rPr lang="zh-CN" altLang="en-US" sz="1400" dirty="0"/>
              <a:t>带一路战</a:t>
            </a:r>
            <a:r>
              <a:rPr lang="zh-CN" altLang="en-US" sz="1400" dirty="0" smtClean="0"/>
              <a:t>略创</a:t>
            </a:r>
            <a:r>
              <a:rPr lang="zh-CN" altLang="en-US" sz="1400" dirty="0"/>
              <a:t>造了必要的基础，但尚未足以确保取得圆满成</a:t>
            </a:r>
            <a:r>
              <a:rPr lang="zh-CN" altLang="en-US" sz="1400" dirty="0" smtClean="0"/>
              <a:t>功</a:t>
            </a:r>
            <a:endParaRPr lang="en-US" altLang="zh-CN" sz="1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600" b="1" dirty="0" smtClean="0">
                <a:solidFill>
                  <a:srgbClr val="00B0F0"/>
                </a:solidFill>
              </a:rPr>
              <a:t>挑战</a:t>
            </a:r>
            <a:endParaRPr lang="en-US" altLang="zh-CN" sz="1600" b="1" dirty="0">
              <a:solidFill>
                <a:srgbClr val="00B0F0"/>
              </a:solidFill>
            </a:endParaRPr>
          </a:p>
          <a:p>
            <a:pPr marL="800100" lvl="1" indent="-342900">
              <a:spcBef>
                <a:spcPct val="20000"/>
              </a:spcBef>
              <a:buFont typeface="Calibri" panose="020F0502020204030204" pitchFamily="34" charset="0"/>
              <a:buChar char="‒"/>
            </a:pPr>
            <a:r>
              <a:rPr lang="zh-CN" altLang="en-US" sz="1400" dirty="0" smtClean="0"/>
              <a:t>缺少生产诀窍</a:t>
            </a:r>
            <a:r>
              <a:rPr lang="en-US" altLang="zh-CN" sz="1400" dirty="0" smtClean="0"/>
              <a:t>-</a:t>
            </a:r>
            <a:r>
              <a:rPr lang="zh-CN" altLang="en-US" sz="1400" dirty="0"/>
              <a:t>设计、生产、原材料采购</a:t>
            </a:r>
            <a:endParaRPr lang="en-US" altLang="zh-CN" sz="1400" dirty="0"/>
          </a:p>
          <a:p>
            <a:pPr marL="800100" lvl="1" indent="-342900">
              <a:spcBef>
                <a:spcPct val="20000"/>
              </a:spcBef>
              <a:buFont typeface="Calibri" panose="020F0502020204030204" pitchFamily="34" charset="0"/>
              <a:buChar char="‒"/>
            </a:pPr>
            <a:r>
              <a:rPr lang="zh-CN" altLang="en-US" sz="1400" dirty="0"/>
              <a:t>消费者意识</a:t>
            </a:r>
            <a:endParaRPr lang="en-US" altLang="zh-CN" sz="1400" dirty="0"/>
          </a:p>
          <a:p>
            <a:pPr marL="800100" lvl="1" indent="-342900">
              <a:spcBef>
                <a:spcPct val="20000"/>
              </a:spcBef>
              <a:buFont typeface="Calibri" panose="020F0502020204030204" pitchFamily="34" charset="0"/>
              <a:buChar char="‒"/>
            </a:pPr>
            <a:r>
              <a:rPr lang="zh-CN" altLang="en-US" sz="1400" dirty="0" smtClean="0"/>
              <a:t>非资源效率措施，当前成本较低，但从长期来看成本很高</a:t>
            </a:r>
            <a:r>
              <a:rPr lang="en-US" altLang="zh-CN" sz="1400" dirty="0" smtClean="0"/>
              <a:t>-</a:t>
            </a:r>
            <a:r>
              <a:rPr lang="zh-CN" altLang="en-US" sz="1400" dirty="0" smtClean="0"/>
              <a:t>如金</a:t>
            </a:r>
            <a:r>
              <a:rPr lang="zh-CN" altLang="en-US" sz="1400" dirty="0"/>
              <a:t>融机</a:t>
            </a:r>
            <a:r>
              <a:rPr lang="zh-CN" altLang="en-US" sz="1400" dirty="0" smtClean="0"/>
              <a:t>构</a:t>
            </a:r>
            <a:endParaRPr lang="en-US" altLang="zh-CN" sz="1400" dirty="0" smtClean="0"/>
          </a:p>
          <a:p>
            <a:pPr marL="800100" lvl="1" indent="-342900">
              <a:spcBef>
                <a:spcPct val="20000"/>
              </a:spcBef>
              <a:buFont typeface="Calibri" panose="020F0502020204030204" pitchFamily="34" charset="0"/>
              <a:buChar char="‒"/>
            </a:pPr>
            <a:r>
              <a:rPr lang="zh-CN" altLang="en-US" sz="1400" dirty="0" smtClean="0"/>
              <a:t>基础</a:t>
            </a:r>
            <a:r>
              <a:rPr lang="zh-CN" altLang="en-US" sz="1400" dirty="0"/>
              <a:t>设</a:t>
            </a:r>
            <a:r>
              <a:rPr lang="zh-CN" altLang="en-US" sz="1400" dirty="0" smtClean="0"/>
              <a:t>施发展不足以满足维</a:t>
            </a:r>
            <a:r>
              <a:rPr lang="zh-CN" altLang="en-US" sz="1400" dirty="0"/>
              <a:t>修、再利用</a:t>
            </a:r>
            <a:r>
              <a:rPr lang="zh-CN" altLang="en-US" sz="1400" dirty="0" smtClean="0"/>
              <a:t>、再循环的需</a:t>
            </a:r>
            <a:r>
              <a:rPr lang="zh-CN" altLang="en-US" sz="1400" dirty="0"/>
              <a:t>求</a:t>
            </a:r>
            <a:endParaRPr lang="en-US" altLang="zh-CN" sz="1400" dirty="0"/>
          </a:p>
          <a:p>
            <a:pPr marL="800100" lvl="1" indent="-342900">
              <a:spcBef>
                <a:spcPct val="20000"/>
              </a:spcBef>
              <a:buFont typeface="Calibri" panose="020F0502020204030204" pitchFamily="34" charset="0"/>
              <a:buChar char="‒"/>
            </a:pPr>
            <a:r>
              <a:rPr lang="zh-CN" altLang="en-US" sz="1400" dirty="0"/>
              <a:t>改</a:t>
            </a:r>
            <a:r>
              <a:rPr lang="zh-CN" altLang="en-US" sz="1400" dirty="0" smtClean="0"/>
              <a:t>善的贸</a:t>
            </a:r>
            <a:r>
              <a:rPr lang="zh-CN" altLang="en-US" sz="1400" dirty="0"/>
              <a:t>易路线</a:t>
            </a:r>
            <a:r>
              <a:rPr lang="zh-CN" altLang="en-US" sz="1400" dirty="0" smtClean="0"/>
              <a:t>和边贸协</a:t>
            </a:r>
            <a:r>
              <a:rPr lang="zh-CN" altLang="en-US" sz="1400" dirty="0"/>
              <a:t>议增</a:t>
            </a:r>
            <a:r>
              <a:rPr lang="zh-CN" altLang="en-US" sz="1400" dirty="0" smtClean="0"/>
              <a:t>加了应用从摇</a:t>
            </a:r>
            <a:r>
              <a:rPr lang="zh-CN" altLang="en-US" sz="1400" dirty="0"/>
              <a:t>篮到摇篮的方</a:t>
            </a:r>
            <a:r>
              <a:rPr lang="zh-CN" altLang="en-US" sz="1400" dirty="0" smtClean="0"/>
              <a:t>法的可能性</a:t>
            </a:r>
            <a:endParaRPr lang="en-US" sz="1400" dirty="0"/>
          </a:p>
          <a:p>
            <a:pPr marL="800100" lvl="1" indent="-342900">
              <a:spcBef>
                <a:spcPct val="20000"/>
              </a:spcBef>
              <a:buFont typeface="Calibri" panose="020F0502020204030204" pitchFamily="34" charset="0"/>
              <a:buChar char="‒"/>
            </a:pPr>
            <a:endParaRPr lang="en-US" altLang="zh-CN" b="1" dirty="0" smtClean="0">
              <a:solidFill>
                <a:srgbClr val="00B0F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680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322412"/>
            <a:ext cx="2627784" cy="720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Conclusion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79512" y="1124744"/>
            <a:ext cx="5328592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800" b="1" dirty="0" smtClean="0">
                <a:solidFill>
                  <a:srgbClr val="00B0F0"/>
                </a:solidFill>
              </a:rPr>
              <a:t>Resource efficiency </a:t>
            </a:r>
            <a:r>
              <a:rPr lang="en-US" sz="1800" dirty="0" smtClean="0"/>
              <a:t>has potential to: </a:t>
            </a:r>
          </a:p>
          <a:p>
            <a:pPr lvl="1" rtl="0" eaLnBrk="1" latinLnBrk="0" hangingPunct="1"/>
            <a:r>
              <a:rPr lang="en-US" sz="1800" dirty="0" smtClean="0"/>
              <a:t>Further strengthen economic growth</a:t>
            </a:r>
          </a:p>
          <a:p>
            <a:pPr lvl="1" rtl="0" eaLnBrk="1" latinLnBrk="0" hangingPunct="1"/>
            <a:r>
              <a:rPr lang="en-US" sz="1800" dirty="0" smtClean="0"/>
              <a:t>Increase economic sustainability  </a:t>
            </a:r>
          </a:p>
          <a:p>
            <a:pPr lvl="1" rtl="0" eaLnBrk="1" latinLnBrk="0" hangingPunct="1"/>
            <a:r>
              <a:rPr lang="en-US" sz="1800" dirty="0" smtClean="0"/>
              <a:t>Increase inclusiveness</a:t>
            </a:r>
          </a:p>
          <a:p>
            <a:pPr lvl="1" rtl="0" eaLnBrk="1" latinLnBrk="0" hangingPunct="1"/>
            <a:r>
              <a:rPr lang="en-US" sz="1800" dirty="0" smtClean="0"/>
              <a:t>Increase stability and prosperity across the region</a:t>
            </a:r>
          </a:p>
          <a:p>
            <a:pPr lvl="0" rtl="0" eaLnBrk="1" latinLnBrk="0" hangingPunct="1"/>
            <a:r>
              <a:rPr lang="en-US" sz="1800" dirty="0" smtClean="0"/>
              <a:t>Should be strengthened through:</a:t>
            </a:r>
          </a:p>
          <a:p>
            <a:pPr lvl="1"/>
            <a:r>
              <a:rPr lang="en-US" sz="1800" dirty="0"/>
              <a:t>Distribution of best practices</a:t>
            </a:r>
          </a:p>
          <a:p>
            <a:pPr lvl="1" rtl="0" eaLnBrk="1" latinLnBrk="0" hangingPunct="1"/>
            <a:r>
              <a:rPr lang="en-US" sz="1800" dirty="0" smtClean="0"/>
              <a:t>Incorporation into product standards across the region</a:t>
            </a:r>
          </a:p>
          <a:p>
            <a:pPr lvl="1" rtl="0" eaLnBrk="1" latinLnBrk="0" hangingPunct="1"/>
            <a:r>
              <a:rPr lang="en-US" sz="1800" dirty="0" smtClean="0"/>
              <a:t>Including into regional supply chain concepts</a:t>
            </a:r>
          </a:p>
          <a:p>
            <a:pPr lvl="1" rtl="0" eaLnBrk="1" latinLnBrk="0" hangingPunct="1"/>
            <a:r>
              <a:rPr lang="en-US" sz="1800" dirty="0" smtClean="0"/>
              <a:t>Supporting increasingly realistic resource</a:t>
            </a:r>
            <a:r>
              <a:rPr lang="en-US" sz="1800" baseline="0" dirty="0" smtClean="0"/>
              <a:t> pricing in OBOR countries</a:t>
            </a:r>
          </a:p>
          <a:p>
            <a:pPr lvl="0" rtl="0" eaLnBrk="1" latinLnBrk="0" hangingPunct="1"/>
            <a:r>
              <a:rPr lang="en-US" sz="1800" dirty="0" smtClean="0"/>
              <a:t>Reduced resource needs, increasing efficiency and related</a:t>
            </a:r>
            <a:r>
              <a:rPr lang="en-US" sz="1800" baseline="0" dirty="0" smtClean="0"/>
              <a:t> trade improvements </a:t>
            </a:r>
            <a:r>
              <a:rPr lang="en-US" sz="1800" dirty="0" smtClean="0"/>
              <a:t>will increase harmony across the region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475656" y="32241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总结</a:t>
            </a:r>
            <a:endParaRPr lang="en-U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128" y="1196752"/>
            <a:ext cx="2952328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B0F0"/>
                </a:solidFill>
              </a:rPr>
              <a:t>资</a:t>
            </a:r>
            <a:r>
              <a:rPr lang="zh-CN" altLang="en-US" sz="1600" b="1" dirty="0">
                <a:solidFill>
                  <a:srgbClr val="00B0F0"/>
                </a:solidFill>
              </a:rPr>
              <a:t>源效率有以下潜力</a:t>
            </a:r>
            <a:r>
              <a:rPr lang="zh-CN" altLang="en-US" sz="1600" b="1" dirty="0" smtClean="0">
                <a:solidFill>
                  <a:srgbClr val="00B0F0"/>
                </a:solidFill>
              </a:rPr>
              <a:t>：</a:t>
            </a:r>
            <a:endParaRPr lang="en-US" altLang="zh-CN" sz="1600" b="1" dirty="0" smtClean="0">
              <a:solidFill>
                <a:srgbClr val="00B0F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进一步加强经济增长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增加经济可持续性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增加包容性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增加一带一路区域的繁荣稳定</a:t>
            </a:r>
            <a:endParaRPr lang="en-US" altLang="zh-CN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600" dirty="0"/>
              <a:t>需要进一步加强的：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最佳实践的分享</a:t>
            </a:r>
            <a:endParaRPr lang="en-US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将产品标准纳入整个一带一路地区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加入区域供应链的概念</a:t>
            </a:r>
            <a:endParaRPr lang="en-US" altLang="zh-CN" sz="16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1600" dirty="0"/>
              <a:t>大力支持在一带一路国家现实的资源定价</a:t>
            </a:r>
            <a:endParaRPr lang="en-US" altLang="zh-CN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600" dirty="0"/>
              <a:t>通过减少资源需求，提高效率和相关贸易的改善将促</a:t>
            </a:r>
            <a:r>
              <a:rPr lang="zh-CN" altLang="en-US" sz="1600" dirty="0" smtClean="0"/>
              <a:t>使一</a:t>
            </a:r>
            <a:r>
              <a:rPr lang="zh-CN" altLang="en-US" sz="1600" dirty="0"/>
              <a:t>带一路地区的和谐发展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0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invGray">
          <a:xfrm>
            <a:off x="2555776" y="2060848"/>
            <a:ext cx="4343400" cy="17068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" cap="none" spc="0" normalizeH="0" baseline="0" noProof="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Thank You 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谢</a:t>
            </a:r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谢！</a:t>
            </a:r>
            <a:endParaRPr kumimoji="0" lang="zh-CN" altLang="en-US" sz="3600" b="1" i="0" u="none" strike="noStrike" kern="10" cap="none" spc="0" normalizeH="0" baseline="0" noProof="0" dirty="0" smtClean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E6272"/>
                  </a:gs>
                  <a:gs pos="100000">
                    <a:srgbClr val="3984C9"/>
                  </a:gs>
                </a:gsLst>
                <a:lin ang="0" scaled="1"/>
              </a:gradFill>
              <a:effectLst>
                <a:outerShdw dist="53882" dir="2700000" algn="ctr" rotWithShape="0">
                  <a:srgbClr val="003366">
                    <a:alpha val="50000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3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1169</Words>
  <Application>Microsoft Office PowerPoint</Application>
  <PresentationFormat>全屏显示(4:3)</PresentationFormat>
  <Paragraphs>173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China: Industrial development and its impact</vt:lpstr>
      <vt:lpstr>Industrial development and its impact</vt:lpstr>
      <vt:lpstr>Resource efficiency</vt:lpstr>
      <vt:lpstr>Efficiency in OBOR countries</vt:lpstr>
      <vt:lpstr>Efficiency in OBOR countries</vt:lpstr>
      <vt:lpstr>Conclusion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180</cp:revision>
  <dcterms:created xsi:type="dcterms:W3CDTF">2013-05-08T06:12:06Z</dcterms:created>
  <dcterms:modified xsi:type="dcterms:W3CDTF">2015-11-10T12:10:38Z</dcterms:modified>
</cp:coreProperties>
</file>